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3" r:id="rId1"/>
    <p:sldMasterId id="2147483784" r:id="rId2"/>
    <p:sldMasterId id="2147483785" r:id="rId3"/>
    <p:sldMasterId id="2147483786" r:id="rId4"/>
    <p:sldMasterId id="2147483787" r:id="rId5"/>
    <p:sldMasterId id="2147483788" r:id="rId6"/>
    <p:sldMasterId id="2147483789" r:id="rId7"/>
    <p:sldMasterId id="2147483790" r:id="rId8"/>
    <p:sldMasterId id="2147483791" r:id="rId9"/>
    <p:sldMasterId id="2147483792" r:id="rId10"/>
    <p:sldMasterId id="2147483793" r:id="rId11"/>
    <p:sldMasterId id="2147483794" r:id="rId12"/>
  </p:sldMasterIdLst>
  <p:notesMasterIdLst>
    <p:notesMasterId r:id="rId78"/>
  </p:notesMasterIdLst>
  <p:sldIdLst>
    <p:sldId id="256" r:id="rId13"/>
    <p:sldId id="257" r:id="rId14"/>
    <p:sldId id="258" r:id="rId15"/>
    <p:sldId id="259" r:id="rId16"/>
    <p:sldId id="260" r:id="rId17"/>
    <p:sldId id="261" r:id="rId18"/>
    <p:sldId id="262" r:id="rId19"/>
    <p:sldId id="263" r:id="rId20"/>
    <p:sldId id="264" r:id="rId21"/>
    <p:sldId id="266"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267" r:id="rId57"/>
    <p:sldId id="265"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Lst>
  <p:sldSz cx="9144000" cy="6858000" type="screen4x3"/>
  <p:notesSz cx="7077075" cy="9363075"/>
  <p:embeddedFontLst>
    <p:embeddedFont>
      <p:font typeface="Lato" panose="020B0604020202020204" charset="0"/>
      <p:regular r:id="rId79"/>
      <p:bold r:id="rId80"/>
      <p:italic r:id="rId81"/>
      <p:boldItalic r:id="rId82"/>
    </p:embeddedFont>
    <p:embeddedFont>
      <p:font typeface="Quattrocento" panose="020B0604020202020204" charset="0"/>
      <p:regular r:id="rId83"/>
      <p:bold r:id="rId84"/>
    </p:embeddedFont>
    <p:embeddedFont>
      <p:font typeface="Syncopate" panose="020B0604020202020204" charset="0"/>
      <p:regular r:id="rId85"/>
      <p:bold r:id="rId86"/>
    </p:embeddedFont>
    <p:embeddedFont>
      <p:font typeface="Quattrocento Sans" panose="020B0604020202020204" charset="0"/>
      <p:regular r:id="rId87"/>
      <p:bold r:id="rId88"/>
      <p:italic r:id="rId89"/>
      <p:boldItalic r:id="rId90"/>
    </p:embeddedFont>
    <p:embeddedFont>
      <p:font typeface="Questrial" panose="020B0604020202020204" charset="0"/>
      <p:regular r:id="rId91"/>
    </p:embeddedFont>
    <p:embeddedFont>
      <p:font typeface="Arial Black" panose="020B0A04020102020204" pitchFamily="34" charset="0"/>
      <p:regular r:id="rId92"/>
      <p:bold r:id="rId93"/>
    </p:embeddedFont>
    <p:embeddedFont>
      <p:font typeface="Roboto" panose="020B0604020202020204"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Raleway" panose="020B0604020202020204" charset="0"/>
      <p:regular r:id="rId102"/>
      <p:bold r:id="rId103"/>
      <p:italic r:id="rId104"/>
      <p:boldItalic r:id="rId105"/>
    </p:embeddedFon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 Reg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4945EF0A-8664-41AD-BEB4-EBB177D30DA2}">
  <a:tblStyle styleId="{4945EF0A-8664-41AD-BEB4-EBB177D30DA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91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font" Target="fonts/font29.fntdata"/><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font" Target="fonts/font24.fntdata"/><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font" Target="fonts/font22.fntdata"/><Relationship Id="rId105" Type="http://schemas.openxmlformats.org/officeDocument/2006/relationships/font" Target="fonts/font27.fntdata"/><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font" Target="fonts/font25.fntdata"/><Relationship Id="rId108" Type="http://schemas.openxmlformats.org/officeDocument/2006/relationships/font" Target="fonts/font30.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28.fntdata"/><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31.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9-12T17:28:13.097" idx="1">
    <p:pos x="6000" y="0"/>
    <p:text>This slide may be part of the "what's happening in NV" or "how to implement" but it may be redundant to the previous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2"/>
            <a:ext cx="3067049" cy="468312"/>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008437" y="2"/>
            <a:ext cx="3067049" cy="468312"/>
          </a:xfrm>
          <a:prstGeom prst="rect">
            <a:avLst/>
          </a:prstGeom>
          <a:noFill/>
          <a:ln>
            <a:noFill/>
          </a:ln>
        </p:spPr>
        <p:txBody>
          <a:bodyPr wrap="square"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98562" y="701675"/>
            <a:ext cx="4679950" cy="351154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 name="Shape 6"/>
          <p:cNvSpPr txBox="1">
            <a:spLocks noGrp="1"/>
          </p:cNvSpPr>
          <p:nvPr>
            <p:ph type="body" idx="1"/>
          </p:nvPr>
        </p:nvSpPr>
        <p:spPr>
          <a:xfrm>
            <a:off x="708027" y="4448178"/>
            <a:ext cx="5661024" cy="4213225"/>
          </a:xfrm>
          <a:prstGeom prst="rect">
            <a:avLst/>
          </a:prstGeom>
          <a:noFill/>
          <a:ln>
            <a:noFill/>
          </a:ln>
        </p:spPr>
        <p:txBody>
          <a:bodyPr wrap="square"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har char="○"/>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har char="■"/>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Char char="●"/>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Char char="○"/>
              <a:defRPr sz="1200" b="0" i="0" u="none" strike="noStrike" cap="none">
                <a:solidFill>
                  <a:schemeClr val="dk1"/>
                </a:solidFill>
                <a:latin typeface="Arial"/>
                <a:ea typeface="Arial"/>
                <a:cs typeface="Arial"/>
                <a:sym typeface="Arial"/>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93178"/>
            <a:ext cx="3067049" cy="468312"/>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008437" y="8893178"/>
            <a:ext cx="3067049" cy="468312"/>
          </a:xfrm>
          <a:prstGeom prst="rect">
            <a:avLst/>
          </a:prstGeom>
          <a:noFill/>
          <a:ln>
            <a:noFill/>
          </a:ln>
        </p:spPr>
        <p:txBody>
          <a:bodyPr wrap="square" lIns="93900" tIns="46950" rIns="93900" bIns="469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ropbox.com/s/zz7ohda2mfetsfv/Framework%20for%20the%20Future%20of%20Learning.pdf?dl=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reschoolcolorado.org/system-overvie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edweek.org/ew/articles/2017/06/29/chan-zuckerberg-to-push-ambitious-new-vision-for.html?qs=zuckerber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Shape 910"/>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1" name="Shape 911"/>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r>
              <a:rPr lang="en-US"/>
              <a:t>Welcome to the Deeper Personalized Learning Transformation session. Thank you for joining us!  To get a sense for who’s here, can you raise a hand if you are a charter school educator?</a:t>
            </a:r>
          </a:p>
          <a:p>
            <a:pPr lvl="0">
              <a:spcBef>
                <a:spcPts val="0"/>
              </a:spcBef>
              <a:buNone/>
            </a:pPr>
            <a:r>
              <a:rPr lang="en-US"/>
              <a:t>a principal or head of school? an administrator? another kind of educator?  How many of you are involved with elementary school? middle school? high school? higher ed?</a:t>
            </a:r>
          </a:p>
        </p:txBody>
      </p:sp>
      <p:sp>
        <p:nvSpPr>
          <p:cNvPr id="912" name="Shape 912"/>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Shape 1030"/>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1" name="Shape 1031"/>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lnSpc>
                <a:spcPct val="166666"/>
              </a:lnSpc>
              <a:spcBef>
                <a:spcPts val="0"/>
              </a:spcBef>
              <a:buClr>
                <a:schemeClr val="dk1"/>
              </a:buClr>
              <a:buSzPct val="78571"/>
              <a:buFont typeface="Arial"/>
              <a:buNone/>
            </a:pPr>
            <a:r>
              <a:rPr lang="en-US" sz="1350" dirty="0">
                <a:solidFill>
                  <a:srgbClr val="4E4E4E"/>
                </a:solidFill>
              </a:rPr>
              <a:t>For all students to learn these greater breadth and depth of skill and knowledge,</a:t>
            </a:r>
            <a:r>
              <a:rPr lang="en-US" sz="1350" b="1" dirty="0">
                <a:solidFill>
                  <a:srgbClr val="4E4E4E"/>
                </a:solidFill>
              </a:rPr>
              <a:t> teachers, parents, and community members must participate and collaborate to help students build their capacities to </a:t>
            </a:r>
            <a:r>
              <a:rPr lang="en-US" sz="1350" b="1" u="sng" dirty="0">
                <a:solidFill>
                  <a:srgbClr val="4E4E4E"/>
                </a:solidFill>
                <a:highlight>
                  <a:srgbClr val="FFF2CC"/>
                </a:highlight>
              </a:rPr>
              <a:t>navigate the complex learning ecosystem for themselves with growing confidence</a:t>
            </a:r>
            <a:r>
              <a:rPr lang="en-US" sz="1350" b="1" dirty="0">
                <a:solidFill>
                  <a:srgbClr val="4E4E4E"/>
                </a:solidFill>
                <a:highlight>
                  <a:srgbClr val="FFF2CC"/>
                </a:highlight>
              </a:rPr>
              <a:t>.</a:t>
            </a:r>
            <a:r>
              <a:rPr lang="en-US" sz="1350" b="1" dirty="0">
                <a:solidFill>
                  <a:srgbClr val="4E4E4E"/>
                </a:solidFill>
              </a:rPr>
              <a:t> </a:t>
            </a:r>
            <a:r>
              <a:rPr lang="en-US" sz="1350" dirty="0">
                <a:solidFill>
                  <a:srgbClr val="4E4E4E"/>
                </a:solidFill>
              </a:rPr>
              <a:t>Through Coach Teams and Student Advocate Networks, as they call them at </a:t>
            </a:r>
            <a:r>
              <a:rPr lang="en-US" sz="1350" dirty="0" err="1">
                <a:solidFill>
                  <a:srgbClr val="4E4E4E"/>
                </a:solidFill>
              </a:rPr>
              <a:t>ReSchool</a:t>
            </a:r>
            <a:r>
              <a:rPr lang="en-US" sz="1350" dirty="0">
                <a:solidFill>
                  <a:srgbClr val="4E4E4E"/>
                </a:solidFill>
              </a:rPr>
              <a:t> Colorado, community members help close opportunity gaps</a:t>
            </a:r>
            <a:r>
              <a:rPr lang="en-US" sz="1350" b="1" dirty="0">
                <a:solidFill>
                  <a:srgbClr val="4E4E4E"/>
                </a:solidFill>
              </a:rPr>
              <a:t> -</a:t>
            </a:r>
            <a:r>
              <a:rPr lang="en-US" sz="1350" dirty="0">
                <a:solidFill>
                  <a:srgbClr val="4E4E4E"/>
                </a:solidFill>
              </a:rPr>
              <a:t> and ensure equity - by expanding the learning opportunities for ALL students through virtual and in-person projects, apprenticeships, and mentorships; greatly expanding the number of young people who are skilled and connected Self-</a:t>
            </a:r>
            <a:r>
              <a:rPr lang="en-US" sz="1350" dirty="0" err="1">
                <a:solidFill>
                  <a:srgbClr val="4E4E4E"/>
                </a:solidFill>
              </a:rPr>
              <a:t>preneurs</a:t>
            </a:r>
            <a:r>
              <a:rPr lang="en-US" sz="1350" dirty="0">
                <a:solidFill>
                  <a:srgbClr val="4E4E4E"/>
                </a:solidFill>
              </a:rPr>
              <a:t>.</a:t>
            </a:r>
          </a:p>
          <a:p>
            <a:pPr lvl="0" rtl="0">
              <a:lnSpc>
                <a:spcPct val="166666"/>
              </a:lnSpc>
              <a:spcBef>
                <a:spcPts val="0"/>
              </a:spcBef>
              <a:buClr>
                <a:schemeClr val="dk1"/>
              </a:buClr>
              <a:buSzPct val="78571"/>
              <a:buFont typeface="Arial"/>
              <a:buNone/>
            </a:pPr>
            <a:r>
              <a:rPr lang="en-US" sz="1350" b="1" dirty="0">
                <a:solidFill>
                  <a:srgbClr val="4E4E4E"/>
                </a:solidFill>
              </a:rPr>
              <a:t>------------- </a:t>
            </a:r>
          </a:p>
          <a:p>
            <a:pPr lvl="0" rtl="0">
              <a:lnSpc>
                <a:spcPct val="166666"/>
              </a:lnSpc>
              <a:spcBef>
                <a:spcPts val="0"/>
              </a:spcBef>
              <a:buClr>
                <a:schemeClr val="dk1"/>
              </a:buClr>
              <a:buSzPct val="78571"/>
              <a:buFont typeface="Arial"/>
              <a:buNone/>
            </a:pPr>
            <a:r>
              <a:rPr lang="en-US" sz="1350" b="1" dirty="0">
                <a:solidFill>
                  <a:srgbClr val="4E4E4E"/>
                </a:solidFill>
              </a:rPr>
              <a:t>“...a collaboration with student’s family/guardian to navigate the learning ecosystem in service of his/her personalized goals through the coordination of experiences, resources, and people”.</a:t>
            </a:r>
            <a:r>
              <a:rPr lang="en-US" sz="1350" dirty="0">
                <a:solidFill>
                  <a:srgbClr val="4E4E4E"/>
                </a:solidFill>
              </a:rPr>
              <a:t>  A </a:t>
            </a:r>
            <a:r>
              <a:rPr lang="en-US" sz="1350" u="sng" dirty="0">
                <a:solidFill>
                  <a:srgbClr val="27BBDD"/>
                </a:solidFill>
                <a:hlinkClick r:id="rId3"/>
              </a:rPr>
              <a:t>cohesive learning framework</a:t>
            </a:r>
            <a:r>
              <a:rPr lang="en-US" sz="1350" dirty="0">
                <a:solidFill>
                  <a:srgbClr val="4E4E4E"/>
                </a:solidFill>
              </a:rPr>
              <a:t> includes schools, classrooms AND </a:t>
            </a:r>
            <a:r>
              <a:rPr lang="en-US" sz="1350" u="sng" dirty="0">
                <a:solidFill>
                  <a:srgbClr val="27BBDD"/>
                </a:solidFill>
                <a:hlinkClick r:id="rId4"/>
              </a:rPr>
              <a:t>personalized, modernized, and diversified</a:t>
            </a:r>
            <a:r>
              <a:rPr lang="en-US" sz="1350" dirty="0">
                <a:solidFill>
                  <a:srgbClr val="4E4E4E"/>
                </a:solidFill>
              </a:rPr>
              <a:t> learning opportunities via a wide web of people &amp; perspectives from local community &amp; world.</a:t>
            </a:r>
          </a:p>
          <a:p>
            <a:pPr lvl="0" rtl="0">
              <a:lnSpc>
                <a:spcPct val="166666"/>
              </a:lnSpc>
              <a:spcBef>
                <a:spcPts val="1000"/>
              </a:spcBef>
              <a:buClr>
                <a:schemeClr val="dk1"/>
              </a:buClr>
              <a:buSzPct val="91666"/>
              <a:buFont typeface="Arial"/>
              <a:buNone/>
            </a:pPr>
            <a:endParaRPr dirty="0"/>
          </a:p>
        </p:txBody>
      </p:sp>
      <p:sp>
        <p:nvSpPr>
          <p:cNvPr id="1032" name="Shape 1032"/>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Shape 1049"/>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050" name="Shape 1050"/>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sz="1400">
                <a:solidFill>
                  <a:srgbClr val="000000"/>
                </a:solidFill>
                <a:latin typeface="Quattrocento Sans"/>
                <a:ea typeface="Quattrocento Sans"/>
                <a:cs typeface="Quattrocento Sans"/>
                <a:sym typeface="Quattrocento Sans"/>
              </a:rPr>
              <a:t>We are now looking for pilot site innovators who are interested in collaborating with others to leverage existing strengths and increase the chances for success and impact from implementing deeper personalized learning. We anticipate charter schools will be strong candidates who are leading the way with personalized approaches in classrooms, project-based learning, and deeper measures of competency </a:t>
            </a:r>
            <a:r>
              <a:rPr lang="en-US" sz="1400">
                <a:latin typeface="Quattrocento Sans"/>
                <a:ea typeface="Quattrocento Sans"/>
                <a:cs typeface="Quattrocento Sans"/>
                <a:sym typeface="Quattrocento Sans"/>
              </a:rPr>
              <a:t>- such as SNACS</a:t>
            </a:r>
            <a:r>
              <a:rPr lang="en-US" sz="1400">
                <a:solidFill>
                  <a:srgbClr val="000000"/>
                </a:solidFill>
                <a:latin typeface="Quattrocento Sans"/>
                <a:ea typeface="Quattrocento Sans"/>
                <a:cs typeface="Quattrocento Sans"/>
                <a:sym typeface="Quattrocento Sans"/>
              </a:rPr>
              <a:t>. Some Nevada Ready 21 program middle schools may be interested and ready to participate as </a:t>
            </a:r>
            <a:r>
              <a:rPr lang="en-US" sz="1400">
                <a:latin typeface="Quattrocento Sans"/>
                <a:ea typeface="Quattrocento Sans"/>
                <a:cs typeface="Quattrocento Sans"/>
                <a:sym typeface="Quattrocento Sans"/>
              </a:rPr>
              <a:t>they have the technology infrastructure with 1:1 devices for every students that is necessary for PL platforms. With the passing of the Competency-based Education program bill in June, we hope to include those school pilot sites into the deeper personalized learning network collaborative. </a:t>
            </a:r>
          </a:p>
        </p:txBody>
      </p:sp>
      <p:sp>
        <p:nvSpPr>
          <p:cNvPr id="1051" name="Shape 1051"/>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1" name="Shape 1071"/>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r>
              <a:rPr lang="en-US">
                <a:solidFill>
                  <a:srgbClr val="666666"/>
                </a:solidFill>
                <a:highlight>
                  <a:srgbClr val="FFFFFF"/>
                </a:highlight>
              </a:rPr>
              <a:t>A critical first step for DPL pilot network participants will be learning the skills to LEAD and EDUCATE in this new culture and environment. The Council of Chief State School Officers and Jobs for the Future have partnered to create resources and programs to support this learning process -  as have many other organizations and state and federal education departments. See the links to resources in the Appendix of this presentation.</a:t>
            </a:r>
          </a:p>
          <a:p>
            <a:pPr lvl="0">
              <a:spcBef>
                <a:spcPts val="0"/>
              </a:spcBef>
              <a:buNone/>
            </a:pPr>
            <a:endParaRPr sz="900">
              <a:solidFill>
                <a:srgbClr val="666666"/>
              </a:solidFill>
              <a:highlight>
                <a:srgbClr val="FFFFFF"/>
              </a:highlight>
            </a:endParaRPr>
          </a:p>
          <a:p>
            <a:pPr lvl="0">
              <a:spcBef>
                <a:spcPts val="0"/>
              </a:spcBef>
              <a:buNone/>
            </a:pPr>
            <a:r>
              <a:rPr lang="en-US" sz="900">
                <a:solidFill>
                  <a:srgbClr val="666666"/>
                </a:solidFill>
                <a:highlight>
                  <a:srgbClr val="FFFFFF"/>
                </a:highlight>
              </a:rPr>
              <a:t>T</a:t>
            </a:r>
            <a:r>
              <a:rPr lang="en-US" sz="900" i="1">
                <a:solidFill>
                  <a:srgbClr val="666666"/>
                </a:solidFill>
                <a:highlight>
                  <a:srgbClr val="FFFFFF"/>
                </a:highlight>
              </a:rPr>
              <a:t>he Council of Chief State School Officers</a:t>
            </a:r>
            <a:r>
              <a:rPr lang="en-US" sz="900">
                <a:solidFill>
                  <a:srgbClr val="666666"/>
                </a:solidFill>
                <a:highlight>
                  <a:srgbClr val="FFFFFF"/>
                </a:highlight>
              </a:rPr>
              <a:t> (CCSSO) and </a:t>
            </a:r>
            <a:r>
              <a:rPr lang="en-US" sz="900" i="1">
                <a:solidFill>
                  <a:srgbClr val="666666"/>
                </a:solidFill>
                <a:highlight>
                  <a:srgbClr val="FFFFFF"/>
                </a:highlight>
              </a:rPr>
              <a:t>Jobs for the Future (JFF) </a:t>
            </a:r>
            <a:r>
              <a:rPr lang="en-US" sz="900">
                <a:solidFill>
                  <a:srgbClr val="666666"/>
                </a:solidFill>
                <a:highlight>
                  <a:srgbClr val="FFFFFF"/>
                </a:highlight>
              </a:rPr>
              <a:t>have released Leadership Competencies for Learner-Centered, Personalized Education, a resource that serves as a first step in identifying the knowledge, skills, and dispositions leaders must master in order to build and sustain learner-centered, personalized schools and learning environments. Personalized learning</a:t>
            </a:r>
          </a:p>
          <a:p>
            <a:pPr marL="292100" lvl="0" indent="-69850" rtl="0">
              <a:lnSpc>
                <a:spcPct val="115000"/>
              </a:lnSpc>
              <a:spcBef>
                <a:spcPts val="0"/>
              </a:spcBef>
              <a:spcAft>
                <a:spcPts val="1300"/>
              </a:spcAft>
              <a:buClr>
                <a:schemeClr val="dk1"/>
              </a:buClr>
              <a:buSzPct val="122222"/>
              <a:buFont typeface="Arial"/>
              <a:buNone/>
            </a:pPr>
            <a:r>
              <a:rPr lang="en-US" sz="900">
                <a:solidFill>
                  <a:srgbClr val="666666"/>
                </a:solidFill>
                <a:highlight>
                  <a:srgbClr val="FFFFFF"/>
                </a:highlight>
              </a:rPr>
              <a:t>• Competency-based education</a:t>
            </a:r>
          </a:p>
          <a:p>
            <a:pPr marL="292100" lvl="0" indent="-69850" rtl="0">
              <a:lnSpc>
                <a:spcPct val="115000"/>
              </a:lnSpc>
              <a:spcBef>
                <a:spcPts val="0"/>
              </a:spcBef>
              <a:spcAft>
                <a:spcPts val="1300"/>
              </a:spcAft>
              <a:buClr>
                <a:schemeClr val="dk1"/>
              </a:buClr>
              <a:buSzPct val="122222"/>
              <a:buFont typeface="Arial"/>
              <a:buNone/>
            </a:pPr>
            <a:r>
              <a:rPr lang="en-US" sz="900">
                <a:solidFill>
                  <a:srgbClr val="666666"/>
                </a:solidFill>
                <a:highlight>
                  <a:srgbClr val="FFFFFF"/>
                </a:highlight>
              </a:rPr>
              <a:t>• Anytime/anywhere learning opportunities</a:t>
            </a:r>
          </a:p>
          <a:p>
            <a:pPr marL="292100" lvl="0" indent="0" rtl="0">
              <a:lnSpc>
                <a:spcPct val="115000"/>
              </a:lnSpc>
              <a:spcBef>
                <a:spcPts val="0"/>
              </a:spcBef>
              <a:spcAft>
                <a:spcPts val="1300"/>
              </a:spcAft>
              <a:buNone/>
            </a:pPr>
            <a:r>
              <a:rPr lang="en-US" sz="900">
                <a:solidFill>
                  <a:srgbClr val="666666"/>
                </a:solidFill>
                <a:highlight>
                  <a:srgbClr val="FFFFFF"/>
                </a:highlight>
              </a:rPr>
              <a:t>• Student ownership</a:t>
            </a:r>
          </a:p>
        </p:txBody>
      </p:sp>
      <p:sp>
        <p:nvSpPr>
          <p:cNvPr id="1072" name="Shape 1072"/>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080" name="Shape 1080"/>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a:t>From our research, we’ve found Summit to be a leader in designing a personalized learning platform - which they’ve shared with over 120 schools and teacher teams across the country. NV Superintendent Canavera has endorsed Summit program and is encouraging schools to become a pilot adopter of this program. PLP is a an open-source platform that is adaptable by every teacher to create “playlists” of projects and learning applications - existing or original - for students to draw from.  </a:t>
            </a:r>
          </a:p>
          <a:p>
            <a:pPr marL="0" marR="0" lvl="0" indent="0" algn="l" rtl="0">
              <a:spcBef>
                <a:spcPts val="0"/>
              </a:spcBef>
              <a:spcAft>
                <a:spcPts val="0"/>
              </a:spcAft>
              <a:buClr>
                <a:schemeClr val="dk1"/>
              </a:buClr>
              <a:buSzPct val="25000"/>
              <a:buFont typeface="Arial"/>
              <a:buNone/>
            </a:pPr>
            <a:r>
              <a:rPr lang="en-US"/>
              <a:t>We have learned much from attending iNACOL, reading their research, and watching their webinars on many subjects related to 21st century learning. </a:t>
            </a:r>
          </a:p>
          <a:p>
            <a:pPr marL="0" marR="0" lvl="0" indent="0" algn="l" rtl="0">
              <a:spcBef>
                <a:spcPts val="0"/>
              </a:spcBef>
              <a:spcAft>
                <a:spcPts val="0"/>
              </a:spcAft>
              <a:buClr>
                <a:schemeClr val="dk1"/>
              </a:buClr>
              <a:buSzPct val="25000"/>
              <a:buFont typeface="Arial"/>
              <a:buNone/>
            </a:pPr>
            <a:r>
              <a:rPr lang="en-US"/>
              <a:t>We encourage schools and districts to participate in the Future Ready Leaders assessment program offered by the US Office of Ed Tech</a:t>
            </a:r>
          </a:p>
        </p:txBody>
      </p:sp>
      <p:sp>
        <p:nvSpPr>
          <p:cNvPr id="1081" name="Shape 1081"/>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093" name="Shape 1093"/>
          <p:cNvSpPr txBox="1">
            <a:spLocks noGrp="1"/>
          </p:cNvSpPr>
          <p:nvPr>
            <p:ph type="body" idx="1"/>
          </p:nvPr>
        </p:nvSpPr>
        <p:spPr>
          <a:xfrm>
            <a:off x="708027" y="4448178"/>
            <a:ext cx="5661000" cy="4213200"/>
          </a:xfrm>
          <a:prstGeom prst="rect">
            <a:avLst/>
          </a:prstGeom>
          <a:noFill/>
          <a:ln>
            <a:noFill/>
          </a:ln>
        </p:spPr>
        <p:txBody>
          <a:bodyPr wrap="square" lIns="93900" tIns="46950" rIns="93900" bIns="46950" anchor="t" anchorCtr="0">
            <a:noAutofit/>
          </a:bodyPr>
          <a:lstStyle/>
          <a:p>
            <a:pPr marL="0" marR="0" lvl="0" indent="0" algn="l" rtl="0">
              <a:spcBef>
                <a:spcPts val="0"/>
              </a:spcBef>
              <a:spcAft>
                <a:spcPts val="0"/>
              </a:spcAft>
              <a:buClr>
                <a:schemeClr val="dk1"/>
              </a:buClr>
              <a:buSzPct val="25000"/>
              <a:buFont typeface="Arial"/>
              <a:buNone/>
            </a:pPr>
            <a:r>
              <a:rPr lang="en-US"/>
              <a:t>When we begin to working with Pilot volunteers embarking on the transition to Deeper Personalized Learning environments, we’ll begin at the classroom level with PBL strategies aligned with content applications that support flexible student pacing through competency demonstration. Jeff Hinton will describe an example of this in just a moment.</a:t>
            </a:r>
          </a:p>
          <a:p>
            <a:pPr marL="0" marR="0" lvl="0" indent="0" algn="l" rtl="0">
              <a:spcBef>
                <a:spcPts val="0"/>
              </a:spcBef>
              <a:spcAft>
                <a:spcPts val="0"/>
              </a:spcAft>
              <a:buClr>
                <a:schemeClr val="dk1"/>
              </a:buClr>
              <a:buSzPct val="25000"/>
              <a:buFont typeface="Arial"/>
              <a:buNone/>
            </a:pPr>
            <a:r>
              <a:rPr lang="en-US"/>
              <a:t>The next step would be to implement these across all educators in a grade level - including cross-subject integration through projects and development of detailed competencies. When teams are ready, they could evaluate and adopt a Personalized Learning Plan platform for the grade that could be expanded for use by other educators in grades above and below.</a:t>
            </a:r>
          </a:p>
          <a:p>
            <a:pPr marL="0" marR="0" lvl="0" indent="0" algn="l" rtl="0">
              <a:spcBef>
                <a:spcPts val="0"/>
              </a:spcBef>
              <a:spcAft>
                <a:spcPts val="0"/>
              </a:spcAft>
              <a:buClr>
                <a:schemeClr val="dk1"/>
              </a:buClr>
              <a:buSzPct val="25000"/>
              <a:buFont typeface="Arial"/>
              <a:buNone/>
            </a:pPr>
            <a:r>
              <a:rPr lang="en-US"/>
              <a:t>After that phase, the program could be implemented across a school and with schools above and below the initiating school. With the pipeline of grades from K-12, a Digital Portfolio system can be adopted or developed from the PLP and the full features of deeper learning can be implemented - including new pathways, advocate teams, and community member engagement. Kim Regan will share a glimpse into the SNACS integrated program P-8. </a:t>
            </a:r>
          </a:p>
        </p:txBody>
      </p:sp>
      <p:sp>
        <p:nvSpPr>
          <p:cNvPr id="1094" name="Shape 1094"/>
          <p:cNvSpPr txBox="1">
            <a:spLocks noGrp="1"/>
          </p:cNvSpPr>
          <p:nvPr>
            <p:ph type="sldNum" idx="12"/>
          </p:nvPr>
        </p:nvSpPr>
        <p:spPr>
          <a:xfrm>
            <a:off x="4008437" y="8893178"/>
            <a:ext cx="3066899" cy="468300"/>
          </a:xfrm>
          <a:prstGeom prst="rect">
            <a:avLst/>
          </a:prstGeom>
          <a:noFill/>
          <a:ln>
            <a:noFill/>
          </a:ln>
        </p:spPr>
        <p:txBody>
          <a:bodyPr wrap="square" lIns="93900" tIns="46950" rIns="93900" bIns="4695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110" name="Shape 1110"/>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lvl="0" algn="l" rtl="0">
              <a:spcBef>
                <a:spcPts val="0"/>
              </a:spcBef>
              <a:buClr>
                <a:schemeClr val="dk1"/>
              </a:buClr>
              <a:buSzPct val="25000"/>
              <a:buFont typeface="Arial"/>
              <a:buNone/>
            </a:pPr>
            <a:r>
              <a:rPr lang="en-US" sz="1400" b="1" i="1">
                <a:solidFill>
                  <a:srgbClr val="434343"/>
                </a:solidFill>
                <a:latin typeface="Questrial"/>
                <a:ea typeface="Questrial"/>
                <a:cs typeface="Questrial"/>
                <a:sym typeface="Questrial"/>
              </a:rPr>
              <a:t>Does this sound like an exciting opportunity ?  Would you like to be a recognized innovation leader who helps to catalyze a Deeper Personalized Learning Ecosystem for the New NV?  If you have questions and/or want to discuss this opportunity with me, Priya, and panelists, please fill out the paper that was Priya gave you when you entered. </a:t>
            </a:r>
          </a:p>
          <a:p>
            <a:pPr lvl="0" algn="l" rtl="0">
              <a:spcBef>
                <a:spcPts val="0"/>
              </a:spcBef>
              <a:buClr>
                <a:schemeClr val="dk1"/>
              </a:buClr>
              <a:buSzPct val="25000"/>
              <a:buFont typeface="Arial"/>
              <a:buNone/>
            </a:pPr>
            <a:r>
              <a:rPr lang="en-US" sz="1400" b="1" i="1">
                <a:solidFill>
                  <a:srgbClr val="434343"/>
                </a:solidFill>
                <a:latin typeface="Questrial"/>
                <a:ea typeface="Questrial"/>
                <a:cs typeface="Questrial"/>
                <a:sym typeface="Questrial"/>
              </a:rPr>
              <a:t>And now I have the honor of introducing Jeff Hinton to share his experience with Individualized Instruction as a Social Studies teacher at A-TECH High School . </a:t>
            </a:r>
          </a:p>
          <a:p>
            <a:pPr lvl="0" algn="l" rtl="0">
              <a:spcBef>
                <a:spcPts val="0"/>
              </a:spcBef>
              <a:buClr>
                <a:schemeClr val="dk1"/>
              </a:buClr>
              <a:buSzPct val="25000"/>
              <a:buFont typeface="Arial"/>
              <a:buNone/>
            </a:pPr>
            <a:r>
              <a:rPr lang="en-US" sz="1400" b="1" i="1">
                <a:solidFill>
                  <a:srgbClr val="434343"/>
                </a:solidFill>
                <a:latin typeface="Questrial"/>
                <a:ea typeface="Questrial"/>
                <a:cs typeface="Questrial"/>
                <a:sym typeface="Questrial"/>
              </a:rPr>
              <a:t>-------------------</a:t>
            </a:r>
          </a:p>
          <a:p>
            <a:pPr marL="0" marR="0" lvl="0" indent="0" algn="l" rtl="0">
              <a:spcBef>
                <a:spcPts val="0"/>
              </a:spcBef>
              <a:spcAft>
                <a:spcPts val="0"/>
              </a:spcAft>
              <a:buClr>
                <a:schemeClr val="dk1"/>
              </a:buClr>
              <a:buSzPct val="25000"/>
              <a:buFont typeface="Arial"/>
              <a:buNone/>
            </a:pPr>
            <a:r>
              <a:rPr lang="en-US"/>
              <a:t>EIC is here to nurture and empower the amazing teachers and school leaders like you are the only ones who can lead our public schools into the future. We bow in honor and deep respect you! </a:t>
            </a:r>
          </a:p>
        </p:txBody>
      </p:sp>
      <p:sp>
        <p:nvSpPr>
          <p:cNvPr id="1111" name="Shape 1111"/>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17982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1" name="Shape 1121"/>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ctr" anchorCtr="0">
            <a:noAutofit/>
          </a:bodyPr>
          <a:lstStyle/>
          <a:p>
            <a:pPr lvl="0" rtl="0">
              <a:spcBef>
                <a:spcPts val="0"/>
              </a:spcBef>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7" name="Shape 1127"/>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28" name="Shape 1128"/>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5" name="Shape 1135"/>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36" name="Shape 1136"/>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3" name="Shape 1143"/>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44" name="Shape 1144"/>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22" name="Shape 922"/>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a:t>This Session has three main goals: </a:t>
            </a:r>
          </a:p>
          <a:p>
            <a:pPr marL="0" marR="0" lvl="0" indent="0" algn="l" rtl="0">
              <a:spcBef>
                <a:spcPts val="0"/>
              </a:spcBef>
              <a:spcAft>
                <a:spcPts val="0"/>
              </a:spcAft>
              <a:buClr>
                <a:schemeClr val="dk1"/>
              </a:buClr>
              <a:buSzPct val="25000"/>
              <a:buFont typeface="Arial"/>
              <a:buNone/>
            </a:pPr>
            <a:r>
              <a:rPr lang="en-US"/>
              <a:t>To explain why NV’s education system needs to be transformed</a:t>
            </a:r>
          </a:p>
          <a:p>
            <a:pPr marL="0" marR="0" lvl="0" indent="0" algn="l" rtl="0">
              <a:spcBef>
                <a:spcPts val="0"/>
              </a:spcBef>
              <a:spcAft>
                <a:spcPts val="0"/>
              </a:spcAft>
              <a:buClr>
                <a:schemeClr val="dk1"/>
              </a:buClr>
              <a:buSzPct val="25000"/>
              <a:buFont typeface="Arial"/>
              <a:buNone/>
            </a:pPr>
            <a:r>
              <a:rPr lang="en-US"/>
              <a:t>Describe why Deep Personalized learning is the essential strategy to do so</a:t>
            </a:r>
          </a:p>
          <a:p>
            <a:pPr marL="0" marR="0" lvl="0" indent="0" algn="l" rtl="0">
              <a:spcBef>
                <a:spcPts val="0"/>
              </a:spcBef>
              <a:spcAft>
                <a:spcPts val="0"/>
              </a:spcAft>
              <a:buClr>
                <a:schemeClr val="dk1"/>
              </a:buClr>
              <a:buSzPct val="25000"/>
              <a:buFont typeface="Arial"/>
              <a:buNone/>
            </a:pPr>
            <a:r>
              <a:rPr lang="en-US"/>
              <a:t>And invite you to participate in this DPL transition</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923" name="Shape 923"/>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1" name="Shape 1151"/>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52" name="Shape 1152"/>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Shape 1158"/>
          <p:cNvSpPr>
            <a:spLocks noGrp="1" noRot="1" noChangeAspect="1"/>
          </p:cNvSpPr>
          <p:nvPr>
            <p:ph type="sldImg" idx="2"/>
          </p:nvPr>
        </p:nvSpPr>
        <p:spPr>
          <a:xfrm>
            <a:off x="117982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9" name="Shape 1159"/>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ctr" anchorCtr="0">
            <a:noAutofit/>
          </a:bodyPr>
          <a:lstStyle/>
          <a:p>
            <a:pPr lvl="0" rtl="0">
              <a:spcBef>
                <a:spcPts val="0"/>
              </a:spcBef>
              <a:buNone/>
            </a:pP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Shape 1166"/>
          <p:cNvSpPr>
            <a:spLocks noGrp="1" noRot="1" noChangeAspect="1"/>
          </p:cNvSpPr>
          <p:nvPr>
            <p:ph type="sldImg" idx="2"/>
          </p:nvPr>
        </p:nvSpPr>
        <p:spPr>
          <a:xfrm>
            <a:off x="117982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7" name="Shape 1167"/>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ctr" anchorCtr="0">
            <a:noAutofit/>
          </a:bodyPr>
          <a:lstStyle/>
          <a:p>
            <a:pPr lvl="0" rtl="0">
              <a:spcBef>
                <a:spcPts val="0"/>
              </a:spcBef>
              <a:buNone/>
            </a:pP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4" name="Shape 1174"/>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75" name="Shape 1175"/>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Shape 1181"/>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2" name="Shape 1182"/>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83" name="Shape 1183"/>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1" name="Shape 1191"/>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192" name="Shape 1192"/>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a:spLocks noGrp="1" noRot="1" noChangeAspect="1"/>
          </p:cNvSpPr>
          <p:nvPr>
            <p:ph type="sldImg" idx="2"/>
          </p:nvPr>
        </p:nvSpPr>
        <p:spPr>
          <a:xfrm>
            <a:off x="117982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1" name="Shape 1201"/>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ctr" anchorCtr="0">
            <a:noAutofit/>
          </a:bodyPr>
          <a:lstStyle/>
          <a:p>
            <a:pPr lvl="0" rtl="0">
              <a:spcBef>
                <a:spcPts val="0"/>
              </a:spcBef>
              <a:buNone/>
            </a:pP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Shape 1207"/>
          <p:cNvSpPr>
            <a:spLocks noGrp="1" noRot="1" noChangeAspect="1"/>
          </p:cNvSpPr>
          <p:nvPr>
            <p:ph type="sldImg" idx="2"/>
          </p:nvPr>
        </p:nvSpPr>
        <p:spPr>
          <a:xfrm>
            <a:off x="117982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8" name="Shape 1208"/>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ctr" anchorCtr="0">
            <a:noAutofit/>
          </a:bodyPr>
          <a:lstStyle/>
          <a:p>
            <a:pPr lvl="0" rtl="0">
              <a:spcBef>
                <a:spcPts val="0"/>
              </a:spcBef>
              <a:buNone/>
            </a:pP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5" name="Shape 1215"/>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216" name="Shape 1216"/>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224" name="Shape 1224"/>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31" name="Shape 931"/>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a:t>I’m Mary Alber, in the process of co-founding the Education Innovation Collaborative as a non-profit to facilitate and catalyze education innovation in Nevada. An EIC colleague is also here - Priya Ahlawat - managing logistics today. Pat Hickey asked me to moderate this session because he advised our team in writing a XQ Super School grant application last year to create a next generation high school - which became a semi-finalist. While I’m not teacher by training, I’ve become a community organizer for 21st century education based on deep involvement in my two children’s experiences with private and public schools - both just sent off to college. To this challenge I bring a decade of strategy business consulting where I redesigned and managed change across multinational organizations through innovative use of information and technology systems. I went back for a PhD in human and organization transformative learning and change in order to better support the complex system change - of which our education system is clearly the most challenging and resistant to change that I have encountered. All the more fun!</a:t>
            </a:r>
          </a:p>
          <a:p>
            <a:pPr marL="0" marR="0" lvl="0" indent="0" algn="l" rtl="0">
              <a:spcBef>
                <a:spcPts val="0"/>
              </a:spcBef>
              <a:spcAft>
                <a:spcPts val="0"/>
              </a:spcAft>
              <a:buClr>
                <a:schemeClr val="dk1"/>
              </a:buClr>
              <a:buSzPct val="25000"/>
              <a:buFont typeface="Arial"/>
              <a:buNone/>
            </a:pPr>
            <a:endParaRPr/>
          </a:p>
          <a:p>
            <a:pPr marL="0" marR="0" lvl="0" indent="0" algn="l" rtl="0">
              <a:spcBef>
                <a:spcPts val="0"/>
              </a:spcBef>
              <a:spcAft>
                <a:spcPts val="0"/>
              </a:spcAft>
              <a:buClr>
                <a:schemeClr val="dk1"/>
              </a:buClr>
              <a:buSzPct val="25000"/>
              <a:buFont typeface="Arial"/>
              <a:buNone/>
            </a:pPr>
            <a:r>
              <a:rPr lang="en-US"/>
              <a:t>After I speak to the first three points on our agenda, you’ll be treated to three amazing panelists who are leaders in designing an d implementing personalized learning in different contexts. Jeff Hinton is the 2014  NV Teacher of the Year with many other awards and roles beyond his official job: teaching for 16 years at the top ranking A-TECH Academy HS in CC. Jeff is pursuing his doctorate in education now, and will share some of the individualized learning strategies he has developed to engage his honors social science students. </a:t>
            </a:r>
          </a:p>
          <a:p>
            <a:pPr marL="0" marR="0" lvl="0" indent="0" algn="l" rtl="0">
              <a:spcBef>
                <a:spcPts val="0"/>
              </a:spcBef>
              <a:spcAft>
                <a:spcPts val="0"/>
              </a:spcAft>
              <a:buClr>
                <a:schemeClr val="dk1"/>
              </a:buClr>
              <a:buSzPct val="25000"/>
              <a:buFont typeface="Arial"/>
              <a:buNone/>
            </a:pPr>
            <a:endParaRPr/>
          </a:p>
          <a:p>
            <a:pPr marL="0" marR="0" lvl="0" indent="0" algn="l" rtl="0">
              <a:spcBef>
                <a:spcPts val="0"/>
              </a:spcBef>
              <a:spcAft>
                <a:spcPts val="0"/>
              </a:spcAft>
              <a:buClr>
                <a:schemeClr val="dk1"/>
              </a:buClr>
              <a:buSzPct val="25000"/>
              <a:buFont typeface="Arial"/>
              <a:buNone/>
            </a:pPr>
            <a:r>
              <a:rPr lang="en-US"/>
              <a:t>Kim Regan and her teachers at Sierra Nevada Academy Charter School (north of Reno) were honored Thursday night for their 20th year in operation the first charter established in Nevada. Kim is the founder, and Executive Director of SNACS along with many other roles including ! She will share her original student-centered learning program for pre K to 8th grade - for which they have plans to expand into a high school next year. </a:t>
            </a:r>
          </a:p>
          <a:p>
            <a:pPr marL="0" marR="0" lvl="0" indent="0" algn="l" rtl="0">
              <a:spcBef>
                <a:spcPts val="0"/>
              </a:spcBef>
              <a:spcAft>
                <a:spcPts val="0"/>
              </a:spcAft>
              <a:buClr>
                <a:schemeClr val="dk1"/>
              </a:buClr>
              <a:buSzPct val="25000"/>
              <a:buFont typeface="Arial"/>
              <a:buNone/>
            </a:pPr>
            <a:r>
              <a:rPr lang="en-US"/>
              <a:t>Mark K   </a:t>
            </a:r>
          </a:p>
          <a:p>
            <a:pPr marL="0" marR="0" lvl="0" indent="0" algn="l" rtl="0">
              <a:spcBef>
                <a:spcPts val="0"/>
              </a:spcBef>
              <a:spcAft>
                <a:spcPts val="0"/>
              </a:spcAft>
              <a:buClr>
                <a:schemeClr val="dk1"/>
              </a:buClr>
              <a:buSzPct val="25000"/>
              <a:buFont typeface="Arial"/>
              <a:buNone/>
            </a:pPr>
            <a:r>
              <a:rPr lang="en-US"/>
              <a:t>------</a:t>
            </a:r>
          </a:p>
          <a:p>
            <a:pPr marL="0" marR="0" lvl="0" indent="-69850" algn="l" rtl="0">
              <a:spcBef>
                <a:spcPts val="0"/>
              </a:spcBef>
              <a:spcAft>
                <a:spcPts val="0"/>
              </a:spcAft>
              <a:buClr>
                <a:schemeClr val="dk1"/>
              </a:buClr>
              <a:buSzPct val="110000"/>
              <a:buFont typeface="Arial"/>
              <a:buNone/>
            </a:pPr>
            <a:endParaRPr sz="1000" b="1">
              <a:solidFill>
                <a:srgbClr val="222222"/>
              </a:solidFill>
              <a:highlight>
                <a:srgbClr val="FFFFFF"/>
              </a:highlight>
              <a:latin typeface="Verdana"/>
              <a:ea typeface="Verdana"/>
              <a:cs typeface="Verdana"/>
              <a:sym typeface="Verdana"/>
            </a:endParaRPr>
          </a:p>
          <a:p>
            <a:pPr marL="0" marR="0" lvl="0" indent="-69850" algn="l" rtl="0">
              <a:spcBef>
                <a:spcPts val="0"/>
              </a:spcBef>
              <a:spcAft>
                <a:spcPts val="0"/>
              </a:spcAft>
              <a:buClr>
                <a:schemeClr val="dk1"/>
              </a:buClr>
              <a:buSzPct val="100000"/>
              <a:buFont typeface="Arial"/>
              <a:buNone/>
            </a:pPr>
            <a:r>
              <a:rPr lang="en-US" sz="1100">
                <a:solidFill>
                  <a:srgbClr val="222222"/>
                </a:solidFill>
                <a:highlight>
                  <a:srgbClr val="FFFFFF"/>
                </a:highlight>
                <a:latin typeface="Verdana"/>
                <a:ea typeface="Verdana"/>
                <a:cs typeface="Verdana"/>
                <a:sym typeface="Verdana"/>
              </a:rPr>
              <a:t>Past-Pres </a:t>
            </a:r>
            <a:r>
              <a:rPr lang="en-US" sz="1000" b="1">
                <a:solidFill>
                  <a:srgbClr val="222222"/>
                </a:solidFill>
                <a:highlight>
                  <a:srgbClr val="FFFFFF"/>
                </a:highlight>
                <a:latin typeface="Verdana"/>
                <a:ea typeface="Verdana"/>
                <a:cs typeface="Verdana"/>
                <a:sym typeface="Verdana"/>
              </a:rPr>
              <a:t>Nevada Association for the Education of Young Children</a:t>
            </a:r>
          </a:p>
          <a:p>
            <a:pPr marL="0" marR="0" lvl="0" indent="-69850" algn="l" rtl="0">
              <a:spcBef>
                <a:spcPts val="0"/>
              </a:spcBef>
              <a:spcAft>
                <a:spcPts val="0"/>
              </a:spcAft>
              <a:buClr>
                <a:schemeClr val="dk1"/>
              </a:buClr>
              <a:buSzPct val="110000"/>
              <a:buFont typeface="Arial"/>
              <a:buNone/>
            </a:pPr>
            <a:endParaRPr sz="1000" b="1">
              <a:solidFill>
                <a:srgbClr val="222222"/>
              </a:solidFill>
              <a:highlight>
                <a:srgbClr val="FFFFFF"/>
              </a:highlight>
              <a:latin typeface="Verdana"/>
              <a:ea typeface="Verdana"/>
              <a:cs typeface="Verdana"/>
              <a:sym typeface="Verdana"/>
            </a:endParaRPr>
          </a:p>
          <a:p>
            <a:pPr marL="0" marR="0" lvl="0" indent="-69850" algn="l" rtl="0">
              <a:spcBef>
                <a:spcPts val="0"/>
              </a:spcBef>
              <a:spcAft>
                <a:spcPts val="0"/>
              </a:spcAft>
              <a:buClr>
                <a:schemeClr val="dk1"/>
              </a:buClr>
              <a:buSzPct val="100000"/>
              <a:buFont typeface="Arial"/>
              <a:buNone/>
            </a:pPr>
            <a:r>
              <a:rPr lang="en-US" sz="1100">
                <a:solidFill>
                  <a:srgbClr val="222222"/>
                </a:solidFill>
                <a:highlight>
                  <a:srgbClr val="FFFFFF"/>
                </a:highlight>
              </a:rPr>
              <a:t>Governing Board Candidate </a:t>
            </a:r>
            <a:r>
              <a:rPr lang="en-US" sz="1000" b="1">
                <a:solidFill>
                  <a:srgbClr val="222222"/>
                </a:solidFill>
                <a:highlight>
                  <a:srgbClr val="FFFFFF"/>
                </a:highlight>
              </a:rPr>
              <a:t>National Association for the Education of Young Children</a:t>
            </a:r>
          </a:p>
          <a:p>
            <a:pPr marL="0" marR="0" lvl="0" indent="-69850" algn="l" rtl="0">
              <a:spcBef>
                <a:spcPts val="0"/>
              </a:spcBef>
              <a:spcAft>
                <a:spcPts val="0"/>
              </a:spcAft>
              <a:buClr>
                <a:schemeClr val="dk1"/>
              </a:buClr>
              <a:buSzPct val="110000"/>
              <a:buFont typeface="Arial"/>
              <a:buNone/>
            </a:pPr>
            <a:endParaRPr sz="1000" b="1">
              <a:solidFill>
                <a:srgbClr val="222222"/>
              </a:solidFill>
              <a:highlight>
                <a:srgbClr val="FFFFFF"/>
              </a:highlight>
            </a:endParaRPr>
          </a:p>
          <a:p>
            <a:pPr marL="0" marR="0" lvl="0" indent="-69850" algn="l" rtl="0">
              <a:spcBef>
                <a:spcPts val="0"/>
              </a:spcBef>
              <a:spcAft>
                <a:spcPts val="0"/>
              </a:spcAft>
              <a:buClr>
                <a:schemeClr val="dk1"/>
              </a:buClr>
              <a:buSzPct val="110000"/>
              <a:buFont typeface="Arial"/>
              <a:buNone/>
            </a:pPr>
            <a:r>
              <a:rPr lang="en-US" sz="950">
                <a:solidFill>
                  <a:srgbClr val="222222"/>
                </a:solidFill>
                <a:highlight>
                  <a:srgbClr val="FFFFFF"/>
                </a:highlight>
              </a:rPr>
              <a:t>Owner </a:t>
            </a:r>
            <a:r>
              <a:rPr lang="en-US" sz="950" b="1">
                <a:solidFill>
                  <a:srgbClr val="222222"/>
                </a:solidFill>
                <a:highlight>
                  <a:srgbClr val="FFFFFF"/>
                </a:highlight>
              </a:rPr>
              <a:t>PLAY®</a:t>
            </a:r>
            <a:r>
              <a:rPr lang="en-US" sz="1000" b="1" baseline="30000">
                <a:solidFill>
                  <a:srgbClr val="222222"/>
                </a:solidFill>
                <a:highlight>
                  <a:srgbClr val="FFFFFF"/>
                </a:highlight>
                <a:latin typeface="Verdana"/>
                <a:ea typeface="Verdana"/>
                <a:cs typeface="Verdana"/>
                <a:sym typeface="Verdana"/>
              </a:rPr>
              <a:t> </a:t>
            </a:r>
            <a:r>
              <a:rPr lang="en-US" sz="1000" b="1">
                <a:highlight>
                  <a:srgbClr val="FFFFFF"/>
                </a:highlight>
                <a:latin typeface="Verdana"/>
                <a:ea typeface="Verdana"/>
                <a:cs typeface="Verdana"/>
                <a:sym typeface="Verdana"/>
              </a:rPr>
              <a:t>Technologies in Education</a:t>
            </a:r>
          </a:p>
          <a:p>
            <a:pPr marL="0" marR="0" lvl="0" indent="-69850" algn="l" rtl="0">
              <a:spcBef>
                <a:spcPts val="0"/>
              </a:spcBef>
              <a:spcAft>
                <a:spcPts val="0"/>
              </a:spcAft>
              <a:buClr>
                <a:schemeClr val="dk1"/>
              </a:buClr>
              <a:buSzPct val="110000"/>
              <a:buFont typeface="Arial"/>
              <a:buNone/>
            </a:pPr>
            <a:r>
              <a:rPr lang="en-US" sz="1000" i="1">
                <a:highlight>
                  <a:srgbClr val="FFFFFF"/>
                </a:highlight>
                <a:latin typeface="Verdana"/>
                <a:ea typeface="Verdana"/>
                <a:cs typeface="Verdana"/>
                <a:sym typeface="Verdana"/>
              </a:rPr>
              <a:t>PLAY:</a:t>
            </a:r>
            <a:r>
              <a:rPr lang="en-US" sz="1000" i="1" baseline="30000">
                <a:highlight>
                  <a:srgbClr val="FFFFFF"/>
                </a:highlight>
                <a:latin typeface="Verdana"/>
                <a:ea typeface="Verdana"/>
                <a:cs typeface="Verdana"/>
                <a:sym typeface="Verdana"/>
              </a:rPr>
              <a:t> </a:t>
            </a:r>
            <a:r>
              <a:rPr lang="en-US" sz="1000" i="1">
                <a:highlight>
                  <a:srgbClr val="FFFFFF"/>
                </a:highlight>
                <a:latin typeface="Verdana"/>
                <a:ea typeface="Verdana"/>
                <a:cs typeface="Verdana"/>
                <a:sym typeface="Verdana"/>
              </a:rPr>
              <a:t>Promoting Learning and Accountability with Young Children</a:t>
            </a:r>
            <a:r>
              <a:rPr lang="en-US" sz="1000" i="1" baseline="30000">
                <a:highlight>
                  <a:srgbClr val="FFFFFF"/>
                </a:highlight>
                <a:latin typeface="Verdana"/>
                <a:ea typeface="Verdana"/>
                <a:cs typeface="Verdana"/>
                <a:sym typeface="Verdana"/>
              </a:rPr>
              <a:t> </a:t>
            </a:r>
            <a:r>
              <a:rPr lang="en-US" sz="950" b="1">
                <a:solidFill>
                  <a:srgbClr val="222222"/>
                </a:solidFill>
                <a:highlight>
                  <a:srgbClr val="FFFFFF"/>
                </a:highlight>
              </a:rPr>
              <a:t>®</a:t>
            </a:r>
          </a:p>
          <a:p>
            <a:pPr marL="0" marR="0" lvl="0" indent="0" algn="l" rtl="0">
              <a:spcBef>
                <a:spcPts val="0"/>
              </a:spcBef>
              <a:spcAft>
                <a:spcPts val="0"/>
              </a:spcAft>
              <a:buClr>
                <a:schemeClr val="dk1"/>
              </a:buClr>
              <a:buSzPct val="25000"/>
              <a:buFont typeface="Arial"/>
              <a:buNone/>
            </a:pPr>
            <a:endParaRPr/>
          </a:p>
          <a:p>
            <a:pPr marL="0" marR="0" lvl="0" indent="0" algn="l" rtl="0">
              <a:spcBef>
                <a:spcPts val="0"/>
              </a:spcBef>
              <a:spcAft>
                <a:spcPts val="0"/>
              </a:spcAft>
              <a:buClr>
                <a:schemeClr val="dk1"/>
              </a:buClr>
              <a:buSzPct val="25000"/>
              <a:buFont typeface="Arial"/>
              <a:buNone/>
            </a:pPr>
            <a:r>
              <a:rPr lang="en-US"/>
              <a:t>Mark….</a:t>
            </a:r>
          </a:p>
        </p:txBody>
      </p:sp>
      <p:sp>
        <p:nvSpPr>
          <p:cNvPr id="932" name="Shape 932"/>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r>
              <a:rPr lang="en-US"/>
              <a:t>The video portrays student empowerment and the academic rigor &amp; robust instructional design: empowering students via personalized learning - PLPs, ability groups, choice, intentional environmental design, embedded formative and summative assessments.  </a:t>
            </a:r>
          </a:p>
          <a:p>
            <a:pPr lvl="0">
              <a:spcBef>
                <a:spcPts val="0"/>
              </a:spcBef>
              <a:buNone/>
            </a:pPr>
            <a:endParaRPr/>
          </a:p>
          <a:p>
            <a:pPr lvl="0">
              <a:spcBef>
                <a:spcPts val="0"/>
              </a:spcBef>
              <a:buNone/>
            </a:pPr>
            <a:r>
              <a:rPr lang="en-US"/>
              <a:t>SNACS Personalizes Learning leveraging technology - multiple types of devices and differentiated activities via (online curriculum texts, videos, and games.  We are also working on systemic infrastructure to support the model.  </a:t>
            </a:r>
          </a:p>
          <a:p>
            <a:pPr lvl="0">
              <a:spcBef>
                <a:spcPts val="0"/>
              </a:spcBef>
              <a:buNone/>
            </a:pPr>
            <a:endParaRPr/>
          </a:p>
          <a:p>
            <a:pPr lvl="0">
              <a:spcBef>
                <a:spcPts val="0"/>
              </a:spcBef>
              <a:buNone/>
            </a:pPr>
            <a:r>
              <a:rPr lang="en-US"/>
              <a:t>Healthy habits: physical, social-emotional, and cognitive healthy habits.  SNACK as a choice - fresh fruit and vegatables program.</a:t>
            </a:r>
          </a:p>
          <a:p>
            <a:pPr lvl="0">
              <a:spcBef>
                <a:spcPts val="0"/>
              </a:spcBef>
              <a:buNone/>
            </a:pPr>
            <a:endParaRPr/>
          </a:p>
          <a:p>
            <a:pPr lvl="0">
              <a:spcBef>
                <a:spcPts val="0"/>
              </a:spcBef>
              <a:buNone/>
            </a:pPr>
            <a:r>
              <a:rPr lang="en-US"/>
              <a:t>Global opportunities - ELOB and Living history days older students are the leaders for the younger students, run the student government, store, and participate in civic leadership  - including testifying at the legislature on charter and/or education issues - Washington, DC trip to visit Capitol and Congress.</a:t>
            </a:r>
          </a:p>
          <a:p>
            <a:pPr lvl="0">
              <a:spcBef>
                <a:spcPts val="0"/>
              </a:spcBef>
              <a:buNone/>
            </a:pPr>
            <a:endParaRPr/>
          </a:p>
          <a:p>
            <a:pPr lvl="0">
              <a:spcBef>
                <a:spcPts val="0"/>
              </a:spcBef>
              <a:buNone/>
            </a:pPr>
            <a:r>
              <a:rPr lang="en-US"/>
              <a:t>Educators - Personalized PD - developed our own teacher training - vett our teachers intensely and then the induction process is intense. Tchrs - mentor new teachers based on expertise, peer coaching, video critiques, and apply for NDE credit based on learning new content that is SNACS related - latest example - guided reading in small groups during center time.</a:t>
            </a:r>
          </a:p>
          <a:p>
            <a:pPr lvl="0">
              <a:spcBef>
                <a:spcPts val="0"/>
              </a:spcBef>
              <a:buNone/>
            </a:pPr>
            <a:endParaRPr/>
          </a:p>
          <a:p>
            <a:pPr lvl="0">
              <a:spcBef>
                <a:spcPts val="0"/>
              </a:spcBef>
              <a:buNone/>
            </a:pPr>
            <a:r>
              <a:rPr lang="en-US"/>
              <a:t>Strong leadership and systems thinking - trained in systems thinking and entrepreneurial leadership, lifecycle of a business - always thinking 3-5 years out on multiple </a:t>
            </a:r>
          </a:p>
          <a:p>
            <a:pPr lvl="0">
              <a:spcBef>
                <a:spcPts val="0"/>
              </a:spcBef>
              <a:buNone/>
            </a:pPr>
            <a:endParaRPr/>
          </a:p>
          <a:p>
            <a:pPr lvl="0">
              <a:spcBef>
                <a:spcPts val="0"/>
              </a:spcBef>
              <a:buNone/>
            </a:pPr>
            <a:r>
              <a:rPr lang="en-US"/>
              <a:t>Family Engagement - Personalized family engagement - 10 hrs per month tailored to the their unique interests and talents - DJ, catering, construction, classroom, etc.</a:t>
            </a:r>
          </a:p>
          <a:p>
            <a:pPr lvl="0">
              <a:spcBef>
                <a:spcPts val="0"/>
              </a:spcBef>
              <a:buNone/>
            </a:pPr>
            <a:endParaRPr/>
          </a:p>
          <a:p>
            <a:pPr lvl="0">
              <a:spcBef>
                <a:spcPts val="0"/>
              </a:spcBef>
              <a:buNone/>
            </a:pPr>
            <a:r>
              <a:rPr lang="en-US"/>
              <a:t>School community partnerships - Angel tree partnership, wrap-around services, ELOBs Authors day, Farm and Ranch Days, and SNACSgiving </a:t>
            </a:r>
          </a:p>
          <a:p>
            <a:pPr lvl="0">
              <a:spcBef>
                <a:spcPts val="0"/>
              </a:spcBef>
              <a:buNone/>
            </a:pPr>
            <a:endParaRPr/>
          </a:p>
          <a:p>
            <a:pPr lvl="0">
              <a:spcBef>
                <a:spcPts val="0"/>
              </a:spcBef>
              <a:buNone/>
            </a:pPr>
            <a:endParaRPr/>
          </a:p>
        </p:txBody>
      </p:sp>
      <p:sp>
        <p:nvSpPr>
          <p:cNvPr id="1243" name="Shape 1243"/>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Shape 1250"/>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1" name="Shape 1251"/>
          <p:cNvSpPr txBox="1">
            <a:spLocks noGrp="1"/>
          </p:cNvSpPr>
          <p:nvPr>
            <p:ph type="body" idx="1"/>
          </p:nvPr>
        </p:nvSpPr>
        <p:spPr>
          <a:xfrm>
            <a:off x="707707" y="4447460"/>
            <a:ext cx="5661600" cy="4213500"/>
          </a:xfrm>
          <a:prstGeom prst="rect">
            <a:avLst/>
          </a:prstGeom>
          <a:noFill/>
          <a:ln>
            <a:noFill/>
          </a:ln>
        </p:spPr>
        <p:txBody>
          <a:bodyPr wrap="square" lIns="94100" tIns="47050" rIns="94100" bIns="47050" anchor="t" anchorCtr="0">
            <a:noAutofit/>
          </a:bodyPr>
          <a:lstStyle/>
          <a:p>
            <a:pPr marL="0" marR="0" lvl="0" indent="0" algn="l" rtl="0">
              <a:spcBef>
                <a:spcPts val="0"/>
              </a:spcBef>
              <a:buClr>
                <a:schemeClr val="dk1"/>
              </a:buClr>
              <a:buSzPct val="25000"/>
              <a:buFont typeface="Calibri"/>
              <a:buNone/>
            </a:pPr>
            <a:r>
              <a:rPr lang="en-US" b="1">
                <a:solidFill>
                  <a:srgbClr val="D4377F"/>
                </a:solidFill>
                <a:latin typeface="Calibri"/>
                <a:ea typeface="Calibri"/>
                <a:cs typeface="Calibri"/>
                <a:sym typeface="Calibri"/>
              </a:rPr>
              <a:t>Environmental challenges in the world.</a:t>
            </a:r>
          </a:p>
        </p:txBody>
      </p:sp>
      <p:sp>
        <p:nvSpPr>
          <p:cNvPr id="1252" name="Shape 1252"/>
          <p:cNvSpPr txBox="1">
            <a:spLocks noGrp="1"/>
          </p:cNvSpPr>
          <p:nvPr>
            <p:ph type="sldNum" idx="12"/>
          </p:nvPr>
        </p:nvSpPr>
        <p:spPr>
          <a:xfrm>
            <a:off x="4008703" y="8893296"/>
            <a:ext cx="3066600" cy="468300"/>
          </a:xfrm>
          <a:prstGeom prst="rect">
            <a:avLst/>
          </a:prstGeom>
          <a:noFill/>
          <a:ln>
            <a:noFill/>
          </a:ln>
        </p:spPr>
        <p:txBody>
          <a:bodyPr wrap="square" lIns="94100" tIns="47050" rIns="94100" bIns="470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Shape 1258"/>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9" name="Shape 1259"/>
          <p:cNvSpPr txBox="1">
            <a:spLocks noGrp="1"/>
          </p:cNvSpPr>
          <p:nvPr>
            <p:ph type="body" idx="1"/>
          </p:nvPr>
        </p:nvSpPr>
        <p:spPr>
          <a:xfrm>
            <a:off x="707707" y="4447460"/>
            <a:ext cx="5661600" cy="4213500"/>
          </a:xfrm>
          <a:prstGeom prst="rect">
            <a:avLst/>
          </a:prstGeom>
          <a:noFill/>
          <a:ln>
            <a:noFill/>
          </a:ln>
        </p:spPr>
        <p:txBody>
          <a:bodyPr wrap="square" lIns="94100" tIns="47050" rIns="94100" bIns="4705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”As you know, we have huge problems facing the world. To mention just a few, we have extensive environmental degradation, significant global instablity and inequality, jobs need different skills than those that created the problems.”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60" name="Shape 1260"/>
          <p:cNvSpPr txBox="1">
            <a:spLocks noGrp="1"/>
          </p:cNvSpPr>
          <p:nvPr>
            <p:ph type="sldNum" idx="12"/>
          </p:nvPr>
        </p:nvSpPr>
        <p:spPr>
          <a:xfrm>
            <a:off x="4008703" y="8893296"/>
            <a:ext cx="3066600" cy="468300"/>
          </a:xfrm>
          <a:prstGeom prst="rect">
            <a:avLst/>
          </a:prstGeom>
          <a:noFill/>
          <a:ln>
            <a:noFill/>
          </a:ln>
        </p:spPr>
        <p:txBody>
          <a:bodyPr wrap="square" lIns="94100" tIns="47050" rIns="94100" bIns="470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Shape 1267"/>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8" name="Shape 1268"/>
          <p:cNvSpPr txBox="1">
            <a:spLocks noGrp="1"/>
          </p:cNvSpPr>
          <p:nvPr>
            <p:ph type="body" idx="1"/>
          </p:nvPr>
        </p:nvSpPr>
        <p:spPr>
          <a:xfrm>
            <a:off x="707707" y="4447460"/>
            <a:ext cx="5661600" cy="4213500"/>
          </a:xfrm>
          <a:prstGeom prst="rect">
            <a:avLst/>
          </a:prstGeom>
          <a:noFill/>
          <a:ln>
            <a:noFill/>
          </a:ln>
        </p:spPr>
        <p:txBody>
          <a:bodyPr wrap="square" lIns="94100" tIns="47050" rIns="94100" bIns="4705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“Traditional classroom teaching means teaching to the whole. We wouldn’t accept a group of us being treated the same in a medical office, why whould we accept it in a school except because we are used it. It isn’t necessary. We all remember being bored or behind or ahead of the class. Not necessary anymore.”</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“Students are passive consumers of content, versus taking initiative.  Not the kind of employees you want.”</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“Lack of engagement and excitement, why does this even matter? Short attention spans, used to immediacy”</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need, you want different abilities which requires a different model.”</a:t>
            </a:r>
          </a:p>
          <a:p>
            <a:pPr marL="0" marR="0" lvl="0" indent="0" algn="l" rtl="0">
              <a:spcBef>
                <a:spcPts val="0"/>
              </a:spcBef>
              <a:spcAft>
                <a:spcPts val="0"/>
              </a:spcAft>
              <a:buClr>
                <a:srgbClr val="FFFF00"/>
              </a:buClr>
              <a:buSzPct val="25000"/>
              <a:buFont typeface="Calibri"/>
              <a:buNone/>
            </a:pPr>
            <a:r>
              <a:rPr lang="en-US" sz="1200" b="0" i="0" u="none" strike="noStrike" cap="none">
                <a:solidFill>
                  <a:srgbClr val="FFFF00"/>
                </a:solidFill>
                <a:latin typeface="Calibri"/>
                <a:ea typeface="Calibri"/>
                <a:cs typeface="Calibri"/>
                <a:sym typeface="Calibri"/>
              </a:rPr>
              <a:t>“The </a:t>
            </a:r>
            <a:r>
              <a:rPr lang="en-US" sz="1200" b="1" i="0" u="none" strike="noStrike" cap="none">
                <a:solidFill>
                  <a:srgbClr val="FFFF00"/>
                </a:solidFill>
                <a:latin typeface="Calibri"/>
                <a:ea typeface="Calibri"/>
                <a:cs typeface="Calibri"/>
                <a:sym typeface="Calibri"/>
              </a:rPr>
              <a:t>world is changing</a:t>
            </a:r>
            <a:r>
              <a:rPr lang="en-US" sz="1200" b="0" i="0" u="none" strike="noStrike" cap="none">
                <a:solidFill>
                  <a:srgbClr val="FFFF00"/>
                </a:solidFill>
                <a:latin typeface="Calibri"/>
                <a:ea typeface="Calibri"/>
                <a:cs typeface="Calibri"/>
                <a:sym typeface="Calibri"/>
              </a:rPr>
              <a:t>, fast. Schools are not.”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69" name="Shape 1269"/>
          <p:cNvSpPr txBox="1">
            <a:spLocks noGrp="1"/>
          </p:cNvSpPr>
          <p:nvPr>
            <p:ph type="sldNum" idx="12"/>
          </p:nvPr>
        </p:nvSpPr>
        <p:spPr>
          <a:xfrm>
            <a:off x="4008703" y="8893296"/>
            <a:ext cx="3066600" cy="468300"/>
          </a:xfrm>
          <a:prstGeom prst="rect">
            <a:avLst/>
          </a:prstGeom>
          <a:noFill/>
          <a:ln>
            <a:noFill/>
          </a:ln>
        </p:spPr>
        <p:txBody>
          <a:bodyPr wrap="square" lIns="94100" tIns="47050" rIns="94100" bIns="470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1" name="Shape 1281"/>
          <p:cNvSpPr txBox="1">
            <a:spLocks noGrp="1"/>
          </p:cNvSpPr>
          <p:nvPr>
            <p:ph type="body" idx="1"/>
          </p:nvPr>
        </p:nvSpPr>
        <p:spPr>
          <a:xfrm>
            <a:off x="707707" y="4447460"/>
            <a:ext cx="5661600" cy="4213500"/>
          </a:xfrm>
          <a:prstGeom prst="rect">
            <a:avLst/>
          </a:prstGeom>
          <a:noFill/>
          <a:ln>
            <a:noFill/>
          </a:ln>
        </p:spPr>
        <p:txBody>
          <a:bodyPr wrap="square" lIns="94100" tIns="47050" rIns="94100" bIns="47050" anchor="t" anchorCtr="0">
            <a:noAutofit/>
          </a:bodyPr>
          <a:lstStyle/>
          <a:p>
            <a:pPr marL="0" marR="0" lvl="0" indent="0" algn="l" rtl="0">
              <a:spcBef>
                <a:spcPts val="0"/>
              </a:spcBef>
              <a:buClr>
                <a:schemeClr val="dk1"/>
              </a:buClr>
              <a:buSzPct val="25000"/>
              <a:buFont typeface="Calibri"/>
              <a:buNone/>
            </a:pPr>
            <a:endParaRPr sz="1200" b="1" i="0" u="none" strike="noStrike" cap="none">
              <a:solidFill>
                <a:schemeClr val="dk1"/>
              </a:solidFill>
              <a:latin typeface="Calibri"/>
              <a:ea typeface="Calibri"/>
              <a:cs typeface="Calibri"/>
              <a:sym typeface="Calibri"/>
            </a:endParaRPr>
          </a:p>
        </p:txBody>
      </p:sp>
      <p:sp>
        <p:nvSpPr>
          <p:cNvPr id="1282" name="Shape 1282"/>
          <p:cNvSpPr txBox="1">
            <a:spLocks noGrp="1"/>
          </p:cNvSpPr>
          <p:nvPr>
            <p:ph type="sldNum" idx="12"/>
          </p:nvPr>
        </p:nvSpPr>
        <p:spPr>
          <a:xfrm>
            <a:off x="4008703" y="8893296"/>
            <a:ext cx="3066600" cy="468300"/>
          </a:xfrm>
          <a:prstGeom prst="rect">
            <a:avLst/>
          </a:prstGeom>
          <a:noFill/>
          <a:ln>
            <a:noFill/>
          </a:ln>
        </p:spPr>
        <p:txBody>
          <a:bodyPr wrap="square" lIns="94100" tIns="47050" rIns="94100" bIns="470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0" name="Shape 1290"/>
          <p:cNvSpPr txBox="1">
            <a:spLocks noGrp="1"/>
          </p:cNvSpPr>
          <p:nvPr>
            <p:ph type="body" idx="1"/>
          </p:nvPr>
        </p:nvSpPr>
        <p:spPr>
          <a:xfrm>
            <a:off x="707707" y="4447460"/>
            <a:ext cx="5661600" cy="4213500"/>
          </a:xfrm>
          <a:prstGeom prst="rect">
            <a:avLst/>
          </a:prstGeom>
          <a:noFill/>
          <a:ln>
            <a:noFill/>
          </a:ln>
        </p:spPr>
        <p:txBody>
          <a:bodyPr wrap="square" lIns="94100" tIns="47050" rIns="94100" bIns="47050"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highlight>
                <a:srgbClr val="FFFF00"/>
              </a:highlight>
              <a:latin typeface="Calibri"/>
              <a:ea typeface="Calibri"/>
              <a:cs typeface="Calibri"/>
              <a:sym typeface="Calibri"/>
            </a:endParaRPr>
          </a:p>
          <a:p>
            <a:pPr marL="939800" marR="0" lvl="0" indent="-304800" algn="l" rtl="0">
              <a:spcBef>
                <a:spcPts val="0"/>
              </a:spcBef>
              <a:spcAft>
                <a:spcPts val="0"/>
              </a:spcAft>
              <a:buClr>
                <a:schemeClr val="dk1"/>
              </a:buClr>
              <a:buSzPct val="100000"/>
              <a:buFont typeface="Roboto"/>
              <a:buChar char="●"/>
            </a:pPr>
            <a:r>
              <a:rPr lang="en-US" sz="1200" b="1" i="0" u="none" strike="noStrike" cap="none">
                <a:solidFill>
                  <a:schemeClr val="dk1"/>
                </a:solidFill>
                <a:latin typeface="Roboto"/>
                <a:ea typeface="Roboto"/>
                <a:cs typeface="Roboto"/>
                <a:sym typeface="Roboto"/>
              </a:rPr>
              <a:t>Radical Personalization</a:t>
            </a:r>
          </a:p>
          <a:p>
            <a:pPr marL="939800" marR="0" lvl="0" indent="-76200" algn="l" rtl="0">
              <a:spcBef>
                <a:spcPts val="0"/>
              </a:spcBef>
              <a:spcAft>
                <a:spcPts val="0"/>
              </a:spcAft>
              <a:buClr>
                <a:schemeClr val="dk1"/>
              </a:buClr>
              <a:buSzPct val="25000"/>
              <a:buFont typeface="Arial"/>
              <a:buNone/>
            </a:pPr>
            <a:r>
              <a:rPr lang="en-US" sz="1200" b="0" i="0" u="none" strike="noStrike" cap="none">
                <a:solidFill>
                  <a:schemeClr val="dk1"/>
                </a:solidFill>
                <a:latin typeface="Roboto"/>
                <a:ea typeface="Roboto"/>
                <a:cs typeface="Roboto"/>
                <a:sym typeface="Roboto"/>
              </a:rPr>
              <a:t>Self-pacing and acceleration </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Roboto"/>
              <a:ea typeface="Roboto"/>
              <a:cs typeface="Roboto"/>
              <a:sym typeface="Roboto"/>
            </a:endParaRP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Roboto"/>
              <a:ea typeface="Roboto"/>
              <a:cs typeface="Roboto"/>
              <a:sym typeface="Roboto"/>
            </a:endParaRPr>
          </a:p>
          <a:p>
            <a:pPr marL="939800" marR="0" lvl="0" indent="-304800" algn="l" rtl="0">
              <a:spcBef>
                <a:spcPts val="0"/>
              </a:spcBef>
              <a:spcAft>
                <a:spcPts val="0"/>
              </a:spcAft>
              <a:buClr>
                <a:schemeClr val="dk1"/>
              </a:buClr>
              <a:buSzPct val="100000"/>
              <a:buFont typeface="Roboto"/>
              <a:buChar char="●"/>
            </a:pPr>
            <a:r>
              <a:rPr lang="en-US" sz="1200" b="1" i="0" u="none" strike="noStrike" cap="none">
                <a:solidFill>
                  <a:schemeClr val="dk1"/>
                </a:solidFill>
                <a:latin typeface="Roboto"/>
                <a:ea typeface="Roboto"/>
                <a:cs typeface="Roboto"/>
                <a:sym typeface="Roboto"/>
              </a:rPr>
              <a:t>Expedition-based Learning </a:t>
            </a:r>
          </a:p>
          <a:p>
            <a:pPr marL="939800" marR="0" lvl="0" indent="-76200" algn="l" rtl="0">
              <a:spcBef>
                <a:spcPts val="0"/>
              </a:spcBef>
              <a:spcAft>
                <a:spcPts val="0"/>
              </a:spcAft>
              <a:buClr>
                <a:schemeClr val="dk1"/>
              </a:buClr>
              <a:buSzPct val="25000"/>
              <a:buFont typeface="Arial"/>
              <a:buNone/>
            </a:pPr>
            <a:r>
              <a:rPr lang="en-US" sz="1200" b="0" i="0" u="none" strike="noStrike" cap="none">
                <a:solidFill>
                  <a:schemeClr val="dk1"/>
                </a:solidFill>
                <a:latin typeface="Roboto"/>
                <a:ea typeface="Roboto"/>
                <a:cs typeface="Roboto"/>
                <a:sym typeface="Roboto"/>
              </a:rPr>
              <a:t>Provides practical, real-world connections and applied meaning to the knowledge students learn in the classroom.</a:t>
            </a:r>
          </a:p>
          <a:p>
            <a:pPr marL="939800" marR="0" lvl="0" indent="-76200" algn="l" rtl="0">
              <a:spcBef>
                <a:spcPts val="0"/>
              </a:spcBef>
              <a:spcAft>
                <a:spcPts val="0"/>
              </a:spcAft>
              <a:buClr>
                <a:schemeClr val="dk1"/>
              </a:buClr>
              <a:buSzPct val="25000"/>
              <a:buFont typeface="Arial"/>
              <a:buNone/>
            </a:pPr>
            <a:endParaRPr sz="1200" b="0" i="0" u="none" strike="noStrike" cap="none">
              <a:solidFill>
                <a:schemeClr val="dk1"/>
              </a:solidFill>
              <a:latin typeface="Roboto"/>
              <a:ea typeface="Roboto"/>
              <a:cs typeface="Roboto"/>
              <a:sym typeface="Roboto"/>
            </a:endParaRPr>
          </a:p>
          <a:p>
            <a:pPr marL="939800" marR="0" lvl="0" indent="-76200" algn="l" rtl="0">
              <a:spcBef>
                <a:spcPts val="0"/>
              </a:spcBef>
              <a:spcAft>
                <a:spcPts val="0"/>
              </a:spcAft>
              <a:buClr>
                <a:schemeClr val="dk1"/>
              </a:buClr>
              <a:buSzPct val="25000"/>
              <a:buFont typeface="Arial"/>
              <a:buNone/>
            </a:pPr>
            <a:endParaRPr sz="1200" b="0" i="0" u="none" strike="noStrike" cap="none">
              <a:solidFill>
                <a:schemeClr val="dk1"/>
              </a:solidFill>
              <a:latin typeface="Roboto"/>
              <a:ea typeface="Roboto"/>
              <a:cs typeface="Roboto"/>
              <a:sym typeface="Roboto"/>
            </a:endParaRPr>
          </a:p>
          <a:p>
            <a:pPr marL="939800" marR="0" lvl="0" indent="-304800" algn="l" rtl="0">
              <a:spcBef>
                <a:spcPts val="0"/>
              </a:spcBef>
              <a:spcAft>
                <a:spcPts val="0"/>
              </a:spcAft>
              <a:buClr>
                <a:schemeClr val="dk1"/>
              </a:buClr>
              <a:buSzPct val="100000"/>
              <a:buFont typeface="Roboto"/>
              <a:buChar char="●"/>
            </a:pPr>
            <a:r>
              <a:rPr lang="en-US" sz="1200" b="1" i="0" u="none" strike="noStrike" cap="none">
                <a:solidFill>
                  <a:schemeClr val="dk1"/>
                </a:solidFill>
                <a:latin typeface="Roboto"/>
                <a:ea typeface="Roboto"/>
                <a:cs typeface="Roboto"/>
                <a:sym typeface="Roboto"/>
              </a:rPr>
              <a:t>Powered by Constructive Adversity</a:t>
            </a:r>
            <a:r>
              <a:rPr lang="en-US" sz="1200" b="0" i="0" u="none" strike="noStrike" cap="none">
                <a:solidFill>
                  <a:schemeClr val="dk1"/>
                </a:solidFill>
                <a:latin typeface="Roboto"/>
                <a:ea typeface="Roboto"/>
                <a:cs typeface="Roboto"/>
                <a:sym typeface="Roboto"/>
              </a:rPr>
              <a:t> </a:t>
            </a:r>
          </a:p>
          <a:p>
            <a:pPr marL="939800" marR="0" lvl="0" indent="-76200" algn="l" rtl="0">
              <a:spcBef>
                <a:spcPts val="0"/>
              </a:spcBef>
              <a:spcAft>
                <a:spcPts val="0"/>
              </a:spcAft>
              <a:buClr>
                <a:schemeClr val="dk1"/>
              </a:buClr>
              <a:buSzPct val="25000"/>
              <a:buFont typeface="Arial"/>
              <a:buNone/>
            </a:pPr>
            <a:r>
              <a:rPr lang="en-US" sz="1200" b="0" i="0" u="none" strike="noStrike" cap="none">
                <a:solidFill>
                  <a:schemeClr val="dk1"/>
                </a:solidFill>
                <a:latin typeface="Roboto"/>
                <a:ea typeface="Roboto"/>
                <a:cs typeface="Roboto"/>
                <a:sym typeface="Roboto"/>
              </a:rPr>
              <a:t>Our unique educational approach that uses calculated risk-taking and authentic experiences to build adaptability, collaboration and resilience.</a:t>
            </a:r>
          </a:p>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Roboto"/>
              <a:ea typeface="Roboto"/>
              <a:cs typeface="Roboto"/>
              <a:sym typeface="Roboto"/>
            </a:endParaRPr>
          </a:p>
          <a:p>
            <a:pPr marL="0" marR="0" lvl="0" indent="0" algn="l" rtl="0">
              <a:spcBef>
                <a:spcPts val="0"/>
              </a:spcBef>
              <a:buClr>
                <a:schemeClr val="dk1"/>
              </a:buClr>
              <a:buSzPct val="25000"/>
              <a:buFont typeface="Calibri"/>
              <a:buNone/>
            </a:pPr>
            <a:endParaRPr sz="1200" b="0" i="0" u="none" strike="noStrike" cap="none">
              <a:solidFill>
                <a:schemeClr val="dk1"/>
              </a:solidFill>
              <a:highlight>
                <a:srgbClr val="FFFF00"/>
              </a:highlight>
              <a:latin typeface="Calibri"/>
              <a:ea typeface="Calibri"/>
              <a:cs typeface="Calibri"/>
              <a:sym typeface="Calibri"/>
            </a:endParaRPr>
          </a:p>
        </p:txBody>
      </p:sp>
      <p:sp>
        <p:nvSpPr>
          <p:cNvPr id="1291" name="Shape 1291"/>
          <p:cNvSpPr txBox="1">
            <a:spLocks noGrp="1"/>
          </p:cNvSpPr>
          <p:nvPr>
            <p:ph type="sldNum" idx="12"/>
          </p:nvPr>
        </p:nvSpPr>
        <p:spPr>
          <a:xfrm>
            <a:off x="4008703" y="8893296"/>
            <a:ext cx="3066600" cy="468300"/>
          </a:xfrm>
          <a:prstGeom prst="rect">
            <a:avLst/>
          </a:prstGeom>
          <a:noFill/>
          <a:ln>
            <a:noFill/>
          </a:ln>
        </p:spPr>
        <p:txBody>
          <a:bodyPr wrap="square" lIns="94100" tIns="47050" rIns="94100" bIns="470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t" anchorCtr="0">
            <a:noAutofit/>
          </a:bodyPr>
          <a:lstStyle/>
          <a:p>
            <a:pPr marL="0" marR="0" lvl="0" indent="0" algn="l" rtl="0">
              <a:spcBef>
                <a:spcPts val="0"/>
              </a:spcBef>
              <a:buClr>
                <a:schemeClr val="dk1"/>
              </a:buClr>
              <a:buSzPct val="25000"/>
              <a:buFont typeface="Calibri"/>
              <a:buNone/>
            </a:pPr>
            <a:r>
              <a:rPr lang="en-US"/>
              <a:t>Discuss obstacles: cost, parents, students, teachers, politicians, districts, unions not to mention actual work creating something new with technical and culture challenges</a:t>
            </a:r>
          </a:p>
        </p:txBody>
      </p:sp>
      <p:sp>
        <p:nvSpPr>
          <p:cNvPr id="1302" name="Shape 1302"/>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Shape 1312"/>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t" anchorCtr="0">
            <a:noAutofit/>
          </a:bodyPr>
          <a:lstStyle/>
          <a:p>
            <a:pPr marL="0" marR="0" lvl="0" indent="0" algn="l" rtl="0">
              <a:spcBef>
                <a:spcPts val="0"/>
              </a:spcBef>
              <a:buClr>
                <a:schemeClr val="dk1"/>
              </a:buClr>
              <a:buSzPct val="25000"/>
              <a:buFont typeface="Calibri"/>
              <a:buNone/>
            </a:pPr>
            <a:r>
              <a:rPr lang="en-US"/>
              <a:t>Discuss obstacles: cost, parents, students, teachers, politicians, districts, unions not to mention actual work creating something new with technical and culture challenges</a:t>
            </a:r>
          </a:p>
        </p:txBody>
      </p:sp>
      <p:sp>
        <p:nvSpPr>
          <p:cNvPr id="1313" name="Shape 1313"/>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t" anchorCtr="0">
            <a:noAutofit/>
          </a:bodyPr>
          <a:lstStyle/>
          <a:p>
            <a:pPr marL="0" marR="0" lvl="0" indent="0" algn="l" rtl="0">
              <a:spcBef>
                <a:spcPts val="0"/>
              </a:spcBef>
              <a:buClr>
                <a:schemeClr val="dk1"/>
              </a:buClr>
              <a:buSzPct val="25000"/>
              <a:buFont typeface="Calibri"/>
              <a:buNone/>
            </a:pPr>
            <a:endParaRPr/>
          </a:p>
        </p:txBody>
      </p:sp>
      <p:sp>
        <p:nvSpPr>
          <p:cNvPr id="1323" name="Shape 1323"/>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t" anchorCtr="0">
            <a:noAutofit/>
          </a:bodyPr>
          <a:lstStyle/>
          <a:p>
            <a:pPr marL="0" marR="0" lvl="0" indent="0" algn="l" rtl="0">
              <a:spcBef>
                <a:spcPts val="0"/>
              </a:spcBef>
              <a:buClr>
                <a:schemeClr val="dk1"/>
              </a:buClr>
              <a:buSzPct val="25000"/>
              <a:buFont typeface="Calibri"/>
              <a:buNone/>
            </a:pPr>
            <a:endParaRPr/>
          </a:p>
        </p:txBody>
      </p:sp>
      <p:sp>
        <p:nvSpPr>
          <p:cNvPr id="1334" name="Shape 1334"/>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40" name="Shape 940"/>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a:t>While some believe these goals are unachieveable (“Sunny Sandoval” being too optimistic) - especially given the LACK OF FUNDING for ed in NV, </a:t>
            </a:r>
          </a:p>
          <a:p>
            <a:pPr marL="0" marR="0" lvl="0" indent="0" algn="l" rtl="0">
              <a:spcBef>
                <a:spcPts val="0"/>
              </a:spcBef>
              <a:spcAft>
                <a:spcPts val="0"/>
              </a:spcAft>
              <a:buClr>
                <a:schemeClr val="dk1"/>
              </a:buClr>
              <a:buSzPct val="25000"/>
              <a:buFont typeface="Arial"/>
              <a:buNone/>
            </a:pPr>
            <a:r>
              <a:rPr lang="en-US"/>
              <a:t>we believe they ARE possible - but ONLY with an innovative transformation of the system through collaboration among leaders like YOU. </a:t>
            </a:r>
          </a:p>
        </p:txBody>
      </p:sp>
      <p:sp>
        <p:nvSpPr>
          <p:cNvPr id="941" name="Shape 941"/>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txBox="1">
            <a:spLocks noGrp="1"/>
          </p:cNvSpPr>
          <p:nvPr>
            <p:ph type="body" idx="1"/>
          </p:nvPr>
        </p:nvSpPr>
        <p:spPr>
          <a:xfrm>
            <a:off x="707707" y="4447460"/>
            <a:ext cx="5661600" cy="4213500"/>
          </a:xfrm>
          <a:prstGeom prst="rect">
            <a:avLst/>
          </a:prstGeom>
          <a:noFill/>
          <a:ln>
            <a:noFill/>
          </a:ln>
        </p:spPr>
        <p:txBody>
          <a:bodyPr wrap="square" lIns="94100" tIns="94100" rIns="94100" bIns="94100" anchor="t" anchorCtr="0">
            <a:noAutofit/>
          </a:bodyPr>
          <a:lstStyle/>
          <a:p>
            <a:pPr marL="0" marR="0" lvl="0" indent="0" algn="l" rtl="0">
              <a:spcBef>
                <a:spcPts val="0"/>
              </a:spcBef>
              <a:buClr>
                <a:schemeClr val="dk1"/>
              </a:buClr>
              <a:buSzPct val="25000"/>
              <a:buFont typeface="Calibri"/>
              <a:buNone/>
            </a:pPr>
            <a:r>
              <a:rPr lang="en-US"/>
              <a:t>Would you go to your doctor with 20 people?</a:t>
            </a:r>
          </a:p>
          <a:p>
            <a:pPr marL="0" marR="0" lvl="0" indent="0" algn="l" rtl="0">
              <a:spcBef>
                <a:spcPts val="0"/>
              </a:spcBef>
              <a:buClr>
                <a:schemeClr val="dk1"/>
              </a:buClr>
              <a:buSzPct val="25000"/>
              <a:buFont typeface="Calibri"/>
              <a:buNone/>
            </a:pPr>
            <a:r>
              <a:rPr lang="en-US"/>
              <a:t>You get 20 people treated with antibiotics even though you don’t need that?</a:t>
            </a:r>
          </a:p>
          <a:p>
            <a:pPr marL="0" marR="0" lvl="0" indent="0" algn="l" rtl="0">
              <a:spcBef>
                <a:spcPts val="0"/>
              </a:spcBef>
              <a:buClr>
                <a:schemeClr val="dk1"/>
              </a:buClr>
              <a:buSzPct val="25000"/>
              <a:buFont typeface="Calibri"/>
              <a:buNone/>
            </a:pPr>
            <a:r>
              <a:rPr lang="en-US"/>
              <a:t>Batch processing idiotic.</a:t>
            </a:r>
          </a:p>
          <a:p>
            <a:pPr marL="0" marR="0" lvl="0" indent="0" algn="l" rtl="0">
              <a:spcBef>
                <a:spcPts val="0"/>
              </a:spcBef>
              <a:buClr>
                <a:schemeClr val="dk1"/>
              </a:buClr>
              <a:buSzPct val="25000"/>
              <a:buFont typeface="Calibri"/>
              <a:buNone/>
            </a:pPr>
            <a:r>
              <a:rPr lang="en-US"/>
              <a:t>Schools of future:</a:t>
            </a:r>
          </a:p>
          <a:p>
            <a:pPr marL="0" marR="0" lvl="0" indent="0" algn="l" rtl="0">
              <a:spcBef>
                <a:spcPts val="0"/>
              </a:spcBef>
              <a:buClr>
                <a:schemeClr val="dk1"/>
              </a:buClr>
              <a:buSzPct val="25000"/>
              <a:buFont typeface="Calibri"/>
              <a:buNone/>
            </a:pPr>
            <a:r>
              <a:rPr lang="en-US"/>
              <a:t>Unbundled</a:t>
            </a:r>
          </a:p>
          <a:p>
            <a:pPr marL="0" marR="0" lvl="0" indent="0" algn="l" rtl="0">
              <a:spcBef>
                <a:spcPts val="0"/>
              </a:spcBef>
              <a:buClr>
                <a:schemeClr val="dk1"/>
              </a:buClr>
              <a:buSzPct val="25000"/>
              <a:buFont typeface="Calibri"/>
              <a:buNone/>
            </a:pPr>
            <a:r>
              <a:rPr lang="en-US"/>
              <a:t>No grade levels</a:t>
            </a:r>
          </a:p>
          <a:p>
            <a:pPr marL="0" marR="0" lvl="0" indent="0" algn="l" rtl="0">
              <a:spcBef>
                <a:spcPts val="0"/>
              </a:spcBef>
              <a:buClr>
                <a:schemeClr val="dk1"/>
              </a:buClr>
              <a:buSzPct val="25000"/>
              <a:buFont typeface="Calibri"/>
              <a:buNone/>
            </a:pPr>
            <a:r>
              <a:rPr lang="en-US"/>
              <a:t>No courses</a:t>
            </a:r>
          </a:p>
          <a:p>
            <a:pPr marL="0" marR="0" lvl="0" indent="0" algn="l" rtl="0">
              <a:spcBef>
                <a:spcPts val="0"/>
              </a:spcBef>
              <a:buClr>
                <a:schemeClr val="dk1"/>
              </a:buClr>
              <a:buSzPct val="25000"/>
              <a:buFont typeface="Calibri"/>
              <a:buNone/>
            </a:pPr>
            <a:r>
              <a:rPr lang="en-US"/>
              <a:t>No traditional classrooms</a:t>
            </a:r>
          </a:p>
          <a:p>
            <a:pPr marL="0" marR="0" lvl="0" indent="0" algn="l" rtl="0">
              <a:spcBef>
                <a:spcPts val="0"/>
              </a:spcBef>
              <a:buClr>
                <a:schemeClr val="dk1"/>
              </a:buClr>
              <a:buSzPct val="25000"/>
              <a:buFont typeface="Calibri"/>
              <a:buNone/>
            </a:pPr>
            <a:r>
              <a:rPr lang="en-US"/>
              <a:t>No </a:t>
            </a:r>
          </a:p>
          <a:p>
            <a:pPr marL="0" marR="0" lvl="0" indent="0" algn="l" rtl="0">
              <a:spcBef>
                <a:spcPts val="0"/>
              </a:spcBef>
              <a:buClr>
                <a:schemeClr val="dk1"/>
              </a:buClr>
              <a:buSzPct val="25000"/>
              <a:buFont typeface="Calibri"/>
              <a:buNone/>
            </a:pPr>
            <a:r>
              <a:rPr lang="en-US"/>
              <a:t>Mastery based, third party valid</a:t>
            </a:r>
          </a:p>
        </p:txBody>
      </p:sp>
      <p:sp>
        <p:nvSpPr>
          <p:cNvPr id="1345" name="Shape 1345"/>
          <p:cNvSpPr>
            <a:spLocks noGrp="1" noRot="1" noChangeAspect="1"/>
          </p:cNvSpPr>
          <p:nvPr>
            <p:ph type="sldImg" idx="2"/>
          </p:nvPr>
        </p:nvSpPr>
        <p:spPr>
          <a:xfrm>
            <a:off x="1179512" y="702230"/>
            <a:ext cx="4718100" cy="3511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Shape 1356"/>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357" name="Shape 1357"/>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r>
              <a:rPr lang="en-US"/>
              <a:t>10 sec</a:t>
            </a:r>
          </a:p>
        </p:txBody>
      </p:sp>
      <p:sp>
        <p:nvSpPr>
          <p:cNvPr id="1358" name="Shape 1358"/>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369" name="Shape 1369"/>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370" name="Shape 1370"/>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Shape 1377"/>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378" name="Shape 1378"/>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379" name="Shape 1379"/>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7" name="Shape 1387"/>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spcBef>
                <a:spcPts val="0"/>
              </a:spcBef>
              <a:buNone/>
            </a:pPr>
            <a:r>
              <a:rPr lang="en-US">
                <a:solidFill>
                  <a:srgbClr val="4E4E4E"/>
                </a:solidFill>
                <a:highlight>
                  <a:srgbClr val="FFFFFF"/>
                </a:highlight>
              </a:rPr>
              <a:t>We’ll create a Knowledge Hub of updated resources on the best research and expertise on DPL to keep all Pilot Network members informed and engaged in national developments.  </a:t>
            </a:r>
          </a:p>
          <a:p>
            <a:pPr lvl="0" rtl="0">
              <a:spcBef>
                <a:spcPts val="0"/>
              </a:spcBef>
              <a:buNone/>
            </a:pPr>
            <a:r>
              <a:rPr lang="en-US">
                <a:solidFill>
                  <a:srgbClr val="4E4E4E"/>
                </a:solidFill>
                <a:highlight>
                  <a:srgbClr val="FFFFFF"/>
                </a:highlight>
              </a:rPr>
              <a:t>For example, the Christensen Institute has been a leader in analyzing and tracking developments in education disruption and innovation - and highlighted these four key trends for 2017.</a:t>
            </a:r>
          </a:p>
          <a:p>
            <a:pPr lvl="0" rtl="0">
              <a:spcBef>
                <a:spcPts val="0"/>
              </a:spcBef>
              <a:buNone/>
            </a:pPr>
            <a:endParaRPr>
              <a:solidFill>
                <a:srgbClr val="4E4E4E"/>
              </a:solidFill>
              <a:highlight>
                <a:srgbClr val="FFFFFF"/>
              </a:highlight>
            </a:endParaRPr>
          </a:p>
          <a:p>
            <a:pPr lvl="0" rtl="0">
              <a:spcBef>
                <a:spcPts val="0"/>
              </a:spcBef>
              <a:buNone/>
            </a:pPr>
            <a:r>
              <a:rPr lang="en-US">
                <a:solidFill>
                  <a:srgbClr val="4E4E4E"/>
                </a:solidFill>
                <a:highlight>
                  <a:srgbClr val="FFFFFF"/>
                </a:highlight>
              </a:rPr>
              <a:t>------ </a:t>
            </a:r>
          </a:p>
          <a:p>
            <a:pPr lvl="0" rtl="0">
              <a:spcBef>
                <a:spcPts val="0"/>
              </a:spcBef>
              <a:buNone/>
            </a:pPr>
            <a:endParaRPr sz="1350">
              <a:solidFill>
                <a:srgbClr val="4E4E4E"/>
              </a:solidFill>
              <a:highlight>
                <a:srgbClr val="FFFFFF"/>
              </a:highlight>
            </a:endParaRPr>
          </a:p>
          <a:p>
            <a:pPr marL="457200" lvl="0" indent="-314325" rtl="0">
              <a:spcBef>
                <a:spcPts val="0"/>
              </a:spcBef>
              <a:buClr>
                <a:srgbClr val="4E4E4E"/>
              </a:buClr>
              <a:buSzPct val="96428"/>
              <a:buAutoNum type="arabicPeriod"/>
            </a:pPr>
            <a:r>
              <a:rPr lang="en-US" sz="1350">
                <a:solidFill>
                  <a:srgbClr val="4E4E4E"/>
                </a:solidFill>
                <a:highlight>
                  <a:srgbClr val="FFFFFF"/>
                </a:highlight>
              </a:rPr>
              <a:t>Results coming in from traditional schools adopting cloud-based learning platforms from PL model schools (e.g., Summit Personalized Learning Platform, Matchbook School’s Spark, Brooklyn Lab’s Cortex, Alt School’s Alt School Open)....Will traditional schools succeed in using 3rd party platforms to individualize pathways and supports? Are professional development supports effective to scale personalized approaches across traditional settings?</a:t>
            </a:r>
          </a:p>
          <a:p>
            <a:pPr marL="457200" lvl="0" indent="-314325" rtl="0">
              <a:spcBef>
                <a:spcPts val="0"/>
              </a:spcBef>
              <a:buClr>
                <a:srgbClr val="4E4E4E"/>
              </a:buClr>
              <a:buSzPct val="56250"/>
              <a:buAutoNum type="arabicPeriod"/>
            </a:pPr>
            <a:r>
              <a:rPr lang="en-US" sz="2400">
                <a:solidFill>
                  <a:srgbClr val="4E4E4E"/>
                </a:solidFill>
              </a:rPr>
              <a:t>How will states change and measure </a:t>
            </a:r>
            <a:r>
              <a:rPr lang="en-US" sz="2400" b="1">
                <a:solidFill>
                  <a:srgbClr val="4E4E4E"/>
                </a:solidFill>
              </a:rPr>
              <a:t>criteria for college and career readiness </a:t>
            </a:r>
            <a:r>
              <a:rPr lang="en-US" sz="2400">
                <a:solidFill>
                  <a:srgbClr val="4E4E4E"/>
                </a:solidFill>
              </a:rPr>
              <a:t>and “success” per ESSA? </a:t>
            </a:r>
            <a:r>
              <a:rPr lang="en-US" sz="1350">
                <a:solidFill>
                  <a:srgbClr val="4E4E4E"/>
                </a:solidFill>
                <a:highlight>
                  <a:srgbClr val="FFFFFF"/>
                </a:highlight>
              </a:rPr>
              <a:t>The past year saw states ramping up for a new reality under the Every Student Succeeds Act (ESSA), which places far greater leeway and oversight in state’s hands rather than residing with the feds. In 2017 states will get their ESSA plans off the ground and make important tactical decisions. States’ approaches to assessment will prove to be key harbingers of instructional changes to come. Watch for increased focus on performance assessment throughout K–12 and better proxies for postsecondary preparation and readiness at the high school level. The assessment instruments states ultimately choose will offer clues as to what emerging definitions of 21st-century “success” will look like; these decisions will also have major implications for content providers and publishers in the short term.</a:t>
            </a:r>
          </a:p>
          <a:p>
            <a:pPr marL="457200" lvl="0" indent="-314325" rtl="0">
              <a:spcBef>
                <a:spcPts val="1000"/>
              </a:spcBef>
              <a:buClr>
                <a:srgbClr val="4E4E4E"/>
              </a:buClr>
              <a:buSzPct val="56250"/>
              <a:buAutoNum type="arabicPeriod"/>
            </a:pPr>
            <a:r>
              <a:rPr lang="en-US" sz="2400" b="1">
                <a:solidFill>
                  <a:schemeClr val="hlink"/>
                </a:solidFill>
              </a:rPr>
              <a:t>3. Wraparound services get a boost</a:t>
            </a:r>
          </a:p>
          <a:p>
            <a:pPr marL="457200" lvl="0" indent="-314325" rtl="0">
              <a:spcBef>
                <a:spcPts val="1000"/>
              </a:spcBef>
              <a:buClr>
                <a:srgbClr val="4E4E4E"/>
              </a:buClr>
              <a:buSzPct val="56250"/>
              <a:buAutoNum type="arabicPeriod"/>
            </a:pPr>
            <a:endParaRPr sz="2400" b="1">
              <a:solidFill>
                <a:srgbClr val="4E4E4E"/>
              </a:solidFill>
            </a:endParaRPr>
          </a:p>
          <a:p>
            <a:pPr marL="457200" lvl="0" indent="-314325" rtl="0">
              <a:spcBef>
                <a:spcPts val="1000"/>
              </a:spcBef>
              <a:buClr>
                <a:srgbClr val="4E4E4E"/>
              </a:buClr>
              <a:buSzPct val="56250"/>
              <a:buAutoNum type="arabicPeriod"/>
            </a:pPr>
            <a:r>
              <a:rPr lang="en-US" sz="2400">
                <a:solidFill>
                  <a:srgbClr val="4E4E4E"/>
                </a:solidFill>
              </a:rPr>
              <a:t>Successful states will </a:t>
            </a:r>
            <a:r>
              <a:rPr lang="en-US" sz="2400" b="1">
                <a:solidFill>
                  <a:srgbClr val="4E4E4E"/>
                </a:solidFill>
              </a:rPr>
              <a:t>integrate</a:t>
            </a:r>
            <a:r>
              <a:rPr lang="en-US" sz="2400">
                <a:solidFill>
                  <a:srgbClr val="4E4E4E"/>
                </a:solidFill>
              </a:rPr>
              <a:t> academic and non-academic services</a:t>
            </a:r>
          </a:p>
          <a:p>
            <a:pPr marL="457200" lvl="0" indent="-314325" rtl="0">
              <a:spcBef>
                <a:spcPts val="1000"/>
              </a:spcBef>
              <a:buClr>
                <a:srgbClr val="4E4E4E"/>
              </a:buClr>
              <a:buSzPct val="56250"/>
              <a:buAutoNum type="arabicPeriod"/>
            </a:pPr>
            <a:endParaRPr sz="2400">
              <a:solidFill>
                <a:srgbClr val="4E4E4E"/>
              </a:solidFill>
            </a:endParaRPr>
          </a:p>
          <a:p>
            <a:pPr marL="457200" lvl="0" indent="-314325" rtl="0">
              <a:spcBef>
                <a:spcPts val="1000"/>
              </a:spcBef>
              <a:buClr>
                <a:srgbClr val="4E4E4E"/>
              </a:buClr>
              <a:buSzPct val="56250"/>
              <a:buAutoNum type="arabicPeriod"/>
            </a:pPr>
            <a:r>
              <a:rPr lang="en-US" sz="2400" b="1">
                <a:solidFill>
                  <a:schemeClr val="hlink"/>
                </a:solidFill>
              </a:rPr>
              <a:t>4. Projects will proliferate</a:t>
            </a:r>
          </a:p>
          <a:p>
            <a:pPr marL="457200" lvl="0" indent="-314325" rtl="0">
              <a:spcBef>
                <a:spcPts val="1000"/>
              </a:spcBef>
              <a:buClr>
                <a:srgbClr val="4E4E4E"/>
              </a:buClr>
              <a:buSzPct val="56250"/>
              <a:buAutoNum type="arabicPeriod"/>
            </a:pPr>
            <a:endParaRPr sz="2400" b="1">
              <a:solidFill>
                <a:srgbClr val="4E4E4E"/>
              </a:solidFill>
            </a:endParaRPr>
          </a:p>
          <a:p>
            <a:pPr lvl="0" rtl="0">
              <a:spcBef>
                <a:spcPts val="1000"/>
              </a:spcBef>
              <a:buNone/>
            </a:pPr>
            <a:r>
              <a:rPr lang="en-US" sz="2400">
                <a:solidFill>
                  <a:srgbClr val="4E4E4E"/>
                </a:solidFill>
              </a:rPr>
              <a:t>3. Emphasis will be on </a:t>
            </a:r>
            <a:r>
              <a:rPr lang="en-US" sz="2400" b="1">
                <a:solidFill>
                  <a:srgbClr val="4E4E4E"/>
                </a:solidFill>
              </a:rPr>
              <a:t>critical thinking and collaboration </a:t>
            </a:r>
          </a:p>
          <a:p>
            <a:pPr marL="457200" lvl="0" indent="-314325" rtl="0">
              <a:spcBef>
                <a:spcPts val="0"/>
              </a:spcBef>
              <a:buClr>
                <a:srgbClr val="4E4E4E"/>
              </a:buClr>
              <a:buSzPct val="96428"/>
              <a:buAutoNum type="arabicPeriod"/>
            </a:pPr>
            <a:endParaRPr sz="1350">
              <a:solidFill>
                <a:srgbClr val="4E4E4E"/>
              </a:solidFill>
              <a:highlight>
                <a:srgbClr val="FFFFFF"/>
              </a:highlight>
            </a:endParaRPr>
          </a:p>
          <a:p>
            <a:pPr lvl="0" rtl="0">
              <a:spcBef>
                <a:spcPts val="0"/>
              </a:spcBef>
              <a:buNone/>
            </a:pPr>
            <a:endParaRPr/>
          </a:p>
        </p:txBody>
      </p:sp>
      <p:sp>
        <p:nvSpPr>
          <p:cNvPr id="1388" name="Shape 1388"/>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0" name="Shape 1040"/>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lnSpc>
                <a:spcPct val="115000"/>
              </a:lnSpc>
              <a:spcBef>
                <a:spcPts val="0"/>
              </a:spcBef>
              <a:spcAft>
                <a:spcPts val="1700"/>
              </a:spcAft>
              <a:buNone/>
            </a:pPr>
            <a:r>
              <a:rPr lang="en-US" sz="1400"/>
              <a:t>Chester FINN, from the Fordham Institute, observes wisely that realizing </a:t>
            </a:r>
            <a:r>
              <a:rPr lang="en-US" sz="1400" i="1"/>
              <a:t>quality</a:t>
            </a:r>
            <a:r>
              <a:rPr lang="en-US" sz="1400"/>
              <a:t> Personalized Learning is both essential and possible yet very challenging - as it represents a SEISMIC change from our current education system structures.</a:t>
            </a:r>
          </a:p>
          <a:p>
            <a:pPr lvl="0" rtl="0">
              <a:lnSpc>
                <a:spcPct val="115000"/>
              </a:lnSpc>
              <a:spcBef>
                <a:spcPts val="0"/>
              </a:spcBef>
              <a:spcAft>
                <a:spcPts val="1700"/>
              </a:spcAft>
              <a:buNone/>
            </a:pPr>
            <a:r>
              <a:rPr lang="en-US" sz="1400"/>
              <a:t>---------</a:t>
            </a:r>
          </a:p>
          <a:p>
            <a:pPr lvl="0" rtl="0">
              <a:lnSpc>
                <a:spcPct val="115000"/>
              </a:lnSpc>
              <a:spcBef>
                <a:spcPts val="0"/>
              </a:spcBef>
              <a:spcAft>
                <a:spcPts val="1700"/>
              </a:spcAft>
              <a:buNone/>
            </a:pPr>
            <a:r>
              <a:rPr lang="en-US" sz="1400"/>
              <a:t>“Personalizing our approach to K–12 education—and, while we’re at it, to pre-K and postsecondary education, as well—makes all the sense in the world. Hats off to </a:t>
            </a:r>
            <a:r>
              <a:rPr lang="en-US" sz="1400" u="sng">
                <a:solidFill>
                  <a:schemeClr val="hlink"/>
                </a:solidFill>
                <a:hlinkClick r:id="rId3"/>
              </a:rPr>
              <a:t>Chan-Zuckerberg</a:t>
            </a:r>
            <a:r>
              <a:rPr lang="en-US" sz="1400"/>
              <a:t> and others now striving (and investing) to make that real. But my goodness, how tall are the barriers that we’ve built and that they’re going to have to overcome if personalized learning is to prevail.”</a:t>
            </a:r>
          </a:p>
        </p:txBody>
      </p:sp>
      <p:sp>
        <p:nvSpPr>
          <p:cNvPr id="1041" name="Shape 1041"/>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2" name="Shape 1022"/>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r>
              <a:rPr lang="en-US"/>
              <a:t>This Webb’s Depth of Knowledge diagram helps us understand what DEEP thinking and application of knowledge means - which aligns with increasing learning independence. </a:t>
            </a:r>
          </a:p>
          <a:p>
            <a:pPr lvl="0">
              <a:spcBef>
                <a:spcPts val="0"/>
              </a:spcBef>
              <a:buNone/>
            </a:pPr>
            <a:r>
              <a:rPr lang="en-US"/>
              <a:t>STARTING in green quadrant upper left, Highly Structured work RECALL AND REPRODUCE FACTS, information, and procedures describes the bulk of what today’s curriculum and assessments address. </a:t>
            </a:r>
          </a:p>
          <a:p>
            <a:pPr lvl="0">
              <a:spcBef>
                <a:spcPts val="0"/>
              </a:spcBef>
              <a:buNone/>
            </a:pPr>
            <a:r>
              <a:rPr lang="en-US"/>
              <a:t>Moving across to the BLUE quadrant: Common Core Standards and ACT call for some skill with some conceptual processes - the ability to classify, categorize and summarize knowledge</a:t>
            </a:r>
          </a:p>
          <a:p>
            <a:pPr lvl="0">
              <a:spcBef>
                <a:spcPts val="0"/>
              </a:spcBef>
              <a:buNone/>
            </a:pPr>
            <a:r>
              <a:rPr lang="en-US"/>
              <a:t>Moving down to the ORANGE quadrant requires the capacity for strategic, critical, scientific thinking: hypothesize, formulate, evaluate more complex concepts across subjects - using technology</a:t>
            </a:r>
          </a:p>
          <a:p>
            <a:pPr lvl="0">
              <a:spcBef>
                <a:spcPts val="0"/>
              </a:spcBef>
              <a:buNone/>
            </a:pPr>
            <a:r>
              <a:rPr lang="en-US"/>
              <a:t>The lower left RED quadrant extends thinking to investigation, complex reasoning, planning, developing, and creating new knowledge through projects over an extended period of time - becoming a “highly independent learner”.  The SELF-PRENEUR.</a:t>
            </a:r>
          </a:p>
          <a:p>
            <a:pPr lvl="0">
              <a:spcBef>
                <a:spcPts val="0"/>
              </a:spcBef>
              <a:buNone/>
            </a:pPr>
            <a:r>
              <a:rPr lang="en-US"/>
              <a:t>To be an active, contributing 21st century citizen and productive citizen in our complex world today requires </a:t>
            </a:r>
            <a:r>
              <a:rPr lang="en-US" b="1"/>
              <a:t>higher orders of thinking, knowing, doing, and being</a:t>
            </a:r>
            <a:r>
              <a:rPr lang="en-US"/>
              <a:t> than in the past.</a:t>
            </a:r>
          </a:p>
          <a:p>
            <a:pPr lvl="0" rtl="0">
              <a:spcBef>
                <a:spcPts val="0"/>
              </a:spcBef>
              <a:buNone/>
            </a:pPr>
            <a:r>
              <a:rPr lang="en-US"/>
              <a:t>We believe all students, regardless of initial job ambition, should graduate prepared to navigate their own lifelong learning journey through fulfilling occupations, personal life, and community engagement. </a:t>
            </a:r>
          </a:p>
        </p:txBody>
      </p:sp>
      <p:sp>
        <p:nvSpPr>
          <p:cNvPr id="1023" name="Shape 1023"/>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7" name="Shape 1397"/>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spcBef>
                <a:spcPts val="0"/>
              </a:spcBef>
              <a:buNone/>
            </a:pPr>
            <a:r>
              <a:rPr lang="en-US" b="1"/>
              <a:t>Initially, competency</a:t>
            </a:r>
            <a:r>
              <a:rPr lang="en-US" sz="1100" b="1">
                <a:solidFill>
                  <a:srgbClr val="000000"/>
                </a:solidFill>
              </a:rPr>
              <a:t>-based progression meant that students could complete the teacher’s existing </a:t>
            </a:r>
            <a:r>
              <a:rPr lang="en-US" sz="1100">
                <a:solidFill>
                  <a:srgbClr val="000000"/>
                </a:solidFill>
              </a:rPr>
              <a:t>assignments and tests </a:t>
            </a:r>
            <a:r>
              <a:rPr lang="en-US" sz="1100">
                <a:solidFill>
                  <a:srgbClr val="000000"/>
                </a:solidFill>
                <a:latin typeface="Verdana"/>
                <a:ea typeface="Verdana"/>
                <a:cs typeface="Verdana"/>
                <a:sym typeface="Verdana"/>
              </a:rPr>
              <a:t>at differing rates - now many more types of skills and competencies are being delineated with many levels of complexity that span classes and grade levels. The direction is toward seamless competency MAPS (knowledge trees) that integrate all subjects, skills, and levels - eliminating time and age-based credentialing.</a:t>
            </a:r>
          </a:p>
          <a:p>
            <a:pPr lvl="0">
              <a:spcBef>
                <a:spcPts val="0"/>
              </a:spcBef>
              <a:buNone/>
            </a:pPr>
            <a:r>
              <a:rPr lang="en-US" sz="1100" b="1">
                <a:solidFill>
                  <a:srgbClr val="000000"/>
                </a:solidFill>
                <a:latin typeface="Verdana"/>
                <a:ea typeface="Verdana"/>
                <a:cs typeface="Verdana"/>
                <a:sym typeface="Verdana"/>
              </a:rPr>
              <a:t>Flexible Learning Environments</a:t>
            </a:r>
            <a:r>
              <a:rPr lang="en-US" sz="1100">
                <a:solidFill>
                  <a:srgbClr val="000000"/>
                </a:solidFill>
                <a:latin typeface="Verdana"/>
                <a:ea typeface="Verdana"/>
                <a:cs typeface="Verdana"/>
                <a:sym typeface="Verdana"/>
              </a:rPr>
              <a:t> - </a:t>
            </a:r>
            <a:r>
              <a:rPr lang="en-US" sz="1100" b="1">
                <a:latin typeface="Verdana"/>
                <a:ea typeface="Verdana"/>
                <a:cs typeface="Verdana"/>
                <a:sym typeface="Verdana"/>
              </a:rPr>
              <a:t>Originally referred to</a:t>
            </a:r>
            <a:r>
              <a:rPr lang="en-US" sz="1100">
                <a:solidFill>
                  <a:srgbClr val="000000"/>
                </a:solidFill>
                <a:latin typeface="Verdana"/>
                <a:ea typeface="Verdana"/>
                <a:cs typeface="Verdana"/>
                <a:sym typeface="Verdana"/>
              </a:rPr>
              <a:t> rotations through stations or rooms with blended and online learning options that included flipped classrooms of video instruction at home and homework in school. Now ‘FLEX’ can mean students have more autonomy in setting their </a:t>
            </a:r>
            <a:r>
              <a:rPr lang="en-US" sz="1100">
                <a:latin typeface="Verdana"/>
                <a:ea typeface="Verdana"/>
                <a:cs typeface="Verdana"/>
                <a:sym typeface="Verdana"/>
              </a:rPr>
              <a:t>schedule, choosing </a:t>
            </a:r>
            <a:r>
              <a:rPr lang="en-US" sz="1100">
                <a:solidFill>
                  <a:srgbClr val="000000"/>
                </a:solidFill>
                <a:latin typeface="Verdana"/>
                <a:ea typeface="Verdana"/>
                <a:cs typeface="Verdana"/>
                <a:sym typeface="Verdana"/>
              </a:rPr>
              <a:t>project topics and </a:t>
            </a:r>
            <a:r>
              <a:rPr lang="en-US" sz="1100">
                <a:latin typeface="Verdana"/>
                <a:ea typeface="Verdana"/>
                <a:cs typeface="Verdana"/>
                <a:sym typeface="Verdana"/>
              </a:rPr>
              <a:t>content learning resources from “playlists”</a:t>
            </a:r>
            <a:r>
              <a:rPr lang="en-US" sz="1100">
                <a:solidFill>
                  <a:srgbClr val="000000"/>
                </a:solidFill>
                <a:latin typeface="Verdana"/>
                <a:ea typeface="Verdana"/>
                <a:cs typeface="Verdana"/>
                <a:sym typeface="Verdana"/>
              </a:rPr>
              <a:t>, decide who they’ll work with, and how and when they’ll demonstrate competencies. This means much more adaptive staffing plans, space utilization and time allocation.</a:t>
            </a:r>
          </a:p>
          <a:p>
            <a:pPr lvl="0" rtl="0">
              <a:lnSpc>
                <a:spcPct val="115000"/>
              </a:lnSpc>
              <a:spcBef>
                <a:spcPts val="0"/>
              </a:spcBef>
              <a:buClr>
                <a:schemeClr val="dk1"/>
              </a:buClr>
              <a:buSzPct val="100000"/>
              <a:buFont typeface="Arial"/>
              <a:buNone/>
            </a:pPr>
            <a:r>
              <a:rPr lang="en-US" sz="1100" b="1">
                <a:solidFill>
                  <a:srgbClr val="000000"/>
                </a:solidFill>
                <a:latin typeface="Verdana"/>
                <a:ea typeface="Verdana"/>
                <a:cs typeface="Verdana"/>
                <a:sym typeface="Verdana"/>
              </a:rPr>
              <a:t>Personal Learning Paths originally indicated that </a:t>
            </a:r>
            <a:r>
              <a:rPr lang="en-US" sz="1100">
                <a:solidFill>
                  <a:srgbClr val="000000"/>
                </a:solidFill>
                <a:latin typeface="Verdana"/>
                <a:ea typeface="Verdana"/>
                <a:cs typeface="Verdana"/>
                <a:sym typeface="Verdana"/>
              </a:rPr>
              <a:t>students were all held to clear, high expectations, while each could follow a customized path to competency that adapted to his/her individual learning progress, motivations, and goals. </a:t>
            </a:r>
            <a:r>
              <a:rPr lang="en-US" sz="1100" b="1">
                <a:solidFill>
                  <a:srgbClr val="000000"/>
                </a:solidFill>
                <a:latin typeface="Verdana"/>
                <a:ea typeface="Verdana"/>
                <a:cs typeface="Verdana"/>
                <a:sym typeface="Verdana"/>
              </a:rPr>
              <a:t>Today </a:t>
            </a:r>
            <a:r>
              <a:rPr lang="en-US" sz="1100">
                <a:solidFill>
                  <a:srgbClr val="000000"/>
                </a:solidFill>
                <a:latin typeface="Verdana"/>
                <a:ea typeface="Verdana"/>
                <a:cs typeface="Verdana"/>
                <a:sym typeface="Verdana"/>
              </a:rPr>
              <a:t>we’re beginning to see this extended to differentiated graduation criteria aligned to college and career goals. </a:t>
            </a:r>
          </a:p>
          <a:p>
            <a:pPr lvl="0" rtl="0">
              <a:lnSpc>
                <a:spcPct val="115000"/>
              </a:lnSpc>
              <a:spcBef>
                <a:spcPts val="0"/>
              </a:spcBef>
              <a:buClr>
                <a:schemeClr val="dk1"/>
              </a:buClr>
              <a:buSzPct val="100000"/>
              <a:buFont typeface="Arial"/>
              <a:buNone/>
            </a:pPr>
            <a:r>
              <a:rPr lang="en-US" sz="1100" b="1">
                <a:solidFill>
                  <a:srgbClr val="000000"/>
                </a:solidFill>
                <a:latin typeface="Verdana"/>
                <a:ea typeface="Verdana"/>
                <a:cs typeface="Verdana"/>
                <a:sym typeface="Verdana"/>
              </a:rPr>
              <a:t>Learner Profiles initially captured </a:t>
            </a:r>
            <a:r>
              <a:rPr lang="en-US" sz="1100">
                <a:solidFill>
                  <a:srgbClr val="000000"/>
                </a:solidFill>
                <a:latin typeface="Verdana"/>
                <a:ea typeface="Verdana"/>
                <a:cs typeface="Verdana"/>
                <a:sym typeface="Verdana"/>
              </a:rPr>
              <a:t>each student’s record of their individual strengths, needs, motivations, and interests to help teachers differentiate, adapt, and tailor instruction methods to each. </a:t>
            </a:r>
            <a:r>
              <a:rPr lang="en-US" sz="1100" b="1">
                <a:solidFill>
                  <a:srgbClr val="000000"/>
                </a:solidFill>
                <a:latin typeface="Verdana"/>
                <a:ea typeface="Verdana"/>
                <a:cs typeface="Verdana"/>
                <a:sym typeface="Verdana"/>
              </a:rPr>
              <a:t>Today,</a:t>
            </a:r>
            <a:r>
              <a:rPr lang="en-US" sz="1100">
                <a:solidFill>
                  <a:srgbClr val="000000"/>
                </a:solidFill>
                <a:latin typeface="Verdana"/>
                <a:ea typeface="Verdana"/>
                <a:cs typeface="Verdana"/>
                <a:sym typeface="Verdana"/>
              </a:rPr>
              <a:t> comprehensive </a:t>
            </a:r>
            <a:r>
              <a:rPr lang="en-US" sz="1100" b="1">
                <a:solidFill>
                  <a:srgbClr val="000000"/>
                </a:solidFill>
                <a:latin typeface="Verdana"/>
                <a:ea typeface="Verdana"/>
                <a:cs typeface="Verdana"/>
                <a:sym typeface="Verdana"/>
              </a:rPr>
              <a:t>Personalized Learning Plans</a:t>
            </a:r>
            <a:r>
              <a:rPr lang="en-US" sz="1100">
                <a:solidFill>
                  <a:srgbClr val="000000"/>
                </a:solidFill>
                <a:latin typeface="Verdana"/>
                <a:ea typeface="Verdana"/>
                <a:cs typeface="Verdana"/>
                <a:sym typeface="Verdana"/>
              </a:rPr>
              <a:t> are co-designed by students with their teachers, parents, and counselors to include master LEVEL goals around detailed competencies </a:t>
            </a:r>
            <a:r>
              <a:rPr lang="en-US" b="1">
                <a:solidFill>
                  <a:srgbClr val="333333"/>
                </a:solidFill>
              </a:rPr>
              <a:t>that challenges them to achieve their STRETCH potential of each competency within a specified time frame; goals are neither too easy nor too hard for them to achieve and be successful.”</a:t>
            </a:r>
          </a:p>
        </p:txBody>
      </p:sp>
      <p:sp>
        <p:nvSpPr>
          <p:cNvPr id="1398" name="Shape 1398"/>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Shape 1408"/>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9" name="Shape 1409"/>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spcBef>
                <a:spcPts val="0"/>
              </a:spcBef>
              <a:buNone/>
            </a:pPr>
            <a:r>
              <a:rPr lang="en-US"/>
              <a:t>Invite to reflect where they on the spectrum of change</a:t>
            </a:r>
          </a:p>
        </p:txBody>
      </p:sp>
      <p:sp>
        <p:nvSpPr>
          <p:cNvPr id="1410" name="Shape 1410"/>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18" name="Shape 1418"/>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has vision and skills to manage change across the organization</a:t>
            </a:r>
          </a:p>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arranges room, time, and PD credits (certifications for 21C learning)</a:t>
            </a:r>
          </a:p>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changes title &amp;/or compensate for teacher-leader innovators </a:t>
            </a:r>
          </a:p>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advocates for support and policy change at district, state</a:t>
            </a:r>
          </a:p>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informs parents and responds to concerns</a:t>
            </a:r>
          </a:p>
          <a:p>
            <a:pPr marL="914400" lvl="1" indent="-228600" rtl="0">
              <a:spcBef>
                <a:spcPts val="0"/>
              </a:spcBef>
              <a:buClr>
                <a:srgbClr val="0B5394"/>
              </a:buClr>
              <a:buFont typeface="Quattrocento Sans"/>
              <a:buChar char="○"/>
            </a:pPr>
            <a:r>
              <a:rPr lang="en-US" sz="1400">
                <a:solidFill>
                  <a:srgbClr val="0B5394"/>
                </a:solidFill>
                <a:latin typeface="Quattrocento Sans"/>
                <a:ea typeface="Quattrocento Sans"/>
                <a:cs typeface="Quattrocento Sans"/>
                <a:sym typeface="Quattrocento Sans"/>
              </a:rPr>
              <a:t>can integrate programs K-12; esp. transitional grades (5th, 8th)</a:t>
            </a:r>
          </a:p>
          <a:p>
            <a:pPr lvl="0" rtl="0">
              <a:spcBef>
                <a:spcPts val="0"/>
              </a:spcBef>
              <a:buNone/>
            </a:pPr>
            <a:r>
              <a:rPr lang="en-US" sz="1400">
                <a:solidFill>
                  <a:srgbClr val="0B5394"/>
                </a:solidFill>
                <a:latin typeface="Quattrocento Sans"/>
                <a:ea typeface="Quattrocento Sans"/>
                <a:cs typeface="Quattrocento Sans"/>
                <a:sym typeface="Quattrocento Sans"/>
              </a:rPr>
              <a:t>IT: </a:t>
            </a:r>
            <a:r>
              <a:rPr lang="en-US" sz="1800" b="1">
                <a:solidFill>
                  <a:srgbClr val="0B5394"/>
                </a:solidFill>
                <a:latin typeface="Quattrocento Sans"/>
                <a:ea typeface="Quattrocento Sans"/>
                <a:cs typeface="Quattrocento Sans"/>
                <a:sym typeface="Quattrocento Sans"/>
              </a:rPr>
              <a:t>device maintenance, wi-fi, application curating, security</a:t>
            </a:r>
          </a:p>
          <a:p>
            <a:pPr marL="914400" lvl="1" indent="-342900" rtl="0">
              <a:spcBef>
                <a:spcPts val="500"/>
              </a:spcBef>
              <a:buClr>
                <a:srgbClr val="0B5394"/>
              </a:buClr>
              <a:buSzPct val="100000"/>
              <a:buFont typeface="Quattrocento Sans"/>
              <a:buChar char="○"/>
            </a:pPr>
            <a:r>
              <a:rPr lang="en-US" sz="1800" b="1">
                <a:solidFill>
                  <a:srgbClr val="0B5394"/>
                </a:solidFill>
                <a:latin typeface="Quattrocento Sans"/>
                <a:ea typeface="Quattrocento Sans"/>
                <a:cs typeface="Quattrocento Sans"/>
                <a:sym typeface="Quattrocento Sans"/>
              </a:rPr>
              <a:t>learning coaches on-site</a:t>
            </a:r>
          </a:p>
          <a:p>
            <a:pPr marL="914400" lvl="1" indent="-342900" rtl="0">
              <a:spcBef>
                <a:spcPts val="500"/>
              </a:spcBef>
              <a:buClr>
                <a:srgbClr val="0B5394"/>
              </a:buClr>
              <a:buSzPct val="100000"/>
              <a:buFont typeface="Quattrocento Sans"/>
              <a:buChar char="○"/>
            </a:pPr>
            <a:r>
              <a:rPr lang="en-US" sz="1800" b="1">
                <a:solidFill>
                  <a:srgbClr val="0B5394"/>
                </a:solidFill>
                <a:latin typeface="Quattrocento Sans"/>
                <a:ea typeface="Quattrocento Sans"/>
                <a:cs typeface="Quattrocento Sans"/>
                <a:sym typeface="Quattrocento Sans"/>
              </a:rPr>
              <a:t>Application use approval process; </a:t>
            </a:r>
            <a:r>
              <a:rPr lang="en-US" sz="1400" b="1">
                <a:solidFill>
                  <a:srgbClr val="0B5394"/>
                </a:solidFill>
                <a:latin typeface="Quattrocento Sans"/>
                <a:ea typeface="Quattrocento Sans"/>
                <a:cs typeface="Quattrocento Sans"/>
                <a:sym typeface="Quattrocento Sans"/>
              </a:rPr>
              <a:t>ensure security, quality </a:t>
            </a:r>
          </a:p>
          <a:p>
            <a:pPr lvl="0" rtl="0">
              <a:spcBef>
                <a:spcPts val="1000"/>
              </a:spcBef>
              <a:buNone/>
            </a:pPr>
            <a:r>
              <a:rPr lang="en-US" sz="1600">
                <a:solidFill>
                  <a:srgbClr val="0B5394"/>
                </a:solidFill>
                <a:latin typeface="Quattrocento Sans"/>
                <a:ea typeface="Quattrocento Sans"/>
                <a:cs typeface="Quattrocento Sans"/>
                <a:sym typeface="Quattrocento Sans"/>
              </a:rPr>
              <a:t>Parents:  frequent forums </a:t>
            </a:r>
            <a:r>
              <a:rPr lang="en-US" sz="1600" i="1">
                <a:solidFill>
                  <a:srgbClr val="0B5394"/>
                </a:solidFill>
                <a:latin typeface="Quattrocento Sans"/>
                <a:ea typeface="Quattrocento Sans"/>
                <a:cs typeface="Quattrocento Sans"/>
                <a:sym typeface="Quattrocento Sans"/>
              </a:rPr>
              <a:t>from beginning</a:t>
            </a:r>
            <a:r>
              <a:rPr lang="en-US" sz="1600">
                <a:solidFill>
                  <a:srgbClr val="0B5394"/>
                </a:solidFill>
                <a:latin typeface="Quattrocento Sans"/>
                <a:ea typeface="Quattrocento Sans"/>
                <a:cs typeface="Quattrocento Sans"/>
                <a:sym typeface="Quattrocento Sans"/>
              </a:rPr>
              <a:t> to inform and involve whole community in the planning, transition and ongoing student learning process</a:t>
            </a:r>
          </a:p>
          <a:p>
            <a:pPr marL="0" marR="0" lvl="0" indent="0" algn="l" rtl="0">
              <a:spcBef>
                <a:spcPts val="0"/>
              </a:spcBef>
              <a:spcAft>
                <a:spcPts val="0"/>
              </a:spcAft>
              <a:buClr>
                <a:schemeClr val="dk1"/>
              </a:buClr>
              <a:buSzPct val="25000"/>
              <a:buFont typeface="Arial"/>
              <a:buNone/>
            </a:pPr>
            <a:endParaRPr/>
          </a:p>
        </p:txBody>
      </p:sp>
      <p:sp>
        <p:nvSpPr>
          <p:cNvPr id="1419" name="Shape 1419"/>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707706" y="4505980"/>
            <a:ext cx="5661600" cy="36867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400"/>
              <a:t>When resources are lacking and ambitious are high, we must make a QUANTUM shift beyond current form - to literally go beyond form: TRANS-FORM. </a:t>
            </a:r>
          </a:p>
          <a:p>
            <a:pPr marL="0" marR="0" lvl="0" indent="0" algn="l" rtl="0">
              <a:spcBef>
                <a:spcPts val="0"/>
              </a:spcBef>
              <a:spcAft>
                <a:spcPts val="0"/>
              </a:spcAft>
              <a:buClr>
                <a:schemeClr val="dk1"/>
              </a:buClr>
              <a:buSzPct val="25000"/>
              <a:buFont typeface="Arial"/>
              <a:buNone/>
            </a:pPr>
            <a:r>
              <a:rPr lang="en-US" sz="1400"/>
              <a:t>To keep using band-aids to a defunct system is wasteful and futile.</a:t>
            </a:r>
          </a:p>
        </p:txBody>
      </p:sp>
      <p:sp>
        <p:nvSpPr>
          <p:cNvPr id="956" name="Shape 956"/>
          <p:cNvSpPr>
            <a:spLocks noGrp="1" noRot="1" noChangeAspect="1"/>
          </p:cNvSpPr>
          <p:nvPr>
            <p:ph type="sldImg" idx="2"/>
          </p:nvPr>
        </p:nvSpPr>
        <p:spPr>
          <a:xfrm>
            <a:off x="1433512" y="1169987"/>
            <a:ext cx="4209900" cy="315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Shape 1426"/>
          <p:cNvSpPr txBox="1">
            <a:spLocks noGrp="1"/>
          </p:cNvSpPr>
          <p:nvPr>
            <p:ph type="body" idx="1"/>
          </p:nvPr>
        </p:nvSpPr>
        <p:spPr>
          <a:xfrm>
            <a:off x="708029" y="4448180"/>
            <a:ext cx="5661000" cy="42132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a:t>1 min   What’s missing from the last two charts?  Methodology - Instructional paradigm that meets the new CONNECTED World View</a:t>
            </a:r>
          </a:p>
          <a:p>
            <a:pPr marL="0" marR="0" lvl="0" indent="0" algn="l" rtl="0">
              <a:spcBef>
                <a:spcPts val="0"/>
              </a:spcBef>
              <a:spcAft>
                <a:spcPts val="0"/>
              </a:spcAft>
              <a:buClr>
                <a:schemeClr val="dk1"/>
              </a:buClr>
              <a:buSzPct val="25000"/>
              <a:buFont typeface="Arial"/>
              <a:buNone/>
            </a:pPr>
            <a:r>
              <a:rPr lang="en-US"/>
              <a:t>competency based, wide range of learning environments and adult roles.  Contextualized, relevant learning , </a:t>
            </a:r>
          </a:p>
          <a:p>
            <a:pPr marL="0" marR="0" lvl="0" indent="0" algn="l" rtl="0">
              <a:spcBef>
                <a:spcPts val="0"/>
              </a:spcBef>
              <a:spcAft>
                <a:spcPts val="0"/>
              </a:spcAft>
              <a:buClr>
                <a:schemeClr val="dk1"/>
              </a:buClr>
              <a:buSzPct val="25000"/>
              <a:buFont typeface="Arial"/>
              <a:buNone/>
            </a:pPr>
            <a:r>
              <a:rPr lang="en-US"/>
              <a:t>embedded in a network of supportive relationships</a:t>
            </a:r>
          </a:p>
        </p:txBody>
      </p:sp>
      <p:sp>
        <p:nvSpPr>
          <p:cNvPr id="1427" name="Shape 1427"/>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35" name="Shape 1435"/>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a:p>
        </p:txBody>
      </p:sp>
      <p:sp>
        <p:nvSpPr>
          <p:cNvPr id="1436" name="Shape 1436"/>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Shape 1450"/>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51" name="Shape 1451"/>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a:p>
        </p:txBody>
      </p:sp>
      <p:sp>
        <p:nvSpPr>
          <p:cNvPr id="1452" name="Shape 1452"/>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64" name="Shape 1464"/>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465" name="Shape 1465"/>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Shape 1475"/>
          <p:cNvSpPr>
            <a:spLocks noGrp="1" noRot="1" noChangeAspect="1"/>
          </p:cNvSpPr>
          <p:nvPr>
            <p:ph type="sldImg" idx="2"/>
          </p:nvPr>
        </p:nvSpPr>
        <p:spPr>
          <a:xfrm>
            <a:off x="1255712" y="719137"/>
            <a:ext cx="4791000" cy="35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76" name="Shape 1476"/>
          <p:cNvSpPr txBox="1">
            <a:spLocks noGrp="1"/>
          </p:cNvSpPr>
          <p:nvPr>
            <p:ph type="body" idx="1"/>
          </p:nvPr>
        </p:nvSpPr>
        <p:spPr>
          <a:xfrm>
            <a:off x="730643" y="4554748"/>
            <a:ext cx="5841900" cy="4314000"/>
          </a:xfrm>
          <a:prstGeom prst="rect">
            <a:avLst/>
          </a:prstGeom>
          <a:noFill/>
          <a:ln>
            <a:noFill/>
          </a:ln>
        </p:spPr>
        <p:txBody>
          <a:bodyPr wrap="square" lIns="96400" tIns="48200" rIns="96400" bIns="482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1200" b="0" i="0" u="none" strike="noStrike" cap="none">
                <a:solidFill>
                  <a:schemeClr val="dk1"/>
                </a:solidFill>
                <a:latin typeface="Quattrocento Sans"/>
                <a:ea typeface="Quattrocento Sans"/>
                <a:cs typeface="Quattrocento Sans"/>
                <a:sym typeface="Quattrocento Sans"/>
              </a:rPr>
              <a:t>We realize that the future of education involves incorporating these these five strategies which we call PCBEE : </a:t>
            </a:r>
            <a:r>
              <a:rPr lang="en-US" sz="1100" b="1" i="0" u="none" strike="noStrike" cap="none">
                <a:solidFill>
                  <a:srgbClr val="1155CC"/>
                </a:solidFill>
                <a:latin typeface="Quattrocento Sans"/>
                <a:ea typeface="Quattrocento Sans"/>
                <a:cs typeface="Quattrocento Sans"/>
                <a:sym typeface="Quattrocento Sans"/>
              </a:rPr>
              <a:t>Personalized Competency-Based Experiential Education</a:t>
            </a:r>
          </a:p>
          <a:p>
            <a:pPr marL="0" marR="0" lvl="0" indent="0" algn="l" rtl="0">
              <a:spcBef>
                <a:spcPts val="0"/>
              </a:spcBef>
              <a:spcAft>
                <a:spcPts val="0"/>
              </a:spcAft>
              <a:buClr>
                <a:schemeClr val="dk1"/>
              </a:buClr>
              <a:buSzPct val="25000"/>
              <a:buFont typeface="Arial"/>
              <a:buNone/>
            </a:pPr>
            <a:endParaRPr sz="1200" b="0" i="0" u="none" strike="noStrike" cap="none">
              <a:solidFill>
                <a:srgbClr val="000000"/>
              </a:solidFill>
              <a:latin typeface="Quattrocento Sans"/>
              <a:ea typeface="Quattrocento Sans"/>
              <a:cs typeface="Quattrocento Sans"/>
              <a:sym typeface="Quattrocento Sans"/>
            </a:endParaRPr>
          </a:p>
        </p:txBody>
      </p:sp>
      <p:sp>
        <p:nvSpPr>
          <p:cNvPr id="1477" name="Shape 1477"/>
          <p:cNvSpPr txBox="1">
            <a:spLocks noGrp="1"/>
          </p:cNvSpPr>
          <p:nvPr>
            <p:ph type="sldNum" idx="12"/>
          </p:nvPr>
        </p:nvSpPr>
        <p:spPr>
          <a:xfrm>
            <a:off x="4136485" y="9106242"/>
            <a:ext cx="3164700" cy="479700"/>
          </a:xfrm>
          <a:prstGeom prst="rect">
            <a:avLst/>
          </a:prstGeom>
          <a:noFill/>
          <a:ln>
            <a:noFill/>
          </a:ln>
        </p:spPr>
        <p:txBody>
          <a:bodyPr wrap="square" lIns="96400" tIns="48200" rIns="96400" bIns="482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Shape 1524"/>
          <p:cNvSpPr txBox="1">
            <a:spLocks noGrp="1"/>
          </p:cNvSpPr>
          <p:nvPr>
            <p:ph type="body" idx="1"/>
          </p:nvPr>
        </p:nvSpPr>
        <p:spPr>
          <a:xfrm>
            <a:off x="707707" y="4447460"/>
            <a:ext cx="5661600" cy="4213500"/>
          </a:xfrm>
          <a:prstGeom prst="rect">
            <a:avLst/>
          </a:prstGeom>
        </p:spPr>
        <p:txBody>
          <a:bodyPr wrap="square" lIns="91425" tIns="91425" rIns="91425" bIns="91425" anchor="t" anchorCtr="0">
            <a:noAutofit/>
          </a:bodyPr>
          <a:lstStyle/>
          <a:p>
            <a:pPr lvl="0" rtl="0">
              <a:spcBef>
                <a:spcPts val="0"/>
              </a:spcBef>
              <a:buNone/>
            </a:pPr>
            <a:r>
              <a:rPr lang="en-US"/>
              <a:t>1 min</a:t>
            </a:r>
          </a:p>
        </p:txBody>
      </p:sp>
      <p:sp>
        <p:nvSpPr>
          <p:cNvPr id="1525" name="Shape 1525"/>
          <p:cNvSpPr>
            <a:spLocks noGrp="1" noRot="1" noChangeAspect="1"/>
          </p:cNvSpPr>
          <p:nvPr>
            <p:ph type="sldImg" idx="2"/>
          </p:nvPr>
        </p:nvSpPr>
        <p:spPr>
          <a:xfrm>
            <a:off x="1769539" y="702230"/>
            <a:ext cx="3538800" cy="35112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6" name="Shape 1536"/>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537" name="Shape 1537"/>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Shape 1556"/>
          <p:cNvSpPr>
            <a:spLocks noGrp="1" noRot="1" noChangeAspect="1"/>
          </p:cNvSpPr>
          <p:nvPr>
            <p:ph type="sldImg" idx="2"/>
          </p:nvPr>
        </p:nvSpPr>
        <p:spPr>
          <a:xfrm>
            <a:off x="1255967" y="718775"/>
            <a:ext cx="4791300" cy="35952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557" name="Shape 1557"/>
          <p:cNvSpPr txBox="1">
            <a:spLocks noGrp="1"/>
          </p:cNvSpPr>
          <p:nvPr>
            <p:ph type="body" idx="1"/>
          </p:nvPr>
        </p:nvSpPr>
        <p:spPr>
          <a:xfrm>
            <a:off x="730643" y="4554749"/>
            <a:ext cx="5841900" cy="4314000"/>
          </a:xfrm>
          <a:prstGeom prst="rect">
            <a:avLst/>
          </a:prstGeom>
          <a:noFill/>
          <a:ln>
            <a:noFill/>
          </a:ln>
        </p:spPr>
        <p:txBody>
          <a:bodyPr wrap="square" lIns="96400" tIns="48200" rIns="96400" bIns="48200" anchor="t" anchorCtr="0">
            <a:noAutofit/>
          </a:bodyPr>
          <a:lstStyle/>
          <a:p>
            <a:pPr marL="0" marR="0" lvl="0" indent="0" algn="l" rtl="0">
              <a:spcBef>
                <a:spcPts val="0"/>
              </a:spcBef>
              <a:buSzPct val="25000"/>
              <a:buNone/>
            </a:pPr>
            <a:r>
              <a:rPr lang="en-US" sz="1200" b="0" i="0" u="none" strike="noStrike" cap="none">
                <a:solidFill>
                  <a:srgbClr val="000000"/>
                </a:solidFill>
                <a:latin typeface="Quattrocento Sans"/>
                <a:ea typeface="Quattrocento Sans"/>
                <a:cs typeface="Quattrocento Sans"/>
                <a:sym typeface="Quattrocento Sans"/>
              </a:rPr>
              <a:t>We realize that the future of education involves incorporating these five strategies - summarized by PCBE (</a:t>
            </a:r>
            <a:r>
              <a:rPr lang="en-US" sz="1100" b="1" i="0" u="none" strike="noStrike" cap="none">
                <a:solidFill>
                  <a:srgbClr val="1155CC"/>
                </a:solidFill>
                <a:latin typeface="Quattrocento Sans"/>
                <a:ea typeface="Quattrocento Sans"/>
                <a:cs typeface="Quattrocento Sans"/>
                <a:sym typeface="Quattrocento Sans"/>
              </a:rPr>
              <a:t>Personalized, Competency-based education) with I</a:t>
            </a:r>
            <a:r>
              <a:rPr lang="en-US" sz="1200" b="0" i="0" u="none" strike="noStrike" cap="none">
                <a:solidFill>
                  <a:schemeClr val="dk1"/>
                </a:solidFill>
                <a:latin typeface="Quattrocento Sans"/>
                <a:ea typeface="Quattrocento Sans"/>
                <a:cs typeface="Quattrocento Sans"/>
                <a:sym typeface="Quattrocento Sans"/>
              </a:rPr>
              <a:t>PBL (</a:t>
            </a:r>
            <a:r>
              <a:rPr lang="en-US" sz="1100" b="1" i="0" u="none" strike="noStrike" cap="none">
                <a:solidFill>
                  <a:srgbClr val="1155CC"/>
                </a:solidFill>
                <a:latin typeface="Quattrocento Sans"/>
                <a:ea typeface="Quattrocento Sans"/>
                <a:cs typeface="Quattrocento Sans"/>
                <a:sym typeface="Quattrocento Sans"/>
              </a:rPr>
              <a:t>Inquiry Project-based Learning), </a:t>
            </a:r>
            <a:r>
              <a:rPr lang="en-US" sz="1200" b="0" i="0" u="none" strike="noStrike" cap="none">
                <a:solidFill>
                  <a:schemeClr val="dk1"/>
                </a:solidFill>
                <a:latin typeface="Quattrocento Sans"/>
                <a:ea typeface="Quattrocento Sans"/>
                <a:cs typeface="Quattrocento Sans"/>
                <a:sym typeface="Quattrocento Sans"/>
              </a:rPr>
              <a:t>CETE  (</a:t>
            </a:r>
            <a:r>
              <a:rPr lang="en-US" sz="1100" b="1" i="0" u="none" strike="noStrike" cap="none">
                <a:solidFill>
                  <a:srgbClr val="1155CC"/>
                </a:solidFill>
                <a:latin typeface="Quattrocento Sans"/>
                <a:ea typeface="Quattrocento Sans"/>
                <a:cs typeface="Quattrocento Sans"/>
                <a:sym typeface="Quattrocento Sans"/>
              </a:rPr>
              <a:t>Community-engaged, Technology-enabled) = </a:t>
            </a:r>
            <a:r>
              <a:rPr lang="en-US" sz="1200" b="0" i="0" u="none" strike="noStrike" cap="none">
                <a:solidFill>
                  <a:schemeClr val="dk1"/>
                </a:solidFill>
                <a:latin typeface="Quattrocento Sans"/>
                <a:ea typeface="Quattrocento Sans"/>
                <a:cs typeface="Quattrocento Sans"/>
                <a:sym typeface="Quattrocento Sans"/>
              </a:rPr>
              <a:t>SPLC </a:t>
            </a:r>
            <a:r>
              <a:rPr lang="en-US" sz="1100" b="1" i="0" u="none" strike="noStrike" cap="none">
                <a:solidFill>
                  <a:srgbClr val="1155CC"/>
                </a:solidFill>
                <a:latin typeface="Quattrocento Sans"/>
                <a:ea typeface="Quattrocento Sans"/>
                <a:cs typeface="Quattrocento Sans"/>
                <a:sym typeface="Quattrocento Sans"/>
              </a:rPr>
              <a:t>Student-powered Learning Community</a:t>
            </a:r>
          </a:p>
          <a:p>
            <a:pPr marL="0" marR="0" lvl="0" indent="0" algn="l" rtl="0">
              <a:spcBef>
                <a:spcPts val="0"/>
              </a:spcBef>
              <a:buSzPct val="25000"/>
              <a:buNone/>
            </a:pPr>
            <a:endParaRPr sz="1200" b="0" i="0" u="none" strike="noStrike" cap="none">
              <a:solidFill>
                <a:srgbClr val="000000"/>
              </a:solidFill>
              <a:latin typeface="Quattrocento Sans"/>
              <a:ea typeface="Quattrocento Sans"/>
              <a:cs typeface="Quattrocento Sans"/>
              <a:sym typeface="Quattrocento Sans"/>
            </a:endParaRPr>
          </a:p>
        </p:txBody>
      </p:sp>
      <p:sp>
        <p:nvSpPr>
          <p:cNvPr id="1558" name="Shape 1558"/>
          <p:cNvSpPr txBox="1">
            <a:spLocks noGrp="1"/>
          </p:cNvSpPr>
          <p:nvPr>
            <p:ph type="sldNum" idx="12"/>
          </p:nvPr>
        </p:nvSpPr>
        <p:spPr>
          <a:xfrm>
            <a:off x="4136485" y="9106243"/>
            <a:ext cx="3164700" cy="479700"/>
          </a:xfrm>
          <a:prstGeom prst="rect">
            <a:avLst/>
          </a:prstGeom>
          <a:noFill/>
          <a:ln>
            <a:noFill/>
          </a:ln>
        </p:spPr>
        <p:txBody>
          <a:bodyPr wrap="square" lIns="96400" tIns="48200" rIns="96400" bIns="482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57</a:t>
            </a:fld>
            <a:endParaRPr lang="en-US"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Shape 1566"/>
          <p:cNvSpPr txBox="1">
            <a:spLocks noGrp="1"/>
          </p:cNvSpPr>
          <p:nvPr>
            <p:ph type="body" idx="1"/>
          </p:nvPr>
        </p:nvSpPr>
        <p:spPr>
          <a:xfrm>
            <a:off x="707707" y="4447460"/>
            <a:ext cx="5661600" cy="4213500"/>
          </a:xfrm>
          <a:prstGeom prst="rect">
            <a:avLst/>
          </a:prstGeom>
        </p:spPr>
        <p:txBody>
          <a:bodyPr wrap="square" lIns="91425" tIns="91425" rIns="91425" bIns="91425" anchor="t" anchorCtr="0">
            <a:noAutofit/>
          </a:bodyPr>
          <a:lstStyle/>
          <a:p>
            <a:pPr lvl="0" rtl="0">
              <a:spcBef>
                <a:spcPts val="0"/>
              </a:spcBef>
              <a:buNone/>
            </a:pPr>
            <a:r>
              <a:rPr lang="en-US"/>
              <a:t>2.5 min video</a:t>
            </a:r>
          </a:p>
        </p:txBody>
      </p:sp>
      <p:sp>
        <p:nvSpPr>
          <p:cNvPr id="1567" name="Shape 1567"/>
          <p:cNvSpPr>
            <a:spLocks noGrp="1" noRot="1" noChangeAspect="1"/>
          </p:cNvSpPr>
          <p:nvPr>
            <p:ph type="sldImg" idx="2"/>
          </p:nvPr>
        </p:nvSpPr>
        <p:spPr>
          <a:xfrm>
            <a:off x="1769539" y="702230"/>
            <a:ext cx="3538800" cy="35112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Shape 1574"/>
          <p:cNvSpPr txBox="1">
            <a:spLocks noGrp="1"/>
          </p:cNvSpPr>
          <p:nvPr>
            <p:ph type="body" idx="1"/>
          </p:nvPr>
        </p:nvSpPr>
        <p:spPr>
          <a:xfrm>
            <a:off x="707707" y="4447460"/>
            <a:ext cx="5661600" cy="4213500"/>
          </a:xfrm>
          <a:prstGeom prst="rect">
            <a:avLst/>
          </a:prstGeom>
        </p:spPr>
        <p:txBody>
          <a:bodyPr wrap="square" lIns="91425" tIns="91425" rIns="91425" bIns="91425" anchor="t" anchorCtr="0">
            <a:noAutofit/>
          </a:bodyPr>
          <a:lstStyle/>
          <a:p>
            <a:pPr lvl="0" rtl="0">
              <a:spcBef>
                <a:spcPts val="0"/>
              </a:spcBef>
              <a:buNone/>
            </a:pPr>
            <a:r>
              <a:rPr lang="en-US"/>
              <a:t>3 min</a:t>
            </a:r>
          </a:p>
        </p:txBody>
      </p:sp>
      <p:sp>
        <p:nvSpPr>
          <p:cNvPr id="1575" name="Shape 1575"/>
          <p:cNvSpPr>
            <a:spLocks noGrp="1" noRot="1" noChangeAspect="1"/>
          </p:cNvSpPr>
          <p:nvPr>
            <p:ph type="sldImg" idx="2"/>
          </p:nvPr>
        </p:nvSpPr>
        <p:spPr>
          <a:xfrm>
            <a:off x="1769539" y="702230"/>
            <a:ext cx="3538800" cy="35112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txBox="1">
            <a:spLocks noGrp="1"/>
          </p:cNvSpPr>
          <p:nvPr>
            <p:ph type="body" idx="1"/>
          </p:nvPr>
        </p:nvSpPr>
        <p:spPr>
          <a:xfrm>
            <a:off x="708029" y="4448180"/>
            <a:ext cx="5661000" cy="42132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972" name="Shape 972"/>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Shape 1581"/>
          <p:cNvSpPr>
            <a:spLocks noGrp="1" noRot="1" noChangeAspect="1"/>
          </p:cNvSpPr>
          <p:nvPr>
            <p:ph type="sldImg" idx="2"/>
          </p:nvPr>
        </p:nvSpPr>
        <p:spPr>
          <a:xfrm>
            <a:off x="1255712" y="719137"/>
            <a:ext cx="4791000" cy="35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582" name="Shape 1582"/>
          <p:cNvSpPr txBox="1">
            <a:spLocks noGrp="1"/>
          </p:cNvSpPr>
          <p:nvPr>
            <p:ph type="body" idx="1"/>
          </p:nvPr>
        </p:nvSpPr>
        <p:spPr>
          <a:xfrm>
            <a:off x="730643" y="4554748"/>
            <a:ext cx="5841900" cy="4314000"/>
          </a:xfrm>
          <a:prstGeom prst="rect">
            <a:avLst/>
          </a:prstGeom>
          <a:noFill/>
          <a:ln>
            <a:noFill/>
          </a:ln>
        </p:spPr>
        <p:txBody>
          <a:bodyPr wrap="square" lIns="96400" tIns="48200" rIns="96400" bIns="482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a:latin typeface="Quattrocento Sans"/>
                <a:ea typeface="Quattrocento Sans"/>
                <a:cs typeface="Quattrocento Sans"/>
                <a:sym typeface="Quattrocento Sans"/>
              </a:rPr>
              <a:t>T</a:t>
            </a:r>
            <a:r>
              <a:rPr lang="en-US" sz="1200" b="0" i="0" u="none" strike="noStrike" cap="none">
                <a:solidFill>
                  <a:schemeClr val="dk1"/>
                </a:solidFill>
                <a:latin typeface="Quattrocento Sans"/>
                <a:ea typeface="Quattrocento Sans"/>
                <a:cs typeface="Quattrocento Sans"/>
                <a:sym typeface="Quattrocento Sans"/>
              </a:rPr>
              <a:t>he future of education</a:t>
            </a:r>
            <a:r>
              <a:rPr lang="en-US">
                <a:latin typeface="Quattrocento Sans"/>
                <a:ea typeface="Quattrocento Sans"/>
                <a:cs typeface="Quattrocento Sans"/>
                <a:sym typeface="Quattrocento Sans"/>
              </a:rPr>
              <a:t> will likely </a:t>
            </a:r>
            <a:r>
              <a:rPr lang="en-US" sz="1200" b="0" i="0" u="none" strike="noStrike" cap="none">
                <a:solidFill>
                  <a:schemeClr val="dk1"/>
                </a:solidFill>
                <a:latin typeface="Quattrocento Sans"/>
                <a:ea typeface="Quattrocento Sans"/>
                <a:cs typeface="Quattrocento Sans"/>
                <a:sym typeface="Quattrocento Sans"/>
              </a:rPr>
              <a:t>incorporat</a:t>
            </a:r>
            <a:r>
              <a:rPr lang="en-US">
                <a:latin typeface="Quattrocento Sans"/>
                <a:ea typeface="Quattrocento Sans"/>
                <a:cs typeface="Quattrocento Sans"/>
                <a:sym typeface="Quattrocento Sans"/>
              </a:rPr>
              <a:t>e</a:t>
            </a:r>
            <a:r>
              <a:rPr lang="en-US" sz="1200" b="0" i="0" u="none" strike="noStrike" cap="none">
                <a:solidFill>
                  <a:schemeClr val="dk1"/>
                </a:solidFill>
                <a:latin typeface="Quattrocento Sans"/>
                <a:ea typeface="Quattrocento Sans"/>
                <a:cs typeface="Quattrocento Sans"/>
                <a:sym typeface="Quattrocento Sans"/>
              </a:rPr>
              <a:t> </a:t>
            </a:r>
            <a:r>
              <a:rPr lang="en-US">
                <a:latin typeface="Quattrocento Sans"/>
                <a:ea typeface="Quattrocento Sans"/>
                <a:cs typeface="Quattrocento Sans"/>
                <a:sym typeface="Quattrocento Sans"/>
              </a:rPr>
              <a:t>all </a:t>
            </a:r>
            <a:r>
              <a:rPr lang="en-US" sz="1200" b="0" i="0" u="none" strike="noStrike" cap="none">
                <a:solidFill>
                  <a:schemeClr val="dk1"/>
                </a:solidFill>
                <a:latin typeface="Quattrocento Sans"/>
                <a:ea typeface="Quattrocento Sans"/>
                <a:cs typeface="Quattrocento Sans"/>
                <a:sym typeface="Quattrocento Sans"/>
              </a:rPr>
              <a:t>five strategies - which </a:t>
            </a:r>
            <a:r>
              <a:rPr lang="en-US">
                <a:latin typeface="Quattrocento Sans"/>
                <a:ea typeface="Quattrocento Sans"/>
                <a:cs typeface="Quattrocento Sans"/>
                <a:sym typeface="Quattrocento Sans"/>
              </a:rPr>
              <a:t>EIC </a:t>
            </a:r>
            <a:r>
              <a:rPr lang="en-US" sz="1200" b="0" i="0" u="none" strike="noStrike" cap="none">
                <a:solidFill>
                  <a:schemeClr val="dk1"/>
                </a:solidFill>
                <a:latin typeface="Quattrocento Sans"/>
                <a:ea typeface="Quattrocento Sans"/>
                <a:cs typeface="Quattrocento Sans"/>
                <a:sym typeface="Quattrocento Sans"/>
              </a:rPr>
              <a:t>calls PCBET</a:t>
            </a:r>
            <a:r>
              <a:rPr lang="en-US">
                <a:latin typeface="Quattrocento Sans"/>
                <a:ea typeface="Quattrocento Sans"/>
                <a:cs typeface="Quattrocento Sans"/>
                <a:sym typeface="Quattrocento Sans"/>
              </a:rPr>
              <a:t>L</a:t>
            </a:r>
            <a:r>
              <a:rPr lang="en-US" sz="1200" b="0" i="0" u="none" strike="noStrike" cap="none">
                <a:solidFill>
                  <a:schemeClr val="dk1"/>
                </a:solidFill>
                <a:latin typeface="Quattrocento Sans"/>
                <a:ea typeface="Quattrocento Sans"/>
                <a:cs typeface="Quattrocento Sans"/>
                <a:sym typeface="Quattrocento Sans"/>
              </a:rPr>
              <a:t> : </a:t>
            </a:r>
            <a:r>
              <a:rPr lang="en-US" sz="1100" b="1" i="0" u="none" strike="noStrike" cap="none">
                <a:solidFill>
                  <a:srgbClr val="1155CC"/>
                </a:solidFill>
                <a:latin typeface="Quattrocento Sans"/>
                <a:ea typeface="Quattrocento Sans"/>
                <a:cs typeface="Quattrocento Sans"/>
                <a:sym typeface="Quattrocento Sans"/>
              </a:rPr>
              <a:t>Personalized Competency-Based Experiential Technology-enabled Learning</a:t>
            </a:r>
          </a:p>
          <a:p>
            <a:pPr marL="0" marR="0" lvl="0" indent="0" algn="l" rtl="0">
              <a:spcBef>
                <a:spcPts val="0"/>
              </a:spcBef>
              <a:spcAft>
                <a:spcPts val="0"/>
              </a:spcAft>
              <a:buClr>
                <a:schemeClr val="dk1"/>
              </a:buClr>
              <a:buSzPct val="25000"/>
              <a:buFont typeface="Arial"/>
              <a:buNone/>
            </a:pPr>
            <a:endParaRPr sz="1200" b="0" i="0" u="none" strike="noStrike" cap="none">
              <a:solidFill>
                <a:srgbClr val="000000"/>
              </a:solidFill>
              <a:latin typeface="Quattrocento Sans"/>
              <a:ea typeface="Quattrocento Sans"/>
              <a:cs typeface="Quattrocento Sans"/>
              <a:sym typeface="Quattrocento Sans"/>
            </a:endParaRPr>
          </a:p>
        </p:txBody>
      </p:sp>
      <p:sp>
        <p:nvSpPr>
          <p:cNvPr id="1583" name="Shape 1583"/>
          <p:cNvSpPr txBox="1">
            <a:spLocks noGrp="1"/>
          </p:cNvSpPr>
          <p:nvPr>
            <p:ph type="sldNum" idx="12"/>
          </p:nvPr>
        </p:nvSpPr>
        <p:spPr>
          <a:xfrm>
            <a:off x="4136485" y="9106242"/>
            <a:ext cx="3164700" cy="479700"/>
          </a:xfrm>
          <a:prstGeom prst="rect">
            <a:avLst/>
          </a:prstGeom>
          <a:noFill/>
          <a:ln>
            <a:noFill/>
          </a:ln>
        </p:spPr>
        <p:txBody>
          <a:bodyPr wrap="square" lIns="96400" tIns="48200" rIns="96400" bIns="482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Shape 1596"/>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rtl="0">
              <a:spcBef>
                <a:spcPts val="0"/>
              </a:spcBef>
              <a:buNone/>
            </a:pPr>
            <a:endParaRPr/>
          </a:p>
        </p:txBody>
      </p:sp>
      <p:sp>
        <p:nvSpPr>
          <p:cNvPr id="1597" name="Shape 1597"/>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Shape 1635"/>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36" name="Shape 1636"/>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637" name="Shape 1637"/>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Shape 1646"/>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47" name="Shape 1647"/>
          <p:cNvSpPr txBox="1">
            <a:spLocks noGrp="1"/>
          </p:cNvSpPr>
          <p:nvPr>
            <p:ph type="body" idx="1"/>
          </p:nvPr>
        </p:nvSpPr>
        <p:spPr>
          <a:xfrm>
            <a:off x="708027" y="4448178"/>
            <a:ext cx="5661000" cy="4213200"/>
          </a:xfrm>
          <a:prstGeom prst="rect">
            <a:avLst/>
          </a:prstGeom>
          <a:noFill/>
          <a:ln>
            <a:noFill/>
          </a:ln>
        </p:spPr>
        <p:txBody>
          <a:bodyPr wrap="square" lIns="93875" tIns="46925" rIns="93875" bIns="46925" anchor="t" anchorCtr="0">
            <a:noAutofit/>
          </a:bodyPr>
          <a:lstStyle/>
          <a:p>
            <a:pPr marL="0" marR="0" lvl="0" indent="0" algn="l" rtl="0">
              <a:spcBef>
                <a:spcPts val="0"/>
              </a:spcBef>
              <a:spcAft>
                <a:spcPts val="0"/>
              </a:spcAft>
              <a:buClr>
                <a:schemeClr val="dk1"/>
              </a:buClr>
              <a:buSzPct val="25000"/>
              <a:buFont typeface="Arial"/>
              <a:buNone/>
            </a:pPr>
            <a:endParaRPr/>
          </a:p>
        </p:txBody>
      </p:sp>
      <p:sp>
        <p:nvSpPr>
          <p:cNvPr id="1648" name="Shape 1648"/>
          <p:cNvSpPr txBox="1">
            <a:spLocks noGrp="1"/>
          </p:cNvSpPr>
          <p:nvPr>
            <p:ph type="sldNum" idx="12"/>
          </p:nvPr>
        </p:nvSpPr>
        <p:spPr>
          <a:xfrm>
            <a:off x="4008437" y="8893178"/>
            <a:ext cx="3066899" cy="468300"/>
          </a:xfrm>
          <a:prstGeom prst="rect">
            <a:avLst/>
          </a:prstGeom>
          <a:noFill/>
          <a:ln>
            <a:noFill/>
          </a:ln>
        </p:spPr>
        <p:txBody>
          <a:bodyPr wrap="square" lIns="93875" tIns="46925" rIns="93875" bIns="469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Shape 1656"/>
          <p:cNvSpPr txBox="1">
            <a:spLocks noGrp="1"/>
          </p:cNvSpPr>
          <p:nvPr>
            <p:ph type="body" idx="1"/>
          </p:nvPr>
        </p:nvSpPr>
        <p:spPr>
          <a:xfrm>
            <a:off x="707707" y="4447460"/>
            <a:ext cx="5661600" cy="4213500"/>
          </a:xfrm>
          <a:prstGeom prst="rect">
            <a:avLst/>
          </a:prstGeom>
        </p:spPr>
        <p:txBody>
          <a:bodyPr wrap="square" lIns="91425" tIns="91425" rIns="91425" bIns="91425" anchor="t" anchorCtr="0">
            <a:noAutofit/>
          </a:bodyPr>
          <a:lstStyle/>
          <a:p>
            <a:pPr lvl="0" rtl="0">
              <a:spcBef>
                <a:spcPts val="0"/>
              </a:spcBef>
              <a:buNone/>
            </a:pPr>
            <a:r>
              <a:rPr lang="en-US"/>
              <a:t>2 min</a:t>
            </a:r>
          </a:p>
        </p:txBody>
      </p:sp>
      <p:sp>
        <p:nvSpPr>
          <p:cNvPr id="1657" name="Shape 1657"/>
          <p:cNvSpPr>
            <a:spLocks noGrp="1" noRot="1" noChangeAspect="1"/>
          </p:cNvSpPr>
          <p:nvPr>
            <p:ph type="sldImg" idx="2"/>
          </p:nvPr>
        </p:nvSpPr>
        <p:spPr>
          <a:xfrm>
            <a:off x="1769539" y="702230"/>
            <a:ext cx="3538800" cy="35112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3" name="Shape 1663"/>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endParaRPr/>
          </a:p>
        </p:txBody>
      </p:sp>
      <p:sp>
        <p:nvSpPr>
          <p:cNvPr id="1664" name="Shape 1664"/>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a:spcBef>
                <a:spcPts val="0"/>
              </a:spcBef>
              <a:buClr>
                <a:srgbClr val="000000"/>
              </a:buClr>
              <a:buSzPct val="25000"/>
              <a:buFont typeface="Arial"/>
              <a:buNone/>
            </a:pPr>
            <a:fld id="{00000000-1234-1234-1234-123412341234}" type="slidenum">
              <a:rPr lang="en-US"/>
              <a:t>65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txBox="1">
            <a:spLocks noGrp="1"/>
          </p:cNvSpPr>
          <p:nvPr>
            <p:ph type="body" idx="1"/>
          </p:nvPr>
        </p:nvSpPr>
        <p:spPr>
          <a:xfrm>
            <a:off x="707706" y="4505980"/>
            <a:ext cx="5661600" cy="36867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400"/>
              <a:t>The science of learning - including psychological studies of CREATIVITY and PEAK achievement in sports, business, and education - has revealed a FLOW STATE of optimal learning and change conducive to INNOVATION and ENGAGEMENT for deep learning.  </a:t>
            </a:r>
          </a:p>
          <a:p>
            <a:pPr marL="0" marR="0" lvl="0" indent="0" algn="l" rtl="0">
              <a:spcBef>
                <a:spcPts val="0"/>
              </a:spcBef>
              <a:spcAft>
                <a:spcPts val="0"/>
              </a:spcAft>
              <a:buClr>
                <a:schemeClr val="dk1"/>
              </a:buClr>
              <a:buSzPct val="25000"/>
              <a:buFont typeface="Arial"/>
              <a:buNone/>
            </a:pPr>
            <a:r>
              <a:rPr lang="en-US" sz="1400"/>
              <a:t>When students learn at the very CUSP of their individual APTITUDE and INTEREST,  we eliminate the wasted time of students who are BORED and unnecessary stress of those who are OVERWHELMED by the pace and methods of teacher-led instruction that caters to a mythical average. There is NO AVERAGE student. All are unique!  </a:t>
            </a:r>
          </a:p>
        </p:txBody>
      </p:sp>
      <p:sp>
        <p:nvSpPr>
          <p:cNvPr id="980" name="Shape 980"/>
          <p:cNvSpPr>
            <a:spLocks noGrp="1" noRot="1" noChangeAspect="1"/>
          </p:cNvSpPr>
          <p:nvPr>
            <p:ph type="sldImg" idx="2"/>
          </p:nvPr>
        </p:nvSpPr>
        <p:spPr>
          <a:xfrm>
            <a:off x="1433512" y="1169987"/>
            <a:ext cx="4209900" cy="315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a:spLocks noGrp="1" noRot="1" noChangeAspect="1"/>
          </p:cNvSpPr>
          <p:nvPr>
            <p:ph type="sldImg" idx="2"/>
          </p:nvPr>
        </p:nvSpPr>
        <p:spPr>
          <a:xfrm>
            <a:off x="1255712" y="719137"/>
            <a:ext cx="4791000" cy="35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96" name="Shape 996"/>
          <p:cNvSpPr txBox="1">
            <a:spLocks noGrp="1"/>
          </p:cNvSpPr>
          <p:nvPr>
            <p:ph type="body" idx="1"/>
          </p:nvPr>
        </p:nvSpPr>
        <p:spPr>
          <a:xfrm>
            <a:off x="730643" y="4554748"/>
            <a:ext cx="5841900" cy="4314000"/>
          </a:xfrm>
          <a:prstGeom prst="rect">
            <a:avLst/>
          </a:prstGeom>
          <a:noFill/>
          <a:ln>
            <a:noFill/>
          </a:ln>
        </p:spPr>
        <p:txBody>
          <a:bodyPr wrap="square" lIns="96400" tIns="48200" rIns="96400" bIns="482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1400">
                <a:latin typeface="Quattrocento Sans"/>
                <a:ea typeface="Quattrocento Sans"/>
                <a:cs typeface="Quattrocento Sans"/>
                <a:sym typeface="Quattrocento Sans"/>
              </a:rPr>
              <a:t>How do we embark on this </a:t>
            </a:r>
            <a:r>
              <a:rPr lang="en-US" sz="1400" b="1">
                <a:latin typeface="Quattrocento Sans"/>
                <a:ea typeface="Quattrocento Sans"/>
                <a:cs typeface="Quattrocento Sans"/>
                <a:sym typeface="Quattrocento Sans"/>
              </a:rPr>
              <a:t>essential challenge to transform the system</a:t>
            </a:r>
            <a:r>
              <a:rPr lang="en-US" sz="1400">
                <a:latin typeface="Quattrocento Sans"/>
                <a:ea typeface="Quattrocento Sans"/>
                <a:cs typeface="Quattrocento Sans"/>
                <a:sym typeface="Quattrocento Sans"/>
              </a:rPr>
              <a:t> - and do it </a:t>
            </a:r>
            <a:r>
              <a:rPr lang="en-US" sz="1400" b="1">
                <a:latin typeface="Quattrocento Sans"/>
                <a:ea typeface="Quattrocento Sans"/>
                <a:cs typeface="Quattrocento Sans"/>
                <a:sym typeface="Quattrocento Sans"/>
              </a:rPr>
              <a:t>gracefully</a:t>
            </a:r>
            <a:r>
              <a:rPr lang="en-US" sz="1400">
                <a:latin typeface="Quattrocento Sans"/>
                <a:ea typeface="Quattrocento Sans"/>
                <a:cs typeface="Quattrocento Sans"/>
                <a:sym typeface="Quattrocento Sans"/>
              </a:rPr>
              <a:t>? Our proposal: support current leaders and innovators as pilots sites to  implement the best demonstrated practice strategies - together.  With a focus on supporting Deep Personalized learning that honors student choice and voice in planning and engaging in their learning to their highest potential. To do this well will require competency and mastery-based progression, experiential projects with community engagement, and a high quality technology infrastructure and resources to facilitate implementation of all of these strategies most efficiently and effectively. </a:t>
            </a:r>
          </a:p>
        </p:txBody>
      </p:sp>
      <p:sp>
        <p:nvSpPr>
          <p:cNvPr id="997" name="Shape 997"/>
          <p:cNvSpPr txBox="1">
            <a:spLocks noGrp="1"/>
          </p:cNvSpPr>
          <p:nvPr>
            <p:ph type="sldNum" idx="12"/>
          </p:nvPr>
        </p:nvSpPr>
        <p:spPr>
          <a:xfrm>
            <a:off x="4136485" y="9106242"/>
            <a:ext cx="3164700" cy="479700"/>
          </a:xfrm>
          <a:prstGeom prst="rect">
            <a:avLst/>
          </a:prstGeom>
          <a:noFill/>
          <a:ln>
            <a:noFill/>
          </a:ln>
        </p:spPr>
        <p:txBody>
          <a:bodyPr wrap="square" lIns="96400" tIns="48200" rIns="96400" bIns="48200"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98562" y="701675"/>
            <a:ext cx="4680000" cy="3511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708027" y="4448178"/>
            <a:ext cx="5661000" cy="4213200"/>
          </a:xfrm>
          <a:prstGeom prst="rect">
            <a:avLst/>
          </a:prstGeom>
        </p:spPr>
        <p:txBody>
          <a:bodyPr wrap="square" lIns="91425" tIns="91425" rIns="91425" bIns="91425" anchor="t" anchorCtr="0">
            <a:noAutofit/>
          </a:bodyPr>
          <a:lstStyle/>
          <a:p>
            <a:pPr lvl="0">
              <a:spcBef>
                <a:spcPts val="0"/>
              </a:spcBef>
              <a:buNone/>
            </a:pPr>
            <a:r>
              <a:rPr lang="en-US"/>
              <a:t>Regarding the expanding competency and skills that need to be mastered, this World Economic Forum report on the New Vision For Education graphic shows 16 skill areas: End of Course and ACT readiness benchmarks measure </a:t>
            </a:r>
            <a:r>
              <a:rPr lang="en-US" b="1"/>
              <a:t>Foundational Literacies</a:t>
            </a:r>
            <a:r>
              <a:rPr lang="en-US"/>
              <a:t> of English, math, &amp; science but not 3 others: Information &amp; Computing Technologies, Financial, and Cultural &amp; Civic literacy. Nor do we have measures of the four core Competencies for approaching complex challenges; critical thinking, creativity, communication, collaboration. In the right hand column there are six </a:t>
            </a:r>
            <a:r>
              <a:rPr lang="en-US" b="1"/>
              <a:t>Character Qualities</a:t>
            </a:r>
            <a:r>
              <a:rPr lang="en-US"/>
              <a:t> that are not currently measured and key to success in a changing world; curiosity, initiatives, persistence, adaptability, leadership, social and cultural awareness. This last one, #16 some are calling Social Emotional Learning (SEL) is beginning to be a focus for development but more for classroom management purposes. We believe PL should develop and measure all these skills to graduate </a:t>
            </a:r>
            <a:r>
              <a:rPr lang="en-US" b="1"/>
              <a:t>SELF-PRENEURS - fully self-driven, highly creative leaders with high integrity and clarity about their evolving role in a rapidly changing world.</a:t>
            </a:r>
            <a:r>
              <a:rPr lang="en-US"/>
              <a:t> </a:t>
            </a:r>
          </a:p>
          <a:p>
            <a:pPr lvl="0" rtl="0">
              <a:spcBef>
                <a:spcPts val="0"/>
              </a:spcBef>
              <a:buNone/>
            </a:pPr>
            <a:r>
              <a:rPr lang="en-US"/>
              <a:t>Start-up company in NNV, ALCHEMY human resources cloud services - chief skill needed: INTEGRITY </a:t>
            </a:r>
          </a:p>
        </p:txBody>
      </p:sp>
      <p:sp>
        <p:nvSpPr>
          <p:cNvPr id="1013" name="Shape 1013"/>
          <p:cNvSpPr txBox="1">
            <a:spLocks noGrp="1"/>
          </p:cNvSpPr>
          <p:nvPr>
            <p:ph type="sldNum" idx="12"/>
          </p:nvPr>
        </p:nvSpPr>
        <p:spPr>
          <a:xfrm>
            <a:off x="4008437" y="8893178"/>
            <a:ext cx="3066900" cy="468300"/>
          </a:xfrm>
          <a:prstGeom prst="rect">
            <a:avLst/>
          </a:prstGeom>
        </p:spPr>
        <p:txBody>
          <a:bodyPr wrap="square" lIns="93900" tIns="46950" rIns="93900" bIns="46950" anchor="b" anchorCtr="0">
            <a:noAutofit/>
          </a:bodyPr>
          <a:lstStyle/>
          <a:p>
            <a:pPr lvl="0" rtl="0">
              <a:spcBef>
                <a:spcPts val="0"/>
              </a:spcBef>
              <a:buClr>
                <a:srgbClr val="000000"/>
              </a:buClr>
              <a:buSzPct val="25000"/>
              <a:buFont typeface="Arial"/>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4"/>
        <p:cNvGrpSpPr/>
        <p:nvPr/>
      </p:nvGrpSpPr>
      <p:grpSpPr>
        <a:xfrm>
          <a:off x="0" y="0"/>
          <a:ext cx="0" cy="0"/>
          <a:chOff x="0" y="0"/>
          <a:chExt cx="0" cy="0"/>
        </a:xfrm>
      </p:grpSpPr>
      <p:sp>
        <p:nvSpPr>
          <p:cNvPr id="665" name="Shape 665"/>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66" name="Shape 666"/>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67" name="Shape 667"/>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1pPr>
            <a:lvl2pPr marL="457200" marR="0" lvl="1" indent="76200" algn="l" rtl="0">
              <a:lnSpc>
                <a:spcPct val="100000"/>
              </a:lnSpc>
              <a:spcBef>
                <a:spcPts val="240"/>
              </a:spcBef>
              <a:spcAft>
                <a:spcPts val="0"/>
              </a:spcAft>
              <a:buClr>
                <a:schemeClr val="dk1"/>
              </a:buClr>
              <a:buSzPct val="100000"/>
              <a:buFont typeface="Questrial"/>
              <a:buChar char="○"/>
              <a:defRPr sz="1200" b="0" i="0" u="none" strike="noStrike" cap="none">
                <a:solidFill>
                  <a:schemeClr val="dk1"/>
                </a:solidFill>
                <a:latin typeface="Questrial"/>
                <a:ea typeface="Questrial"/>
                <a:cs typeface="Questrial"/>
                <a:sym typeface="Questrial"/>
              </a:defRPr>
            </a:lvl2pPr>
            <a:lvl3pPr marL="914400" marR="0" lvl="2" indent="63500" algn="l" rtl="0">
              <a:lnSpc>
                <a:spcPct val="100000"/>
              </a:lnSpc>
              <a:spcBef>
                <a:spcPts val="200"/>
              </a:spcBef>
              <a:spcAft>
                <a:spcPts val="0"/>
              </a:spcAft>
              <a:buClr>
                <a:schemeClr val="dk1"/>
              </a:buClr>
              <a:buSzPct val="100000"/>
              <a:buFont typeface="Questrial"/>
              <a:buChar char="■"/>
              <a:defRPr sz="1000" b="0" i="0" u="none" strike="noStrike" cap="none">
                <a:solidFill>
                  <a:schemeClr val="dk1"/>
                </a:solidFill>
                <a:latin typeface="Questrial"/>
                <a:ea typeface="Questrial"/>
                <a:cs typeface="Questrial"/>
                <a:sym typeface="Questrial"/>
              </a:defRPr>
            </a:lvl3pPr>
            <a:lvl4pPr marL="1371600" marR="0" lvl="3"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4pPr>
            <a:lvl5pPr marL="1828800" marR="0" lvl="4"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5pPr>
            <a:lvl6pPr marL="2286000" marR="0" lvl="5"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6pPr>
            <a:lvl7pPr marL="2743200" marR="0" lvl="6"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7pPr>
            <a:lvl8pPr marL="3200400" marR="0" lvl="7"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8pPr>
            <a:lvl9pPr marL="3657600" marR="0" lvl="8"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9pPr>
          </a:lstStyle>
          <a:p>
            <a:endParaRPr/>
          </a:p>
        </p:txBody>
      </p:sp>
      <p:sp>
        <p:nvSpPr>
          <p:cNvPr id="668" name="Shape 668"/>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69" name="Shape 669"/>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70" name="Shape 670"/>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73" name="Shape 673"/>
          <p:cNvSpPr txBox="1">
            <a:spLocks noGrp="1"/>
          </p:cNvSpPr>
          <p:nvPr>
            <p:ph type="body" idx="1"/>
          </p:nvPr>
        </p:nvSpPr>
        <p:spPr>
          <a:xfrm rot="5400000">
            <a:off x="2308946" y="-251549"/>
            <a:ext cx="4526100" cy="82296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74" name="Shape 67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75" name="Shape 67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76" name="Shape 67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rot="5400000">
            <a:off x="4732346"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79" name="Shape 679"/>
          <p:cNvSpPr txBox="1">
            <a:spLocks noGrp="1"/>
          </p:cNvSpPr>
          <p:nvPr>
            <p:ph type="body" idx="1"/>
          </p:nvPr>
        </p:nvSpPr>
        <p:spPr>
          <a:xfrm rot="5400000">
            <a:off x="541346" y="190486"/>
            <a:ext cx="5851500" cy="60198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80" name="Shape 68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81" name="Shape 68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82" name="Shape 68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89"/>
        <p:cNvGrpSpPr/>
        <p:nvPr/>
      </p:nvGrpSpPr>
      <p:grpSpPr>
        <a:xfrm>
          <a:off x="0" y="0"/>
          <a:ext cx="0" cy="0"/>
          <a:chOff x="0" y="0"/>
          <a:chExt cx="0" cy="0"/>
        </a:xfrm>
      </p:grpSpPr>
      <p:sp>
        <p:nvSpPr>
          <p:cNvPr id="690" name="Shape 690"/>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1" name="Shape 691"/>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2" name="Shape 692"/>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693" name="Shape 693" descr="EIC spiral w people.jpg"/>
          <p:cNvPicPr preferRelativeResize="0"/>
          <p:nvPr/>
        </p:nvPicPr>
        <p:blipFill rotWithShape="1">
          <a:blip r:embed="rId2">
            <a:alphaModFix/>
          </a:blip>
          <a:srcRect/>
          <a:stretch/>
        </p:blipFill>
        <p:spPr>
          <a:xfrm>
            <a:off x="8097982" y="132403"/>
            <a:ext cx="1000500" cy="10263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94"/>
        <p:cNvGrpSpPr/>
        <p:nvPr/>
      </p:nvGrpSpPr>
      <p:grpSpPr>
        <a:xfrm>
          <a:off x="0" y="0"/>
          <a:ext cx="0" cy="0"/>
          <a:chOff x="0" y="0"/>
          <a:chExt cx="0" cy="0"/>
        </a:xfrm>
      </p:grpSpPr>
      <p:sp>
        <p:nvSpPr>
          <p:cNvPr id="695" name="Shape 695"/>
          <p:cNvSpPr txBox="1">
            <a:spLocks noGrp="1"/>
          </p:cNvSpPr>
          <p:nvPr>
            <p:ph type="ctrTitle"/>
          </p:nvPr>
        </p:nvSpPr>
        <p:spPr>
          <a:xfrm>
            <a:off x="685800" y="1122362"/>
            <a:ext cx="77724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96" name="Shape 696"/>
          <p:cNvSpPr txBox="1">
            <a:spLocks noGrp="1"/>
          </p:cNvSpPr>
          <p:nvPr>
            <p:ph type="subTitle" idx="1"/>
          </p:nvPr>
        </p:nvSpPr>
        <p:spPr>
          <a:xfrm>
            <a:off x="1143000" y="3602037"/>
            <a:ext cx="6858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97" name="Shape 69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8" name="Shape 69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9" name="Shape 69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00"/>
        <p:cNvGrpSpPr/>
        <p:nvPr/>
      </p:nvGrpSpPr>
      <p:grpSpPr>
        <a:xfrm>
          <a:off x="0" y="0"/>
          <a:ext cx="0" cy="0"/>
          <a:chOff x="0" y="0"/>
          <a:chExt cx="0" cy="0"/>
        </a:xfrm>
      </p:grpSpPr>
      <p:sp>
        <p:nvSpPr>
          <p:cNvPr id="701" name="Shape 701"/>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02" name="Shape 702"/>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3" name="Shape 703"/>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4" name="Shape 704"/>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5" name="Shape 705"/>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623887" y="1709741"/>
            <a:ext cx="7886700" cy="2852699"/>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08" name="Shape 708"/>
          <p:cNvSpPr txBox="1">
            <a:spLocks noGrp="1"/>
          </p:cNvSpPr>
          <p:nvPr>
            <p:ph type="body" idx="1"/>
          </p:nvPr>
        </p:nvSpPr>
        <p:spPr>
          <a:xfrm>
            <a:off x="623887" y="4589466"/>
            <a:ext cx="7886700" cy="1500300"/>
          </a:xfrm>
          <a:prstGeom prst="rect">
            <a:avLst/>
          </a:prstGeom>
          <a:noFill/>
          <a:ln>
            <a:noFill/>
          </a:ln>
        </p:spPr>
        <p:txBody>
          <a:bodyPr wrap="square" lIns="91425" tIns="91425" rIns="91425" bIns="91425" anchor="t" anchorCtr="0"/>
          <a:lstStyle>
            <a:lvl1pPr marL="0" marR="0" lvl="0" indent="152400" algn="l" rtl="0">
              <a:lnSpc>
                <a:spcPct val="90000"/>
              </a:lnSpc>
              <a:spcBef>
                <a:spcPts val="10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457200" marR="0" lvl="1" indent="127000" algn="l" rtl="0">
              <a:lnSpc>
                <a:spcPct val="90000"/>
              </a:lnSpc>
              <a:spcBef>
                <a:spcPts val="500"/>
              </a:spcBef>
              <a:spcAft>
                <a:spcPts val="0"/>
              </a:spcAft>
              <a:buClr>
                <a:srgbClr val="888888"/>
              </a:buClr>
              <a:buSzPct val="100000"/>
              <a:buFont typeface="Arial"/>
              <a:buChar char="○"/>
              <a:defRPr sz="2000" b="0" i="0" u="none" strike="noStrike" cap="none">
                <a:solidFill>
                  <a:srgbClr val="888888"/>
                </a:solidFill>
                <a:latin typeface="Calibri"/>
                <a:ea typeface="Calibri"/>
                <a:cs typeface="Calibri"/>
                <a:sym typeface="Calibri"/>
              </a:defRPr>
            </a:lvl2pPr>
            <a:lvl3pPr marL="914400" marR="0" lvl="2" indent="114300" algn="l" rtl="0">
              <a:lnSpc>
                <a:spcPct val="90000"/>
              </a:lnSpc>
              <a:spcBef>
                <a:spcPts val="500"/>
              </a:spcBef>
              <a:spcAft>
                <a:spcPts val="0"/>
              </a:spcAft>
              <a:buClr>
                <a:srgbClr val="888888"/>
              </a:buClr>
              <a:buSzPct val="100000"/>
              <a:buFont typeface="Arial"/>
              <a:buChar char="■"/>
              <a:defRPr sz="1800" b="0" i="0" u="none" strike="noStrike" cap="none">
                <a:solidFill>
                  <a:srgbClr val="888888"/>
                </a:solidFill>
                <a:latin typeface="Calibri"/>
                <a:ea typeface="Calibri"/>
                <a:cs typeface="Calibri"/>
                <a:sym typeface="Calibri"/>
              </a:defRPr>
            </a:lvl3pPr>
            <a:lvl4pPr marL="1371600" marR="0" lvl="3"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4pPr>
            <a:lvl5pPr marL="1828800" marR="0" lvl="4"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5pPr>
            <a:lvl6pPr marL="2286000" marR="0" lvl="5"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6pPr>
            <a:lvl7pPr marL="2743200" marR="0" lvl="6"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7pPr>
            <a:lvl8pPr marL="3200400" marR="0" lvl="7"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8pPr>
            <a:lvl9pPr marL="3657600" marR="0" lvl="8" indent="101600" algn="l" rtl="0">
              <a:lnSpc>
                <a:spcPct val="90000"/>
              </a:lnSpc>
              <a:spcBef>
                <a:spcPts val="500"/>
              </a:spcBef>
              <a:spcAft>
                <a:spcPts val="0"/>
              </a:spcAft>
              <a:buClr>
                <a:srgbClr val="888888"/>
              </a:buClr>
              <a:buSzPct val="100000"/>
              <a:buFont typeface="Arial"/>
              <a:buChar char="■"/>
              <a:defRPr sz="1600" b="0" i="0" u="none" strike="noStrike" cap="none">
                <a:solidFill>
                  <a:srgbClr val="888888"/>
                </a:solidFill>
                <a:latin typeface="Calibri"/>
                <a:ea typeface="Calibri"/>
                <a:cs typeface="Calibri"/>
                <a:sym typeface="Calibri"/>
              </a:defRPr>
            </a:lvl9pPr>
          </a:lstStyle>
          <a:p>
            <a:endParaRPr/>
          </a:p>
        </p:txBody>
      </p:sp>
      <p:sp>
        <p:nvSpPr>
          <p:cNvPr id="709" name="Shape 709"/>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0" name="Shape 710"/>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1" name="Shape 711"/>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14" name="Shape 714"/>
          <p:cNvSpPr txBox="1">
            <a:spLocks noGrp="1"/>
          </p:cNvSpPr>
          <p:nvPr>
            <p:ph type="body" idx="1"/>
          </p:nvPr>
        </p:nvSpPr>
        <p:spPr>
          <a:xfrm>
            <a:off x="6286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5" name="Shape 715"/>
          <p:cNvSpPr txBox="1">
            <a:spLocks noGrp="1"/>
          </p:cNvSpPr>
          <p:nvPr>
            <p:ph type="body" idx="2"/>
          </p:nvPr>
        </p:nvSpPr>
        <p:spPr>
          <a:xfrm>
            <a:off x="46291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6" name="Shape 716"/>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7" name="Shape 717"/>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8" name="Shape 718"/>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629841"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21" name="Shape 721"/>
          <p:cNvSpPr txBox="1">
            <a:spLocks noGrp="1"/>
          </p:cNvSpPr>
          <p:nvPr>
            <p:ph type="body" idx="1"/>
          </p:nvPr>
        </p:nvSpPr>
        <p:spPr>
          <a:xfrm>
            <a:off x="629841" y="1681163"/>
            <a:ext cx="3868200" cy="823800"/>
          </a:xfrm>
          <a:prstGeom prst="rect">
            <a:avLst/>
          </a:prstGeom>
          <a:noFill/>
          <a:ln>
            <a:noFill/>
          </a:ln>
        </p:spPr>
        <p:txBody>
          <a:bodyPr wrap="square" lIns="91425" tIns="91425" rIns="91425" bIns="91425" anchor="b" anchorCtr="0"/>
          <a:lstStyle>
            <a:lvl1pPr marL="0" marR="0" lvl="0" indent="152400" algn="l" rtl="0">
              <a:lnSpc>
                <a:spcPct val="90000"/>
              </a:lnSpc>
              <a:spcBef>
                <a:spcPts val="1000"/>
              </a:spcBef>
              <a:spcAft>
                <a:spcPts val="0"/>
              </a:spcAft>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457200" marR="0" lvl="1" indent="127000" algn="l" rtl="0">
              <a:lnSpc>
                <a:spcPct val="90000"/>
              </a:lnSpc>
              <a:spcBef>
                <a:spcPts val="500"/>
              </a:spcBef>
              <a:spcAft>
                <a:spcPts val="0"/>
              </a:spcAft>
              <a:buClr>
                <a:schemeClr val="dk1"/>
              </a:buClr>
              <a:buSzPct val="100000"/>
              <a:buFont typeface="Arial"/>
              <a:buChar char="○"/>
              <a:defRPr sz="2000" b="1" i="0" u="none" strike="noStrike" cap="none">
                <a:solidFill>
                  <a:schemeClr val="dk1"/>
                </a:solidFill>
                <a:latin typeface="Calibri"/>
                <a:ea typeface="Calibri"/>
                <a:cs typeface="Calibri"/>
                <a:sym typeface="Calibri"/>
              </a:defRPr>
            </a:lvl2pPr>
            <a:lvl3pPr marL="914400" marR="0" lvl="2" indent="114300" algn="l" rtl="0">
              <a:lnSpc>
                <a:spcPct val="90000"/>
              </a:lnSpc>
              <a:spcBef>
                <a:spcPts val="500"/>
              </a:spcBef>
              <a:spcAft>
                <a:spcPts val="0"/>
              </a:spcAft>
              <a:buClr>
                <a:schemeClr val="dk1"/>
              </a:buClr>
              <a:buSzPct val="100000"/>
              <a:buFont typeface="Arial"/>
              <a:buChar char="■"/>
              <a:defRPr sz="1800" b="1" i="0" u="none" strike="noStrike" cap="none">
                <a:solidFill>
                  <a:schemeClr val="dk1"/>
                </a:solidFill>
                <a:latin typeface="Calibri"/>
                <a:ea typeface="Calibri"/>
                <a:cs typeface="Calibri"/>
                <a:sym typeface="Calibri"/>
              </a:defRPr>
            </a:lvl3pPr>
            <a:lvl4pPr marL="1371600" marR="0" lvl="3"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4pPr>
            <a:lvl5pPr marL="1828800" marR="0" lvl="4"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5pPr>
            <a:lvl6pPr marL="2286000" marR="0" lvl="5"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6pPr>
            <a:lvl7pPr marL="2743200" marR="0" lvl="6"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7pPr>
            <a:lvl8pPr marL="3200400" marR="0" lvl="7"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8pPr>
            <a:lvl9pPr marL="3657600" marR="0" lvl="8"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722" name="Shape 722"/>
          <p:cNvSpPr txBox="1">
            <a:spLocks noGrp="1"/>
          </p:cNvSpPr>
          <p:nvPr>
            <p:ph type="body" idx="2"/>
          </p:nvPr>
        </p:nvSpPr>
        <p:spPr>
          <a:xfrm>
            <a:off x="629841" y="2505075"/>
            <a:ext cx="38682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3" name="Shape 723"/>
          <p:cNvSpPr txBox="1">
            <a:spLocks noGrp="1"/>
          </p:cNvSpPr>
          <p:nvPr>
            <p:ph type="body" idx="3"/>
          </p:nvPr>
        </p:nvSpPr>
        <p:spPr>
          <a:xfrm>
            <a:off x="4629151" y="1681163"/>
            <a:ext cx="3887399" cy="823800"/>
          </a:xfrm>
          <a:prstGeom prst="rect">
            <a:avLst/>
          </a:prstGeom>
          <a:noFill/>
          <a:ln>
            <a:noFill/>
          </a:ln>
        </p:spPr>
        <p:txBody>
          <a:bodyPr wrap="square" lIns="91425" tIns="91425" rIns="91425" bIns="91425" anchor="b" anchorCtr="0"/>
          <a:lstStyle>
            <a:lvl1pPr marL="0" marR="0" lvl="0" indent="152400" algn="l" rtl="0">
              <a:lnSpc>
                <a:spcPct val="90000"/>
              </a:lnSpc>
              <a:spcBef>
                <a:spcPts val="1000"/>
              </a:spcBef>
              <a:spcAft>
                <a:spcPts val="0"/>
              </a:spcAft>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457200" marR="0" lvl="1" indent="127000" algn="l" rtl="0">
              <a:lnSpc>
                <a:spcPct val="90000"/>
              </a:lnSpc>
              <a:spcBef>
                <a:spcPts val="500"/>
              </a:spcBef>
              <a:spcAft>
                <a:spcPts val="0"/>
              </a:spcAft>
              <a:buClr>
                <a:schemeClr val="dk1"/>
              </a:buClr>
              <a:buSzPct val="100000"/>
              <a:buFont typeface="Arial"/>
              <a:buChar char="○"/>
              <a:defRPr sz="2000" b="1" i="0" u="none" strike="noStrike" cap="none">
                <a:solidFill>
                  <a:schemeClr val="dk1"/>
                </a:solidFill>
                <a:latin typeface="Calibri"/>
                <a:ea typeface="Calibri"/>
                <a:cs typeface="Calibri"/>
                <a:sym typeface="Calibri"/>
              </a:defRPr>
            </a:lvl2pPr>
            <a:lvl3pPr marL="914400" marR="0" lvl="2" indent="114300" algn="l" rtl="0">
              <a:lnSpc>
                <a:spcPct val="90000"/>
              </a:lnSpc>
              <a:spcBef>
                <a:spcPts val="500"/>
              </a:spcBef>
              <a:spcAft>
                <a:spcPts val="0"/>
              </a:spcAft>
              <a:buClr>
                <a:schemeClr val="dk1"/>
              </a:buClr>
              <a:buSzPct val="100000"/>
              <a:buFont typeface="Arial"/>
              <a:buChar char="■"/>
              <a:defRPr sz="1800" b="1" i="0" u="none" strike="noStrike" cap="none">
                <a:solidFill>
                  <a:schemeClr val="dk1"/>
                </a:solidFill>
                <a:latin typeface="Calibri"/>
                <a:ea typeface="Calibri"/>
                <a:cs typeface="Calibri"/>
                <a:sym typeface="Calibri"/>
              </a:defRPr>
            </a:lvl3pPr>
            <a:lvl4pPr marL="1371600" marR="0" lvl="3"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4pPr>
            <a:lvl5pPr marL="1828800" marR="0" lvl="4"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5pPr>
            <a:lvl6pPr marL="2286000" marR="0" lvl="5"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6pPr>
            <a:lvl7pPr marL="2743200" marR="0" lvl="6"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7pPr>
            <a:lvl8pPr marL="3200400" marR="0" lvl="7"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8pPr>
            <a:lvl9pPr marL="3657600" marR="0" lvl="8" indent="101600" algn="l" rtl="0">
              <a:lnSpc>
                <a:spcPct val="90000"/>
              </a:lnSpc>
              <a:spcBef>
                <a:spcPts val="500"/>
              </a:spcBef>
              <a:spcAft>
                <a:spcPts val="0"/>
              </a:spcAft>
              <a:buClr>
                <a:schemeClr val="dk1"/>
              </a:buClr>
              <a:buSzPct val="100000"/>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724" name="Shape 724"/>
          <p:cNvSpPr txBox="1">
            <a:spLocks noGrp="1"/>
          </p:cNvSpPr>
          <p:nvPr>
            <p:ph type="body" idx="4"/>
          </p:nvPr>
        </p:nvSpPr>
        <p:spPr>
          <a:xfrm>
            <a:off x="4629151" y="2505075"/>
            <a:ext cx="3887399"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5" name="Shape 725"/>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6" name="Shape 726"/>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7" name="Shape 727"/>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30" name="Shape 730"/>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1" name="Shape 731"/>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2" name="Shape 732"/>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1" name="Shape 81"/>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35" name="Shape 735"/>
          <p:cNvSpPr txBox="1">
            <a:spLocks noGrp="1"/>
          </p:cNvSpPr>
          <p:nvPr>
            <p:ph type="body" idx="1"/>
          </p:nvPr>
        </p:nvSpPr>
        <p:spPr>
          <a:xfrm>
            <a:off x="3887391" y="987428"/>
            <a:ext cx="46293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736" name="Shape 736"/>
          <p:cNvSpPr txBox="1">
            <a:spLocks noGrp="1"/>
          </p:cNvSpPr>
          <p:nvPr>
            <p:ph type="body" idx="2"/>
          </p:nvPr>
        </p:nvSpPr>
        <p:spPr>
          <a:xfrm>
            <a:off x="629841" y="2057400"/>
            <a:ext cx="2949299" cy="3811500"/>
          </a:xfrm>
          <a:prstGeom prst="rect">
            <a:avLst/>
          </a:prstGeom>
          <a:noFill/>
          <a:ln>
            <a:noFill/>
          </a:ln>
        </p:spPr>
        <p:txBody>
          <a:bodyPr wrap="square" lIns="91425" tIns="91425" rIns="91425" bIns="91425" anchor="t" anchorCtr="0"/>
          <a:lstStyle>
            <a:lvl1pPr marL="0" marR="0" lvl="0" indent="101600" algn="l" rtl="0">
              <a:lnSpc>
                <a:spcPct val="90000"/>
              </a:lnSpc>
              <a:spcBef>
                <a:spcPts val="10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1pPr>
            <a:lvl2pPr marL="457200" marR="0" lvl="1" indent="88900" algn="l" rtl="0">
              <a:lnSpc>
                <a:spcPct val="90000"/>
              </a:lnSpc>
              <a:spcBef>
                <a:spcPts val="5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914400" marR="0" lvl="2" indent="76200" algn="l" rtl="0">
              <a:lnSpc>
                <a:spcPct val="90000"/>
              </a:lnSpc>
              <a:spcBef>
                <a:spcPts val="500"/>
              </a:spcBef>
              <a:spcAft>
                <a:spcPts val="0"/>
              </a:spcAft>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371600" marR="0" lvl="3"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4pPr>
            <a:lvl5pPr marL="1828800" marR="0" lvl="4"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5pPr>
            <a:lvl6pPr marL="2286000" marR="0" lvl="5"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2743200" marR="0" lvl="6"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3200400" marR="0" lvl="7"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3657600" marR="0" lvl="8"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737" name="Shape 73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8" name="Shape 73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9" name="Shape 73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42" name="Shape 742"/>
          <p:cNvSpPr>
            <a:spLocks noGrp="1"/>
          </p:cNvSpPr>
          <p:nvPr>
            <p:ph type="pic" idx="2"/>
          </p:nvPr>
        </p:nvSpPr>
        <p:spPr>
          <a:xfrm>
            <a:off x="3887391" y="987428"/>
            <a:ext cx="46293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3" name="Shape 743"/>
          <p:cNvSpPr txBox="1">
            <a:spLocks noGrp="1"/>
          </p:cNvSpPr>
          <p:nvPr>
            <p:ph type="body" idx="1"/>
          </p:nvPr>
        </p:nvSpPr>
        <p:spPr>
          <a:xfrm>
            <a:off x="629841" y="2057400"/>
            <a:ext cx="2949299" cy="3811500"/>
          </a:xfrm>
          <a:prstGeom prst="rect">
            <a:avLst/>
          </a:prstGeom>
          <a:noFill/>
          <a:ln>
            <a:noFill/>
          </a:ln>
        </p:spPr>
        <p:txBody>
          <a:bodyPr wrap="square" lIns="91425" tIns="91425" rIns="91425" bIns="91425" anchor="t" anchorCtr="0"/>
          <a:lstStyle>
            <a:lvl1pPr marL="0" marR="0" lvl="0" indent="101600" algn="l" rtl="0">
              <a:lnSpc>
                <a:spcPct val="90000"/>
              </a:lnSpc>
              <a:spcBef>
                <a:spcPts val="10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1pPr>
            <a:lvl2pPr marL="457200" marR="0" lvl="1" indent="88900" algn="l" rtl="0">
              <a:lnSpc>
                <a:spcPct val="90000"/>
              </a:lnSpc>
              <a:spcBef>
                <a:spcPts val="5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914400" marR="0" lvl="2" indent="76200" algn="l" rtl="0">
              <a:lnSpc>
                <a:spcPct val="90000"/>
              </a:lnSpc>
              <a:spcBef>
                <a:spcPts val="500"/>
              </a:spcBef>
              <a:spcAft>
                <a:spcPts val="0"/>
              </a:spcAft>
              <a:buClr>
                <a:schemeClr val="dk1"/>
              </a:buClr>
              <a:buSzPct val="100000"/>
              <a:buFont typeface="Arial"/>
              <a:buChar char="■"/>
              <a:defRPr sz="1200" b="0" i="0" u="none" strike="noStrike" cap="none">
                <a:solidFill>
                  <a:schemeClr val="dk1"/>
                </a:solidFill>
                <a:latin typeface="Calibri"/>
                <a:ea typeface="Calibri"/>
                <a:cs typeface="Calibri"/>
                <a:sym typeface="Calibri"/>
              </a:defRPr>
            </a:lvl3pPr>
            <a:lvl4pPr marL="1371600" marR="0" lvl="3"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4pPr>
            <a:lvl5pPr marL="1828800" marR="0" lvl="4"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5pPr>
            <a:lvl6pPr marL="2286000" marR="0" lvl="5"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2743200" marR="0" lvl="6"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3200400" marR="0" lvl="7"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3657600" marR="0" lvl="8" indent="63500" algn="l" rtl="0">
              <a:lnSpc>
                <a:spcPct val="90000"/>
              </a:lnSpc>
              <a:spcBef>
                <a:spcPts val="500"/>
              </a:spcBef>
              <a:spcAft>
                <a:spcPts val="0"/>
              </a:spcAft>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744" name="Shape 744"/>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5" name="Shape 745"/>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6" name="Shape 746"/>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7"/>
        <p:cNvGrpSpPr/>
        <p:nvPr/>
      </p:nvGrpSpPr>
      <p:grpSpPr>
        <a:xfrm>
          <a:off x="0" y="0"/>
          <a:ext cx="0" cy="0"/>
          <a:chOff x="0" y="0"/>
          <a:chExt cx="0" cy="0"/>
        </a:xfrm>
      </p:grpSpPr>
      <p:sp>
        <p:nvSpPr>
          <p:cNvPr id="748" name="Shape 748"/>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49" name="Shape 749"/>
          <p:cNvSpPr txBox="1">
            <a:spLocks noGrp="1"/>
          </p:cNvSpPr>
          <p:nvPr>
            <p:ph type="body" idx="1"/>
          </p:nvPr>
        </p:nvSpPr>
        <p:spPr>
          <a:xfrm rot="5400000">
            <a:off x="2396400" y="57875"/>
            <a:ext cx="4351200"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0" name="Shape 750"/>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1" name="Shape 751"/>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2" name="Shape 752"/>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rot="5400000">
            <a:off x="4623600" y="2285275"/>
            <a:ext cx="5811900" cy="19716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55" name="Shape 755"/>
          <p:cNvSpPr txBox="1">
            <a:spLocks noGrp="1"/>
          </p:cNvSpPr>
          <p:nvPr>
            <p:ph type="body" idx="1"/>
          </p:nvPr>
        </p:nvSpPr>
        <p:spPr>
          <a:xfrm rot="5400000">
            <a:off x="623026" y="370675"/>
            <a:ext cx="5811900" cy="58008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6" name="Shape 756"/>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7" name="Shape 757"/>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8" name="Shape 758"/>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65"/>
        <p:cNvGrpSpPr/>
        <p:nvPr/>
      </p:nvGrpSpPr>
      <p:grpSpPr>
        <a:xfrm>
          <a:off x="0" y="0"/>
          <a:ext cx="0" cy="0"/>
          <a:chOff x="0" y="0"/>
          <a:chExt cx="0" cy="0"/>
        </a:xfrm>
      </p:grpSpPr>
      <p:sp>
        <p:nvSpPr>
          <p:cNvPr id="766" name="Shape 766"/>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67" name="Shape 76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768" name="Shape 768"/>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69" name="Shape 769"/>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70" name="Shape 770"/>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71"/>
        <p:cNvGrpSpPr/>
        <p:nvPr/>
      </p:nvGrpSpPr>
      <p:grpSpPr>
        <a:xfrm>
          <a:off x="0" y="0"/>
          <a:ext cx="0" cy="0"/>
          <a:chOff x="0" y="0"/>
          <a:chExt cx="0" cy="0"/>
        </a:xfrm>
      </p:grpSpPr>
      <p:sp>
        <p:nvSpPr>
          <p:cNvPr id="772" name="Shape 77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73" name="Shape 77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74" name="Shape 77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77" name="Shape 777"/>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778" name="Shape 778"/>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79" name="Shape 779"/>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80" name="Shape 780"/>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83" name="Shape 783"/>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9pPr>
          </a:lstStyle>
          <a:p>
            <a:endParaRPr/>
          </a:p>
        </p:txBody>
      </p:sp>
      <p:sp>
        <p:nvSpPr>
          <p:cNvPr id="784" name="Shape 78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85" name="Shape 78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86" name="Shape 78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87"/>
        <p:cNvGrpSpPr/>
        <p:nvPr/>
      </p:nvGrpSpPr>
      <p:grpSpPr>
        <a:xfrm>
          <a:off x="0" y="0"/>
          <a:ext cx="0" cy="0"/>
          <a:chOff x="0" y="0"/>
          <a:chExt cx="0" cy="0"/>
        </a:xfrm>
      </p:grpSpPr>
      <p:sp>
        <p:nvSpPr>
          <p:cNvPr id="788" name="Shape 78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89" name="Shape 789"/>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5461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4762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0" name="Shape 790"/>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5461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4762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1" name="Shape 79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92" name="Shape 79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93" name="Shape 79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94"/>
        <p:cNvGrpSpPr/>
        <p:nvPr/>
      </p:nvGrpSpPr>
      <p:grpSpPr>
        <a:xfrm>
          <a:off x="0" y="0"/>
          <a:ext cx="0" cy="0"/>
          <a:chOff x="0" y="0"/>
          <a:chExt cx="0" cy="0"/>
        </a:xfrm>
      </p:grpSpPr>
      <p:sp>
        <p:nvSpPr>
          <p:cNvPr id="795" name="Shape 79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96" name="Shape 796"/>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797" name="Shape 797"/>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4191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349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798" name="Shape 798"/>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799" name="Shape 799"/>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4191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349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3429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800" name="Shape 80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01" name="Shape 80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02" name="Shape 80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93" name="Shape 9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05" name="Shape 80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06" name="Shape 80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07" name="Shape 80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10" name="Shape 810"/>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11" name="Shape 811"/>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812" name="Shape 81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13" name="Shape 81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14" name="Shape 81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17" name="Shape 8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818" name="Shape 818"/>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819" name="Shape 81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20" name="Shape 82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21" name="Shape 82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24" name="Shape 824"/>
          <p:cNvSpPr txBox="1">
            <a:spLocks noGrp="1"/>
          </p:cNvSpPr>
          <p:nvPr>
            <p:ph type="body" idx="1"/>
          </p:nvPr>
        </p:nvSpPr>
        <p:spPr>
          <a:xfrm rot="5400000">
            <a:off x="2308946" y="-251549"/>
            <a:ext cx="4526100" cy="82296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25" name="Shape 82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26" name="Shape 82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27" name="Shape 82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8"/>
        <p:cNvGrpSpPr/>
        <p:nvPr/>
      </p:nvGrpSpPr>
      <p:grpSpPr>
        <a:xfrm>
          <a:off x="0" y="0"/>
          <a:ext cx="0" cy="0"/>
          <a:chOff x="0" y="0"/>
          <a:chExt cx="0" cy="0"/>
        </a:xfrm>
      </p:grpSpPr>
      <p:sp>
        <p:nvSpPr>
          <p:cNvPr id="829" name="Shape 829"/>
          <p:cNvSpPr txBox="1">
            <a:spLocks noGrp="1"/>
          </p:cNvSpPr>
          <p:nvPr>
            <p:ph type="title"/>
          </p:nvPr>
        </p:nvSpPr>
        <p:spPr>
          <a:xfrm rot="5400000">
            <a:off x="4732346"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30" name="Shape 830"/>
          <p:cNvSpPr txBox="1">
            <a:spLocks noGrp="1"/>
          </p:cNvSpPr>
          <p:nvPr>
            <p:ph type="body" idx="1"/>
          </p:nvPr>
        </p:nvSpPr>
        <p:spPr>
          <a:xfrm rot="5400000">
            <a:off x="541346" y="190485"/>
            <a:ext cx="5851500" cy="60198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31" name="Shape 83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32" name="Shape 83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33" name="Shape 83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40"/>
        <p:cNvGrpSpPr/>
        <p:nvPr/>
      </p:nvGrpSpPr>
      <p:grpSpPr>
        <a:xfrm>
          <a:off x="0" y="0"/>
          <a:ext cx="0" cy="0"/>
          <a:chOff x="0" y="0"/>
          <a:chExt cx="0" cy="0"/>
        </a:xfrm>
      </p:grpSpPr>
      <p:sp>
        <p:nvSpPr>
          <p:cNvPr id="841" name="Shape 841"/>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42" name="Shape 84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843" name="Shape 84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44" name="Shape 84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45" name="Shape 84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6"/>
        <p:cNvGrpSpPr/>
        <p:nvPr/>
      </p:nvGrpSpPr>
      <p:grpSpPr>
        <a:xfrm>
          <a:off x="0" y="0"/>
          <a:ext cx="0" cy="0"/>
          <a:chOff x="0" y="0"/>
          <a:chExt cx="0" cy="0"/>
        </a:xfrm>
      </p:grpSpPr>
      <p:sp>
        <p:nvSpPr>
          <p:cNvPr id="847" name="Shape 84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48" name="Shape 84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49" name="Shape 84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52" name="Shape 852"/>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53" name="Shape 85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54" name="Shape 85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55" name="Shape 85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58" name="Shape 858"/>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9pPr>
          </a:lstStyle>
          <a:p>
            <a:endParaRPr/>
          </a:p>
        </p:txBody>
      </p:sp>
      <p:sp>
        <p:nvSpPr>
          <p:cNvPr id="859" name="Shape 85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60" name="Shape 86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61" name="Shape 86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62"/>
        <p:cNvGrpSpPr/>
        <p:nvPr/>
      </p:nvGrpSpPr>
      <p:grpSpPr>
        <a:xfrm>
          <a:off x="0" y="0"/>
          <a:ext cx="0" cy="0"/>
          <a:chOff x="0" y="0"/>
          <a:chExt cx="0" cy="0"/>
        </a:xfrm>
      </p:grpSpPr>
      <p:sp>
        <p:nvSpPr>
          <p:cNvPr id="863" name="Shape 8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64" name="Shape 8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3683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3238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865" name="Shape 8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3683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3238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866" name="Shape 86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67" name="Shape 86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68" name="Shape 86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98" name="Shape 98"/>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71" name="Shape 871"/>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872" name="Shape 872"/>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2667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222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873" name="Shape 873"/>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874" name="Shape 874"/>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2667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222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1778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875" name="Shape 87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76" name="Shape 87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77" name="Shape 87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78"/>
        <p:cNvGrpSpPr/>
        <p:nvPr/>
      </p:nvGrpSpPr>
      <p:grpSpPr>
        <a:xfrm>
          <a:off x="0" y="0"/>
          <a:ext cx="0" cy="0"/>
          <a:chOff x="0" y="0"/>
          <a:chExt cx="0" cy="0"/>
        </a:xfrm>
      </p:grpSpPr>
      <p:sp>
        <p:nvSpPr>
          <p:cNvPr id="879" name="Shape 87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80" name="Shape 88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81" name="Shape 88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82" name="Shape 88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83"/>
        <p:cNvGrpSpPr/>
        <p:nvPr/>
      </p:nvGrpSpPr>
      <p:grpSpPr>
        <a:xfrm>
          <a:off x="0" y="0"/>
          <a:ext cx="0" cy="0"/>
          <a:chOff x="0" y="0"/>
          <a:chExt cx="0" cy="0"/>
        </a:xfrm>
      </p:grpSpPr>
      <p:sp>
        <p:nvSpPr>
          <p:cNvPr id="884" name="Shape 884"/>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85" name="Shape 885"/>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86" name="Shape 886"/>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887" name="Shape 88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88" name="Shape 88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89" name="Shape 88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90"/>
        <p:cNvGrpSpPr/>
        <p:nvPr/>
      </p:nvGrpSpPr>
      <p:grpSpPr>
        <a:xfrm>
          <a:off x="0" y="0"/>
          <a:ext cx="0" cy="0"/>
          <a:chOff x="0" y="0"/>
          <a:chExt cx="0" cy="0"/>
        </a:xfrm>
      </p:grpSpPr>
      <p:sp>
        <p:nvSpPr>
          <p:cNvPr id="891" name="Shape 891"/>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92" name="Shape 89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893" name="Shape 893"/>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894" name="Shape 89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95" name="Shape 89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96" name="Shape 89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99" name="Shape 899"/>
          <p:cNvSpPr txBox="1">
            <a:spLocks noGrp="1"/>
          </p:cNvSpPr>
          <p:nvPr>
            <p:ph type="body" idx="1"/>
          </p:nvPr>
        </p:nvSpPr>
        <p:spPr>
          <a:xfrm rot="5400000">
            <a:off x="2308947" y="-251549"/>
            <a:ext cx="4526100" cy="82296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900" name="Shape 90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01" name="Shape 90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02" name="Shape 90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03"/>
        <p:cNvGrpSpPr/>
        <p:nvPr/>
      </p:nvGrpSpPr>
      <p:grpSpPr>
        <a:xfrm>
          <a:off x="0" y="0"/>
          <a:ext cx="0" cy="0"/>
          <a:chOff x="0" y="0"/>
          <a:chExt cx="0" cy="0"/>
        </a:xfrm>
      </p:grpSpPr>
      <p:sp>
        <p:nvSpPr>
          <p:cNvPr id="904" name="Shape 904"/>
          <p:cNvSpPr txBox="1">
            <a:spLocks noGrp="1"/>
          </p:cNvSpPr>
          <p:nvPr>
            <p:ph type="title"/>
          </p:nvPr>
        </p:nvSpPr>
        <p:spPr>
          <a:xfrm rot="5400000">
            <a:off x="4732347"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905" name="Shape 905"/>
          <p:cNvSpPr txBox="1">
            <a:spLocks noGrp="1"/>
          </p:cNvSpPr>
          <p:nvPr>
            <p:ph type="body" idx="1"/>
          </p:nvPr>
        </p:nvSpPr>
        <p:spPr>
          <a:xfrm rot="5400000">
            <a:off x="541346" y="190486"/>
            <a:ext cx="5851500" cy="60198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906" name="Shape 90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07" name="Shape 90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908" name="Shape 90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9pPr>
          </a:lstStyle>
          <a:p>
            <a:endParaRPr/>
          </a:p>
        </p:txBody>
      </p:sp>
      <p:sp>
        <p:nvSpPr>
          <p:cNvPr id="105" name="Shape 10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1" name="Shape 111"/>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2" name="Shape 11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17" name="Shape 117"/>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118" name="Shape 118"/>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119" name="Shape 119"/>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120" name="Shape 120"/>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121" name="Shape 12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26" name="Shape 12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2130425"/>
            <a:ext cx="7772400" cy="1470024"/>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24" name="Shape 24"/>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42" name="Shape 1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143" name="Shape 143"/>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144" name="Shape 14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rot="5400000">
            <a:off x="2308949" y="-251549"/>
            <a:ext cx="4526100" cy="82296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50" name="Shape 15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52" name="Shape 15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49"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155" name="Shape 155"/>
          <p:cNvSpPr txBox="1">
            <a:spLocks noGrp="1"/>
          </p:cNvSpPr>
          <p:nvPr>
            <p:ph type="body" idx="1"/>
          </p:nvPr>
        </p:nvSpPr>
        <p:spPr>
          <a:xfrm rot="5400000">
            <a:off x="541348" y="190487"/>
            <a:ext cx="5851500" cy="60198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56" name="Shape 15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5"/>
        <p:cNvGrpSpPr/>
        <p:nvPr/>
      </p:nvGrpSpPr>
      <p:grpSpPr>
        <a:xfrm>
          <a:off x="0" y="0"/>
          <a:ext cx="0" cy="0"/>
          <a:chOff x="0" y="0"/>
          <a:chExt cx="0" cy="0"/>
        </a:xfrm>
      </p:grpSpPr>
      <p:sp>
        <p:nvSpPr>
          <p:cNvPr id="166" name="Shape 166"/>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9"/>
        <p:cNvGrpSpPr/>
        <p:nvPr/>
      </p:nvGrpSpPr>
      <p:grpSpPr>
        <a:xfrm>
          <a:off x="0" y="0"/>
          <a:ext cx="0" cy="0"/>
          <a:chOff x="0" y="0"/>
          <a:chExt cx="0" cy="0"/>
        </a:xfrm>
      </p:grpSpPr>
      <p:sp>
        <p:nvSpPr>
          <p:cNvPr id="170" name="Shape 170"/>
          <p:cNvSpPr txBox="1">
            <a:spLocks noGrp="1"/>
          </p:cNvSpPr>
          <p:nvPr>
            <p:ph type="ctrTitle"/>
          </p:nvPr>
        </p:nvSpPr>
        <p:spPr>
          <a:xfrm>
            <a:off x="1143000" y="1122362"/>
            <a:ext cx="68580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1" name="Shape 171"/>
          <p:cNvSpPr txBox="1">
            <a:spLocks noGrp="1"/>
          </p:cNvSpPr>
          <p:nvPr>
            <p:ph type="subTitle" idx="1"/>
          </p:nvPr>
        </p:nvSpPr>
        <p:spPr>
          <a:xfrm>
            <a:off x="1143000" y="3602037"/>
            <a:ext cx="6858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7" name="Shape 177"/>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623887" y="1709738"/>
            <a:ext cx="78867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3" name="Shape 183"/>
          <p:cNvSpPr txBox="1">
            <a:spLocks noGrp="1"/>
          </p:cNvSpPr>
          <p:nvPr>
            <p:ph type="body" idx="1"/>
          </p:nvPr>
        </p:nvSpPr>
        <p:spPr>
          <a:xfrm>
            <a:off x="623887" y="4589462"/>
            <a:ext cx="78867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9" name="Shape 189"/>
          <p:cNvSpPr txBox="1">
            <a:spLocks noGrp="1"/>
          </p:cNvSpPr>
          <p:nvPr>
            <p:ph type="body" idx="1"/>
          </p:nvPr>
        </p:nvSpPr>
        <p:spPr>
          <a:xfrm>
            <a:off x="6286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6291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62984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6" name="Shape 196"/>
          <p:cNvSpPr txBox="1">
            <a:spLocks noGrp="1"/>
          </p:cNvSpPr>
          <p:nvPr>
            <p:ph type="body" idx="1"/>
          </p:nvPr>
        </p:nvSpPr>
        <p:spPr>
          <a:xfrm>
            <a:off x="629840" y="1681163"/>
            <a:ext cx="38685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body" idx="2"/>
          </p:nvPr>
        </p:nvSpPr>
        <p:spPr>
          <a:xfrm>
            <a:off x="629840" y="2505075"/>
            <a:ext cx="38685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body" idx="3"/>
          </p:nvPr>
        </p:nvSpPr>
        <p:spPr>
          <a:xfrm>
            <a:off x="4629150" y="1681163"/>
            <a:ext cx="38874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body" idx="4"/>
          </p:nvPr>
        </p:nvSpPr>
        <p:spPr>
          <a:xfrm>
            <a:off x="4629150" y="2505075"/>
            <a:ext cx="38874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5" name="Shape 205"/>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3pPr>
            <a:lvl4pPr marL="1371600" marR="0" lvl="3"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4pPr>
            <a:lvl5pPr marL="1828800" marR="0" lvl="4"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5pPr>
            <a:lvl6pPr marL="2286000" marR="0" lvl="5"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6pPr>
            <a:lvl7pPr marL="2743200" marR="0" lvl="6"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7pPr>
            <a:lvl8pPr marL="3200400" marR="0" lvl="7"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8pPr>
            <a:lvl9pPr marL="3657600" marR="0" lvl="8"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629840" y="457200"/>
            <a:ext cx="29490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0" name="Shape 210"/>
          <p:cNvSpPr txBox="1">
            <a:spLocks noGrp="1"/>
          </p:cNvSpPr>
          <p:nvPr>
            <p:ph type="body" idx="1"/>
          </p:nvPr>
        </p:nvSpPr>
        <p:spPr>
          <a:xfrm>
            <a:off x="3887390" y="987425"/>
            <a:ext cx="46293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body" idx="2"/>
          </p:nvPr>
        </p:nvSpPr>
        <p:spPr>
          <a:xfrm>
            <a:off x="629840" y="2057400"/>
            <a:ext cx="29490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29840" y="457200"/>
            <a:ext cx="29490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7" name="Shape 217"/>
          <p:cNvSpPr>
            <a:spLocks noGrp="1"/>
          </p:cNvSpPr>
          <p:nvPr>
            <p:ph type="pic" idx="2"/>
          </p:nvPr>
        </p:nvSpPr>
        <p:spPr>
          <a:xfrm>
            <a:off x="3887390" y="987425"/>
            <a:ext cx="46293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body" idx="1"/>
          </p:nvPr>
        </p:nvSpPr>
        <p:spPr>
          <a:xfrm>
            <a:off x="629840" y="2057400"/>
            <a:ext cx="29490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24" name="Shape 224"/>
          <p:cNvSpPr txBox="1">
            <a:spLocks noGrp="1"/>
          </p:cNvSpPr>
          <p:nvPr>
            <p:ph type="body" idx="1"/>
          </p:nvPr>
        </p:nvSpPr>
        <p:spPr>
          <a:xfrm rot="5400000">
            <a:off x="2396400" y="57875"/>
            <a:ext cx="4351200"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rot="5400000">
            <a:off x="4623600" y="2285275"/>
            <a:ext cx="5811900" cy="19716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0" name="Shape 230"/>
          <p:cNvSpPr txBox="1">
            <a:spLocks noGrp="1"/>
          </p:cNvSpPr>
          <p:nvPr>
            <p:ph type="body" idx="1"/>
          </p:nvPr>
        </p:nvSpPr>
        <p:spPr>
          <a:xfrm rot="5400000">
            <a:off x="623025" y="370675"/>
            <a:ext cx="5811900" cy="58008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3" name="Shape 233"/>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0"/>
        <p:cNvGrpSpPr/>
        <p:nvPr/>
      </p:nvGrpSpPr>
      <p:grpSpPr>
        <a:xfrm>
          <a:off x="0" y="0"/>
          <a:ext cx="0" cy="0"/>
          <a:chOff x="0" y="0"/>
          <a:chExt cx="0" cy="0"/>
        </a:xfrm>
      </p:grpSpPr>
      <p:sp>
        <p:nvSpPr>
          <p:cNvPr id="241" name="Shape 241"/>
          <p:cNvSpPr txBox="1">
            <a:spLocks noGrp="1"/>
          </p:cNvSpPr>
          <p:nvPr>
            <p:ph type="ctrTitle"/>
          </p:nvPr>
        </p:nvSpPr>
        <p:spPr>
          <a:xfrm>
            <a:off x="685800" y="1122362"/>
            <a:ext cx="77724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2" name="Shape 242"/>
          <p:cNvSpPr txBox="1">
            <a:spLocks noGrp="1"/>
          </p:cNvSpPr>
          <p:nvPr>
            <p:ph type="subTitle" idx="1"/>
          </p:nvPr>
        </p:nvSpPr>
        <p:spPr>
          <a:xfrm>
            <a:off x="1143000" y="3602037"/>
            <a:ext cx="6858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6"/>
        <p:cNvGrpSpPr/>
        <p:nvPr/>
      </p:nvGrpSpPr>
      <p:grpSpPr>
        <a:xfrm>
          <a:off x="0" y="0"/>
          <a:ext cx="0" cy="0"/>
          <a:chOff x="0" y="0"/>
          <a:chExt cx="0" cy="0"/>
        </a:xfrm>
      </p:grpSpPr>
      <p:sp>
        <p:nvSpPr>
          <p:cNvPr id="247" name="Shape 24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250" name="Shape 250" descr="EIC spiral w people.jpg"/>
          <p:cNvPicPr preferRelativeResize="0"/>
          <p:nvPr/>
        </p:nvPicPr>
        <p:blipFill rotWithShape="1">
          <a:blip r:embed="rId2">
            <a:alphaModFix/>
          </a:blip>
          <a:srcRect/>
          <a:stretch/>
        </p:blipFill>
        <p:spPr>
          <a:xfrm>
            <a:off x="8097982" y="132403"/>
            <a:ext cx="1000500" cy="10263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3" name="Shape 253"/>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623887" y="1709741"/>
            <a:ext cx="7886700" cy="2852699"/>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9" name="Shape 259"/>
          <p:cNvSpPr txBox="1">
            <a:spLocks noGrp="1"/>
          </p:cNvSpPr>
          <p:nvPr>
            <p:ph type="body" idx="1"/>
          </p:nvPr>
        </p:nvSpPr>
        <p:spPr>
          <a:xfrm>
            <a:off x="623887" y="4589466"/>
            <a:ext cx="78867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5" name="Shape 265"/>
          <p:cNvSpPr txBox="1">
            <a:spLocks noGrp="1"/>
          </p:cNvSpPr>
          <p:nvPr>
            <p:ph type="body" idx="1"/>
          </p:nvPr>
        </p:nvSpPr>
        <p:spPr>
          <a:xfrm>
            <a:off x="6286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2"/>
          </p:nvPr>
        </p:nvSpPr>
        <p:spPr>
          <a:xfrm>
            <a:off x="4629150" y="1825625"/>
            <a:ext cx="38862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629841"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2" name="Shape 272"/>
          <p:cNvSpPr txBox="1">
            <a:spLocks noGrp="1"/>
          </p:cNvSpPr>
          <p:nvPr>
            <p:ph type="body" idx="1"/>
          </p:nvPr>
        </p:nvSpPr>
        <p:spPr>
          <a:xfrm>
            <a:off x="629841" y="1681163"/>
            <a:ext cx="38682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body" idx="2"/>
          </p:nvPr>
        </p:nvSpPr>
        <p:spPr>
          <a:xfrm>
            <a:off x="629841" y="2505075"/>
            <a:ext cx="38682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body" idx="3"/>
          </p:nvPr>
        </p:nvSpPr>
        <p:spPr>
          <a:xfrm>
            <a:off x="4629151" y="1681163"/>
            <a:ext cx="3887399"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body" idx="4"/>
          </p:nvPr>
        </p:nvSpPr>
        <p:spPr>
          <a:xfrm>
            <a:off x="4629151" y="2505075"/>
            <a:ext cx="3887399"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1" name="Shape 281"/>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86" name="Shape 286"/>
          <p:cNvSpPr txBox="1">
            <a:spLocks noGrp="1"/>
          </p:cNvSpPr>
          <p:nvPr>
            <p:ph type="body" idx="1"/>
          </p:nvPr>
        </p:nvSpPr>
        <p:spPr>
          <a:xfrm>
            <a:off x="3887391" y="987428"/>
            <a:ext cx="46293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body" idx="2"/>
          </p:nvPr>
        </p:nvSpPr>
        <p:spPr>
          <a:xfrm>
            <a:off x="629841" y="2057400"/>
            <a:ext cx="2949299"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629841" y="457200"/>
            <a:ext cx="2949299"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3" name="Shape 293"/>
          <p:cNvSpPr>
            <a:spLocks noGrp="1"/>
          </p:cNvSpPr>
          <p:nvPr>
            <p:ph type="pic" idx="2"/>
          </p:nvPr>
        </p:nvSpPr>
        <p:spPr>
          <a:xfrm>
            <a:off x="3887391" y="987428"/>
            <a:ext cx="46293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body" idx="1"/>
          </p:nvPr>
        </p:nvSpPr>
        <p:spPr>
          <a:xfrm>
            <a:off x="629841" y="2057400"/>
            <a:ext cx="2949299"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0" name="Shape 300"/>
          <p:cNvSpPr txBox="1">
            <a:spLocks noGrp="1"/>
          </p:cNvSpPr>
          <p:nvPr>
            <p:ph type="body" idx="1"/>
          </p:nvPr>
        </p:nvSpPr>
        <p:spPr>
          <a:xfrm rot="5400000">
            <a:off x="2396400" y="57875"/>
            <a:ext cx="4351200"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rot="5400000">
            <a:off x="4623600" y="2285275"/>
            <a:ext cx="5811900" cy="19716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06" name="Shape 306"/>
          <p:cNvSpPr txBox="1">
            <a:spLocks noGrp="1"/>
          </p:cNvSpPr>
          <p:nvPr>
            <p:ph type="body" idx="1"/>
          </p:nvPr>
        </p:nvSpPr>
        <p:spPr>
          <a:xfrm rot="5400000">
            <a:off x="623026" y="370675"/>
            <a:ext cx="5811900" cy="58008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Shape 30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8" name="Shape 30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16"/>
        <p:cNvGrpSpPr/>
        <p:nvPr/>
      </p:nvGrpSpPr>
      <p:grpSpPr>
        <a:xfrm>
          <a:off x="0" y="0"/>
          <a:ext cx="0" cy="0"/>
          <a:chOff x="0" y="0"/>
          <a:chExt cx="0" cy="0"/>
        </a:xfrm>
      </p:grpSpPr>
      <p:sp>
        <p:nvSpPr>
          <p:cNvPr id="317" name="Shape 317"/>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18" name="Shape 318"/>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19" name="Shape 31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20" name="Shape 32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21" name="Shape 32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2"/>
        <p:cNvGrpSpPr/>
        <p:nvPr/>
      </p:nvGrpSpPr>
      <p:grpSpPr>
        <a:xfrm>
          <a:off x="0" y="0"/>
          <a:ext cx="0" cy="0"/>
          <a:chOff x="0" y="0"/>
          <a:chExt cx="0" cy="0"/>
        </a:xfrm>
      </p:grpSpPr>
      <p:sp>
        <p:nvSpPr>
          <p:cNvPr id="323" name="Shape 32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24" name="Shape 32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25" name="Shape 32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28" name="Shape 328"/>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29" name="Shape 32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30" name="Shape 33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31" name="Shape 33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34" name="Shape 334"/>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1270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1pPr>
            <a:lvl2pPr marL="457200" marR="0" lvl="1"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2pPr>
            <a:lvl3pPr marL="914400" marR="0" lvl="2" indent="1016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3pPr>
            <a:lvl4pPr marL="1371600" marR="0" lvl="3"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4pPr>
            <a:lvl5pPr marL="1828800" marR="0" lvl="4"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5pPr>
            <a:lvl6pPr marL="2286000" marR="0" lvl="5"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6pPr>
            <a:lvl7pPr marL="2743200" marR="0" lvl="6"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7pPr>
            <a:lvl8pPr marL="3200400" marR="0" lvl="7"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8pPr>
            <a:lvl9pPr marL="3657600" marR="0" lvl="8"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9pPr>
          </a:lstStyle>
          <a:p>
            <a:endParaRPr/>
          </a:p>
        </p:txBody>
      </p:sp>
      <p:sp>
        <p:nvSpPr>
          <p:cNvPr id="335" name="Shape 33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36" name="Shape 33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37" name="Shape 33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40" name="Shape 340"/>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54610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1pPr>
            <a:lvl2pPr marL="742950" marR="0" lvl="1" indent="47625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2pPr>
            <a:lvl3pPr marL="1143000" marR="0" lvl="2"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3pPr>
            <a:lvl4pPr marL="1600200" marR="0" lvl="3"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2057400" marR="0" lvl="4"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514600" marR="0" lvl="5"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971800" marR="0" lvl="6"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429000" marR="0" lvl="7"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886200" marR="0" lvl="8"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341" name="Shape 341"/>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54610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1pPr>
            <a:lvl2pPr marL="742950" marR="0" lvl="1" indent="47625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2pPr>
            <a:lvl3pPr marL="1143000" marR="0" lvl="2"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3pPr>
            <a:lvl4pPr marL="1600200" marR="0" lvl="3"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2057400" marR="0" lvl="4"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514600" marR="0" lvl="5"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971800" marR="0" lvl="6"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429000" marR="0" lvl="7"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886200" marR="0" lvl="8"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342" name="Shape 34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43" name="Shape 34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44" name="Shape 34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15875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15875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114300" algn="l" rtl="0">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127000" algn="l" rtl="0">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47" name="Shape 347"/>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152400" algn="l" rtl="0">
              <a:lnSpc>
                <a:spcPct val="100000"/>
              </a:lnSpc>
              <a:spcBef>
                <a:spcPts val="480"/>
              </a:spcBef>
              <a:spcAft>
                <a:spcPts val="0"/>
              </a:spcAft>
              <a:buClr>
                <a:schemeClr val="dk1"/>
              </a:buClr>
              <a:buSzPct val="100000"/>
              <a:buFont typeface="Questrial"/>
              <a:buChar char="●"/>
              <a:defRPr sz="2400" b="1" i="0" u="none" strike="noStrike" cap="none">
                <a:solidFill>
                  <a:schemeClr val="dk1"/>
                </a:solidFill>
                <a:latin typeface="Questrial"/>
                <a:ea typeface="Questrial"/>
                <a:cs typeface="Questrial"/>
                <a:sym typeface="Questrial"/>
              </a:defRPr>
            </a:lvl1pPr>
            <a:lvl2pPr marL="457200" marR="0" lvl="1" indent="127000" algn="l" rtl="0">
              <a:lnSpc>
                <a:spcPct val="100000"/>
              </a:lnSpc>
              <a:spcBef>
                <a:spcPts val="400"/>
              </a:spcBef>
              <a:spcAft>
                <a:spcPts val="0"/>
              </a:spcAft>
              <a:buClr>
                <a:schemeClr val="dk1"/>
              </a:buClr>
              <a:buSzPct val="100000"/>
              <a:buFont typeface="Questrial"/>
              <a:buChar char="○"/>
              <a:defRPr sz="2000" b="1" i="0" u="none" strike="noStrike" cap="none">
                <a:solidFill>
                  <a:schemeClr val="dk1"/>
                </a:solidFill>
                <a:latin typeface="Questrial"/>
                <a:ea typeface="Questrial"/>
                <a:cs typeface="Questrial"/>
                <a:sym typeface="Questrial"/>
              </a:defRPr>
            </a:lvl2pPr>
            <a:lvl3pPr marL="914400" marR="0" lvl="2" indent="114300" algn="l" rtl="0">
              <a:lnSpc>
                <a:spcPct val="100000"/>
              </a:lnSpc>
              <a:spcBef>
                <a:spcPts val="360"/>
              </a:spcBef>
              <a:spcAft>
                <a:spcPts val="0"/>
              </a:spcAft>
              <a:buClr>
                <a:schemeClr val="dk1"/>
              </a:buClr>
              <a:buSzPct val="100000"/>
              <a:buFont typeface="Questrial"/>
              <a:buChar char="■"/>
              <a:defRPr sz="1800" b="1" i="0" u="none" strike="noStrike" cap="none">
                <a:solidFill>
                  <a:schemeClr val="dk1"/>
                </a:solidFill>
                <a:latin typeface="Questrial"/>
                <a:ea typeface="Questrial"/>
                <a:cs typeface="Questrial"/>
                <a:sym typeface="Questrial"/>
              </a:defRPr>
            </a:lvl3pPr>
            <a:lvl4pPr marL="1371600" marR="0" lvl="3"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4pPr>
            <a:lvl5pPr marL="1828800" marR="0" lvl="4"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5pPr>
            <a:lvl6pPr marL="2286000" marR="0" lvl="5"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6pPr>
            <a:lvl7pPr marL="2743200" marR="0" lvl="6"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7pPr>
            <a:lvl8pPr marL="3200400" marR="0" lvl="7"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8pPr>
            <a:lvl9pPr marL="3657600" marR="0" lvl="8"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9pPr>
          </a:lstStyle>
          <a:p>
            <a:endParaRPr/>
          </a:p>
        </p:txBody>
      </p:sp>
      <p:sp>
        <p:nvSpPr>
          <p:cNvPr id="348" name="Shape 348"/>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4191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1pPr>
            <a:lvl2pPr marL="742950" marR="0" lvl="1" indent="34925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2pPr>
            <a:lvl3pPr marL="1143000" marR="0" lvl="2"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9pPr>
          </a:lstStyle>
          <a:p>
            <a:endParaRPr/>
          </a:p>
        </p:txBody>
      </p:sp>
      <p:sp>
        <p:nvSpPr>
          <p:cNvPr id="349" name="Shape 349"/>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152400" algn="l" rtl="0">
              <a:lnSpc>
                <a:spcPct val="100000"/>
              </a:lnSpc>
              <a:spcBef>
                <a:spcPts val="480"/>
              </a:spcBef>
              <a:spcAft>
                <a:spcPts val="0"/>
              </a:spcAft>
              <a:buClr>
                <a:schemeClr val="dk1"/>
              </a:buClr>
              <a:buSzPct val="100000"/>
              <a:buFont typeface="Questrial"/>
              <a:buChar char="●"/>
              <a:defRPr sz="2400" b="1" i="0" u="none" strike="noStrike" cap="none">
                <a:solidFill>
                  <a:schemeClr val="dk1"/>
                </a:solidFill>
                <a:latin typeface="Questrial"/>
                <a:ea typeface="Questrial"/>
                <a:cs typeface="Questrial"/>
                <a:sym typeface="Questrial"/>
              </a:defRPr>
            </a:lvl1pPr>
            <a:lvl2pPr marL="457200" marR="0" lvl="1" indent="127000" algn="l" rtl="0">
              <a:lnSpc>
                <a:spcPct val="100000"/>
              </a:lnSpc>
              <a:spcBef>
                <a:spcPts val="400"/>
              </a:spcBef>
              <a:spcAft>
                <a:spcPts val="0"/>
              </a:spcAft>
              <a:buClr>
                <a:schemeClr val="dk1"/>
              </a:buClr>
              <a:buSzPct val="100000"/>
              <a:buFont typeface="Questrial"/>
              <a:buChar char="○"/>
              <a:defRPr sz="2000" b="1" i="0" u="none" strike="noStrike" cap="none">
                <a:solidFill>
                  <a:schemeClr val="dk1"/>
                </a:solidFill>
                <a:latin typeface="Questrial"/>
                <a:ea typeface="Questrial"/>
                <a:cs typeface="Questrial"/>
                <a:sym typeface="Questrial"/>
              </a:defRPr>
            </a:lvl2pPr>
            <a:lvl3pPr marL="914400" marR="0" lvl="2" indent="114300" algn="l" rtl="0">
              <a:lnSpc>
                <a:spcPct val="100000"/>
              </a:lnSpc>
              <a:spcBef>
                <a:spcPts val="360"/>
              </a:spcBef>
              <a:spcAft>
                <a:spcPts val="0"/>
              </a:spcAft>
              <a:buClr>
                <a:schemeClr val="dk1"/>
              </a:buClr>
              <a:buSzPct val="100000"/>
              <a:buFont typeface="Questrial"/>
              <a:buChar char="■"/>
              <a:defRPr sz="1800" b="1" i="0" u="none" strike="noStrike" cap="none">
                <a:solidFill>
                  <a:schemeClr val="dk1"/>
                </a:solidFill>
                <a:latin typeface="Questrial"/>
                <a:ea typeface="Questrial"/>
                <a:cs typeface="Questrial"/>
                <a:sym typeface="Questrial"/>
              </a:defRPr>
            </a:lvl3pPr>
            <a:lvl4pPr marL="1371600" marR="0" lvl="3"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4pPr>
            <a:lvl5pPr marL="1828800" marR="0" lvl="4"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5pPr>
            <a:lvl6pPr marL="2286000" marR="0" lvl="5"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6pPr>
            <a:lvl7pPr marL="2743200" marR="0" lvl="6"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7pPr>
            <a:lvl8pPr marL="3200400" marR="0" lvl="7"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8pPr>
            <a:lvl9pPr marL="3657600" marR="0" lvl="8"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9pPr>
          </a:lstStyle>
          <a:p>
            <a:endParaRPr/>
          </a:p>
        </p:txBody>
      </p:sp>
      <p:sp>
        <p:nvSpPr>
          <p:cNvPr id="350" name="Shape 350"/>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4191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1pPr>
            <a:lvl2pPr marL="742950" marR="0" lvl="1" indent="34925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2pPr>
            <a:lvl3pPr marL="1143000" marR="0" lvl="2" indent="3429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9pPr>
          </a:lstStyle>
          <a:p>
            <a:endParaRPr/>
          </a:p>
        </p:txBody>
      </p:sp>
      <p:sp>
        <p:nvSpPr>
          <p:cNvPr id="351" name="Shape 35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53" name="Shape 35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56" name="Shape 35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57" name="Shape 35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58" name="Shape 35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61" name="Shape 361"/>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62" name="Shape 362"/>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1pPr>
            <a:lvl2pPr marL="457200" marR="0" lvl="1" indent="76200" algn="l" rtl="0">
              <a:lnSpc>
                <a:spcPct val="100000"/>
              </a:lnSpc>
              <a:spcBef>
                <a:spcPts val="240"/>
              </a:spcBef>
              <a:spcAft>
                <a:spcPts val="0"/>
              </a:spcAft>
              <a:buClr>
                <a:schemeClr val="dk1"/>
              </a:buClr>
              <a:buSzPct val="100000"/>
              <a:buFont typeface="Questrial"/>
              <a:buChar char="○"/>
              <a:defRPr sz="1200" b="0" i="0" u="none" strike="noStrike" cap="none">
                <a:solidFill>
                  <a:schemeClr val="dk1"/>
                </a:solidFill>
                <a:latin typeface="Questrial"/>
                <a:ea typeface="Questrial"/>
                <a:cs typeface="Questrial"/>
                <a:sym typeface="Questrial"/>
              </a:defRPr>
            </a:lvl2pPr>
            <a:lvl3pPr marL="914400" marR="0" lvl="2" indent="63500" algn="l" rtl="0">
              <a:lnSpc>
                <a:spcPct val="100000"/>
              </a:lnSpc>
              <a:spcBef>
                <a:spcPts val="200"/>
              </a:spcBef>
              <a:spcAft>
                <a:spcPts val="0"/>
              </a:spcAft>
              <a:buClr>
                <a:schemeClr val="dk1"/>
              </a:buClr>
              <a:buSzPct val="100000"/>
              <a:buFont typeface="Questrial"/>
              <a:buChar char="■"/>
              <a:defRPr sz="1000" b="0" i="0" u="none" strike="noStrike" cap="none">
                <a:solidFill>
                  <a:schemeClr val="dk1"/>
                </a:solidFill>
                <a:latin typeface="Questrial"/>
                <a:ea typeface="Questrial"/>
                <a:cs typeface="Questrial"/>
                <a:sym typeface="Questrial"/>
              </a:defRPr>
            </a:lvl3pPr>
            <a:lvl4pPr marL="1371600" marR="0" lvl="3"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4pPr>
            <a:lvl5pPr marL="1828800" marR="0" lvl="4"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5pPr>
            <a:lvl6pPr marL="2286000" marR="0" lvl="5"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6pPr>
            <a:lvl7pPr marL="2743200" marR="0" lvl="6"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7pPr>
            <a:lvl8pPr marL="3200400" marR="0" lvl="7"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8pPr>
            <a:lvl9pPr marL="3657600" marR="0" lvl="8"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9pPr>
          </a:lstStyle>
          <a:p>
            <a:endParaRPr/>
          </a:p>
        </p:txBody>
      </p:sp>
      <p:sp>
        <p:nvSpPr>
          <p:cNvPr id="363" name="Shape 36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64" name="Shape 36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65" name="Shape 36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68" name="Shape 368"/>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69" name="Shape 369"/>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1pPr>
            <a:lvl2pPr marL="457200" marR="0" lvl="1" indent="76200" algn="l" rtl="0">
              <a:lnSpc>
                <a:spcPct val="100000"/>
              </a:lnSpc>
              <a:spcBef>
                <a:spcPts val="240"/>
              </a:spcBef>
              <a:spcAft>
                <a:spcPts val="0"/>
              </a:spcAft>
              <a:buClr>
                <a:schemeClr val="dk1"/>
              </a:buClr>
              <a:buSzPct val="100000"/>
              <a:buFont typeface="Questrial"/>
              <a:buChar char="○"/>
              <a:defRPr sz="1200" b="0" i="0" u="none" strike="noStrike" cap="none">
                <a:solidFill>
                  <a:schemeClr val="dk1"/>
                </a:solidFill>
                <a:latin typeface="Questrial"/>
                <a:ea typeface="Questrial"/>
                <a:cs typeface="Questrial"/>
                <a:sym typeface="Questrial"/>
              </a:defRPr>
            </a:lvl2pPr>
            <a:lvl3pPr marL="914400" marR="0" lvl="2" indent="63500" algn="l" rtl="0">
              <a:lnSpc>
                <a:spcPct val="100000"/>
              </a:lnSpc>
              <a:spcBef>
                <a:spcPts val="200"/>
              </a:spcBef>
              <a:spcAft>
                <a:spcPts val="0"/>
              </a:spcAft>
              <a:buClr>
                <a:schemeClr val="dk1"/>
              </a:buClr>
              <a:buSzPct val="100000"/>
              <a:buFont typeface="Questrial"/>
              <a:buChar char="■"/>
              <a:defRPr sz="1000" b="0" i="0" u="none" strike="noStrike" cap="none">
                <a:solidFill>
                  <a:schemeClr val="dk1"/>
                </a:solidFill>
                <a:latin typeface="Questrial"/>
                <a:ea typeface="Questrial"/>
                <a:cs typeface="Questrial"/>
                <a:sym typeface="Questrial"/>
              </a:defRPr>
            </a:lvl3pPr>
            <a:lvl4pPr marL="1371600" marR="0" lvl="3"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4pPr>
            <a:lvl5pPr marL="1828800" marR="0" lvl="4"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5pPr>
            <a:lvl6pPr marL="2286000" marR="0" lvl="5"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6pPr>
            <a:lvl7pPr marL="2743200" marR="0" lvl="6"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7pPr>
            <a:lvl8pPr marL="3200400" marR="0" lvl="7"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8pPr>
            <a:lvl9pPr marL="3657600" marR="0" lvl="8"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9pPr>
          </a:lstStyle>
          <a:p>
            <a:endParaRPr/>
          </a:p>
        </p:txBody>
      </p:sp>
      <p:sp>
        <p:nvSpPr>
          <p:cNvPr id="370" name="Shape 37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71" name="Shape 37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72" name="Shape 37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75" name="Shape 375"/>
          <p:cNvSpPr txBox="1">
            <a:spLocks noGrp="1"/>
          </p:cNvSpPr>
          <p:nvPr>
            <p:ph type="body" idx="1"/>
          </p:nvPr>
        </p:nvSpPr>
        <p:spPr>
          <a:xfrm rot="5400000">
            <a:off x="2308946" y="-251549"/>
            <a:ext cx="4526100" cy="82296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76" name="Shape 37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77" name="Shape 37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78" name="Shape 37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rot="5400000">
            <a:off x="4732346"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81" name="Shape 381"/>
          <p:cNvSpPr txBox="1">
            <a:spLocks noGrp="1"/>
          </p:cNvSpPr>
          <p:nvPr>
            <p:ph type="body" idx="1"/>
          </p:nvPr>
        </p:nvSpPr>
        <p:spPr>
          <a:xfrm rot="5400000">
            <a:off x="541346" y="190485"/>
            <a:ext cx="5851500" cy="60198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382" name="Shape 38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83" name="Shape 38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84" name="Shape 38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89"/>
        <p:cNvGrpSpPr/>
        <p:nvPr/>
      </p:nvGrpSpPr>
      <p:grpSpPr>
        <a:xfrm>
          <a:off x="0" y="0"/>
          <a:ext cx="0" cy="0"/>
          <a:chOff x="0" y="0"/>
          <a:chExt cx="0" cy="0"/>
        </a:xfrm>
      </p:grpSpPr>
      <p:sp>
        <p:nvSpPr>
          <p:cNvPr id="390" name="Shape 390"/>
          <p:cNvSpPr txBox="1">
            <a:spLocks noGrp="1"/>
          </p:cNvSpPr>
          <p:nvPr>
            <p:ph type="ctrTitle"/>
          </p:nvPr>
        </p:nvSpPr>
        <p:spPr>
          <a:xfrm>
            <a:off x="311708" y="992766"/>
            <a:ext cx="8520600" cy="2736900"/>
          </a:xfrm>
          <a:prstGeom prst="rect">
            <a:avLst/>
          </a:prstGeom>
        </p:spPr>
        <p:txBody>
          <a:bodyPr wrap="square"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391" name="Shape 391"/>
          <p:cNvSpPr txBox="1">
            <a:spLocks noGrp="1"/>
          </p:cNvSpPr>
          <p:nvPr>
            <p:ph type="subTitle" idx="1"/>
          </p:nvPr>
        </p:nvSpPr>
        <p:spPr>
          <a:xfrm>
            <a:off x="311700" y="3778833"/>
            <a:ext cx="8520600" cy="10569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392" name="Shape 392"/>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311700" y="2867800"/>
            <a:ext cx="8520600" cy="1122300"/>
          </a:xfrm>
          <a:prstGeom prst="rect">
            <a:avLst/>
          </a:prstGeom>
        </p:spPr>
        <p:txBody>
          <a:bodyPr wrap="square"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395" name="Shape 395"/>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311700" y="593366"/>
            <a:ext cx="8520600" cy="7635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8" name="Shape 398"/>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9" name="Shape 399"/>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311700" y="593366"/>
            <a:ext cx="8520600" cy="7635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2" name="Shape 402"/>
          <p:cNvSpPr txBox="1">
            <a:spLocks noGrp="1"/>
          </p:cNvSpPr>
          <p:nvPr>
            <p:ph type="body" idx="1"/>
          </p:nvPr>
        </p:nvSpPr>
        <p:spPr>
          <a:xfrm>
            <a:off x="311700" y="1536633"/>
            <a:ext cx="3999900" cy="45552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03" name="Shape 403"/>
          <p:cNvSpPr txBox="1">
            <a:spLocks noGrp="1"/>
          </p:cNvSpPr>
          <p:nvPr>
            <p:ph type="body" idx="2"/>
          </p:nvPr>
        </p:nvSpPr>
        <p:spPr>
          <a:xfrm>
            <a:off x="4832400" y="1536633"/>
            <a:ext cx="3999900" cy="45552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04" name="Shape 404"/>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311700" y="593366"/>
            <a:ext cx="8520600" cy="7635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7" name="Shape 407"/>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311700" y="740800"/>
            <a:ext cx="2808000" cy="1007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410" name="Shape 410"/>
          <p:cNvSpPr txBox="1">
            <a:spLocks noGrp="1"/>
          </p:cNvSpPr>
          <p:nvPr>
            <p:ph type="body" idx="1"/>
          </p:nvPr>
        </p:nvSpPr>
        <p:spPr>
          <a:xfrm>
            <a:off x="311700" y="1852800"/>
            <a:ext cx="2808000" cy="42393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411" name="Shape 411"/>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Main point">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90250" y="600200"/>
            <a:ext cx="6367800" cy="5454300"/>
          </a:xfrm>
          <a:prstGeom prst="rect">
            <a:avLst/>
          </a:prstGeom>
        </p:spPr>
        <p:txBody>
          <a:bodyPr wrap="square"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414" name="Shape 414"/>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15"/>
        <p:cNvGrpSpPr/>
        <p:nvPr/>
      </p:nvGrpSpPr>
      <p:grpSpPr>
        <a:xfrm>
          <a:off x="0" y="0"/>
          <a:ext cx="0" cy="0"/>
          <a:chOff x="0" y="0"/>
          <a:chExt cx="0" cy="0"/>
        </a:xfrm>
      </p:grpSpPr>
      <p:sp>
        <p:nvSpPr>
          <p:cNvPr id="416" name="Shape 416"/>
          <p:cNvSpPr/>
          <p:nvPr/>
        </p:nvSpPr>
        <p:spPr>
          <a:xfrm>
            <a:off x="4572000" y="33"/>
            <a:ext cx="4572000" cy="6858000"/>
          </a:xfrm>
          <a:prstGeom prst="rect">
            <a:avLst/>
          </a:prstGeom>
          <a:solidFill>
            <a:schemeClr val="dk2"/>
          </a:solidFill>
          <a:ln>
            <a:noFill/>
          </a:ln>
        </p:spPr>
        <p:txBody>
          <a:bodyPr wrap="square" lIns="91425" tIns="91425" rIns="91425" bIns="91425" anchor="ctr" anchorCtr="0">
            <a:noAutofit/>
          </a:bodyPr>
          <a:lstStyle/>
          <a:p>
            <a:pPr lvl="0">
              <a:spcBef>
                <a:spcPts val="0"/>
              </a:spcBef>
              <a:buNone/>
            </a:pPr>
            <a:endParaRPr/>
          </a:p>
        </p:txBody>
      </p:sp>
      <p:sp>
        <p:nvSpPr>
          <p:cNvPr id="417" name="Shape 417"/>
          <p:cNvSpPr txBox="1">
            <a:spLocks noGrp="1"/>
          </p:cNvSpPr>
          <p:nvPr>
            <p:ph type="title"/>
          </p:nvPr>
        </p:nvSpPr>
        <p:spPr>
          <a:xfrm>
            <a:off x="265500" y="1644233"/>
            <a:ext cx="4045200" cy="1976400"/>
          </a:xfrm>
          <a:prstGeom prst="rect">
            <a:avLst/>
          </a:prstGeom>
        </p:spPr>
        <p:txBody>
          <a:bodyPr wrap="square"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418" name="Shape 418"/>
          <p:cNvSpPr txBox="1">
            <a:spLocks noGrp="1"/>
          </p:cNvSpPr>
          <p:nvPr>
            <p:ph type="subTitle" idx="1"/>
          </p:nvPr>
        </p:nvSpPr>
        <p:spPr>
          <a:xfrm>
            <a:off x="265500" y="3737433"/>
            <a:ext cx="4045200" cy="16467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419" name="Shape 419"/>
          <p:cNvSpPr txBox="1">
            <a:spLocks noGrp="1"/>
          </p:cNvSpPr>
          <p:nvPr>
            <p:ph type="body" idx="2"/>
          </p:nvPr>
        </p:nvSpPr>
        <p:spPr>
          <a:xfrm>
            <a:off x="4939500" y="965600"/>
            <a:ext cx="3837000" cy="4926900"/>
          </a:xfrm>
          <a:prstGeom prst="rect">
            <a:avLst/>
          </a:prstGeom>
        </p:spPr>
        <p:txBody>
          <a:bodyPr wrap="square" lIns="91425" tIns="91425" rIns="91425" bIns="91425" anchor="ctr" anchorCtr="0"/>
          <a:lstStyle>
            <a:lvl1pPr lvl="0" rtl="0">
              <a:spcBef>
                <a:spcPts val="0"/>
              </a:spcBef>
              <a:buClr>
                <a:schemeClr val="dk1"/>
              </a:buClr>
              <a:defRPr>
                <a:solidFill>
                  <a:schemeClr val="dk1"/>
                </a:solidFill>
              </a:defRPr>
            </a:lvl1pPr>
            <a:lvl2pPr lvl="1" rtl="0">
              <a:spcBef>
                <a:spcPts val="0"/>
              </a:spcBef>
              <a:buClr>
                <a:schemeClr val="dk1"/>
              </a:buClr>
              <a:defRPr>
                <a:solidFill>
                  <a:schemeClr val="dk1"/>
                </a:solidFill>
              </a:defRPr>
            </a:lvl2pPr>
            <a:lvl3pPr lvl="2" rtl="0">
              <a:spcBef>
                <a:spcPts val="0"/>
              </a:spcBef>
              <a:buClr>
                <a:schemeClr val="dk1"/>
              </a:buClr>
              <a:defRPr>
                <a:solidFill>
                  <a:schemeClr val="dk1"/>
                </a:solidFill>
              </a:defRPr>
            </a:lvl3pPr>
            <a:lvl4pPr lvl="3" rtl="0">
              <a:spcBef>
                <a:spcPts val="0"/>
              </a:spcBef>
              <a:buClr>
                <a:schemeClr val="dk1"/>
              </a:buClr>
              <a:defRPr>
                <a:solidFill>
                  <a:schemeClr val="dk1"/>
                </a:solidFill>
              </a:defRPr>
            </a:lvl4pPr>
            <a:lvl5pPr lvl="4" rtl="0">
              <a:spcBef>
                <a:spcPts val="0"/>
              </a:spcBef>
              <a:buClr>
                <a:schemeClr val="dk1"/>
              </a:buClr>
              <a:defRPr>
                <a:solidFill>
                  <a:schemeClr val="dk1"/>
                </a:solidFill>
              </a:defRPr>
            </a:lvl5pPr>
            <a:lvl6pPr lvl="5" rtl="0">
              <a:spcBef>
                <a:spcPts val="0"/>
              </a:spcBef>
              <a:buClr>
                <a:schemeClr val="dk1"/>
              </a:buClr>
              <a:defRPr>
                <a:solidFill>
                  <a:schemeClr val="dk1"/>
                </a:solidFill>
              </a:defRPr>
            </a:lvl6pPr>
            <a:lvl7pPr lvl="6" rtl="0">
              <a:spcBef>
                <a:spcPts val="0"/>
              </a:spcBef>
              <a:buClr>
                <a:schemeClr val="dk1"/>
              </a:buClr>
              <a:defRPr>
                <a:solidFill>
                  <a:schemeClr val="dk1"/>
                </a:solidFill>
              </a:defRPr>
            </a:lvl7pPr>
            <a:lvl8pPr lvl="7" rtl="0">
              <a:spcBef>
                <a:spcPts val="0"/>
              </a:spcBef>
              <a:buClr>
                <a:schemeClr val="dk1"/>
              </a:buClr>
              <a:defRPr>
                <a:solidFill>
                  <a:schemeClr val="dk1"/>
                </a:solidFill>
              </a:defRPr>
            </a:lvl8pPr>
            <a:lvl9pPr lvl="8" rtl="0">
              <a:spcBef>
                <a:spcPts val="0"/>
              </a:spcBef>
              <a:buClr>
                <a:schemeClr val="dk1"/>
              </a:buClr>
              <a:defRPr>
                <a:solidFill>
                  <a:schemeClr val="dk1"/>
                </a:solidFill>
              </a:defRPr>
            </a:lvl9pPr>
          </a:lstStyle>
          <a:p>
            <a:endParaRPr/>
          </a:p>
        </p:txBody>
      </p:sp>
      <p:sp>
        <p:nvSpPr>
          <p:cNvPr id="420" name="Shape 420"/>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aption">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311700" y="5640766"/>
            <a:ext cx="5998800" cy="806700"/>
          </a:xfrm>
          <a:prstGeom prst="rect">
            <a:avLst/>
          </a:prstGeom>
        </p:spPr>
        <p:txBody>
          <a:bodyPr wrap="square" lIns="91425" tIns="91425" rIns="91425" bIns="91425" anchor="ctr" anchorCtr="0"/>
          <a:lstStyle>
            <a:lvl1pPr lvl="0" rtl="0">
              <a:lnSpc>
                <a:spcPct val="100000"/>
              </a:lnSpc>
              <a:spcBef>
                <a:spcPts val="0"/>
              </a:spcBef>
              <a:spcAft>
                <a:spcPts val="0"/>
              </a:spcAft>
              <a:buNone/>
              <a:defRPr/>
            </a:lvl1pPr>
          </a:lstStyle>
          <a:p>
            <a:endParaRPr/>
          </a:p>
        </p:txBody>
      </p:sp>
      <p:sp>
        <p:nvSpPr>
          <p:cNvPr id="423" name="Shape 423"/>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ig number">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311700" y="1474833"/>
            <a:ext cx="8520600" cy="2618100"/>
          </a:xfrm>
          <a:prstGeom prst="rect">
            <a:avLst/>
          </a:prstGeom>
        </p:spPr>
        <p:txBody>
          <a:bodyPr wrap="square"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26" name="Shape 426"/>
          <p:cNvSpPr txBox="1">
            <a:spLocks noGrp="1"/>
          </p:cNvSpPr>
          <p:nvPr>
            <p:ph type="body" idx="1"/>
          </p:nvPr>
        </p:nvSpPr>
        <p:spPr>
          <a:xfrm>
            <a:off x="311700" y="4202966"/>
            <a:ext cx="8520600" cy="1734300"/>
          </a:xfrm>
          <a:prstGeom prst="rect">
            <a:avLst/>
          </a:prstGeom>
        </p:spPr>
        <p:txBody>
          <a:bodyPr wrap="square"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27" name="Shape 427"/>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8"/>
        <p:cNvGrpSpPr/>
        <p:nvPr/>
      </p:nvGrpSpPr>
      <p:grpSpPr>
        <a:xfrm>
          <a:off x="0" y="0"/>
          <a:ext cx="0" cy="0"/>
          <a:chOff x="0" y="0"/>
          <a:chExt cx="0" cy="0"/>
        </a:xfrm>
      </p:grpSpPr>
      <p:sp>
        <p:nvSpPr>
          <p:cNvPr id="429" name="Shape 429"/>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34"/>
        <p:cNvGrpSpPr/>
        <p:nvPr/>
      </p:nvGrpSpPr>
      <p:grpSpPr>
        <a:xfrm>
          <a:off x="0" y="0"/>
          <a:ext cx="0" cy="0"/>
          <a:chOff x="0" y="0"/>
          <a:chExt cx="0" cy="0"/>
        </a:xfrm>
      </p:grpSpPr>
      <p:sp>
        <p:nvSpPr>
          <p:cNvPr id="435" name="Shape 435"/>
          <p:cNvSpPr txBox="1">
            <a:spLocks noGrp="1"/>
          </p:cNvSpPr>
          <p:nvPr>
            <p:ph type="ctrTitle"/>
          </p:nvPr>
        </p:nvSpPr>
        <p:spPr>
          <a:xfrm>
            <a:off x="685800" y="2130425"/>
            <a:ext cx="7772400" cy="1469999"/>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Clr>
                <a:srgbClr val="97ABBC"/>
              </a:buClr>
              <a:buFont typeface="Arial"/>
              <a:buNone/>
              <a:defRPr sz="1800">
                <a:solidFill>
                  <a:srgbClr val="97ABBC"/>
                </a:solidFill>
                <a:latin typeface="Raleway"/>
                <a:ea typeface="Raleway"/>
                <a:cs typeface="Raleway"/>
                <a:sym typeface="Raleway"/>
              </a:defRPr>
            </a:lvl2pPr>
            <a:lvl3pPr lvl="2" indent="0" rtl="0">
              <a:spcBef>
                <a:spcPts val="0"/>
              </a:spcBef>
              <a:buClr>
                <a:srgbClr val="97ABBC"/>
              </a:buClr>
              <a:buFont typeface="Arial"/>
              <a:buNone/>
              <a:defRPr sz="1800">
                <a:solidFill>
                  <a:srgbClr val="97ABBC"/>
                </a:solidFill>
                <a:latin typeface="Raleway"/>
                <a:ea typeface="Raleway"/>
                <a:cs typeface="Raleway"/>
                <a:sym typeface="Raleway"/>
              </a:defRPr>
            </a:lvl3pPr>
            <a:lvl4pPr lvl="3" indent="0" rtl="0">
              <a:spcBef>
                <a:spcPts val="0"/>
              </a:spcBef>
              <a:buClr>
                <a:srgbClr val="97ABBC"/>
              </a:buClr>
              <a:buFont typeface="Arial"/>
              <a:buNone/>
              <a:defRPr sz="1800">
                <a:solidFill>
                  <a:srgbClr val="97ABBC"/>
                </a:solidFill>
                <a:latin typeface="Raleway"/>
                <a:ea typeface="Raleway"/>
                <a:cs typeface="Raleway"/>
                <a:sym typeface="Raleway"/>
              </a:defRPr>
            </a:lvl4pPr>
            <a:lvl5pPr lvl="4" indent="0" rtl="0">
              <a:spcBef>
                <a:spcPts val="0"/>
              </a:spcBef>
              <a:buClr>
                <a:srgbClr val="97ABBC"/>
              </a:buClr>
              <a:buFont typeface="Arial"/>
              <a:buNone/>
              <a:defRPr sz="1800">
                <a:solidFill>
                  <a:srgbClr val="97ABBC"/>
                </a:solidFill>
                <a:latin typeface="Raleway"/>
                <a:ea typeface="Raleway"/>
                <a:cs typeface="Raleway"/>
                <a:sym typeface="Raleway"/>
              </a:defRPr>
            </a:lvl5pPr>
            <a:lvl6pPr lvl="5" indent="0" rtl="0">
              <a:spcBef>
                <a:spcPts val="0"/>
              </a:spcBef>
              <a:buClr>
                <a:srgbClr val="97ABBC"/>
              </a:buClr>
              <a:buFont typeface="Arial"/>
              <a:buNone/>
              <a:defRPr sz="1800">
                <a:solidFill>
                  <a:srgbClr val="97ABBC"/>
                </a:solidFill>
                <a:latin typeface="Raleway"/>
                <a:ea typeface="Raleway"/>
                <a:cs typeface="Raleway"/>
                <a:sym typeface="Raleway"/>
              </a:defRPr>
            </a:lvl6pPr>
            <a:lvl7pPr lvl="6" indent="0" rtl="0">
              <a:spcBef>
                <a:spcPts val="0"/>
              </a:spcBef>
              <a:buClr>
                <a:srgbClr val="97ABBC"/>
              </a:buClr>
              <a:buFont typeface="Arial"/>
              <a:buNone/>
              <a:defRPr sz="1800">
                <a:solidFill>
                  <a:srgbClr val="97ABBC"/>
                </a:solidFill>
                <a:latin typeface="Raleway"/>
                <a:ea typeface="Raleway"/>
                <a:cs typeface="Raleway"/>
                <a:sym typeface="Raleway"/>
              </a:defRPr>
            </a:lvl7pPr>
            <a:lvl8pPr lvl="7" indent="0" rtl="0">
              <a:spcBef>
                <a:spcPts val="0"/>
              </a:spcBef>
              <a:buClr>
                <a:srgbClr val="97ABBC"/>
              </a:buClr>
              <a:buFont typeface="Arial"/>
              <a:buNone/>
              <a:defRPr sz="1800">
                <a:solidFill>
                  <a:srgbClr val="97ABBC"/>
                </a:solidFill>
                <a:latin typeface="Raleway"/>
                <a:ea typeface="Raleway"/>
                <a:cs typeface="Raleway"/>
                <a:sym typeface="Raleway"/>
              </a:defRPr>
            </a:lvl8pPr>
            <a:lvl9pPr lvl="8" indent="0" rtl="0">
              <a:spcBef>
                <a:spcPts val="0"/>
              </a:spcBef>
              <a:buClr>
                <a:srgbClr val="97ABBC"/>
              </a:buClr>
              <a:buFont typeface="Arial"/>
              <a:buNone/>
              <a:defRPr sz="1800">
                <a:solidFill>
                  <a:srgbClr val="97ABBC"/>
                </a:solidFill>
                <a:latin typeface="Raleway"/>
                <a:ea typeface="Raleway"/>
                <a:cs typeface="Raleway"/>
                <a:sym typeface="Raleway"/>
              </a:defRPr>
            </a:lvl9pPr>
          </a:lstStyle>
          <a:p>
            <a:endParaRPr/>
          </a:p>
        </p:txBody>
      </p:sp>
      <p:sp>
        <p:nvSpPr>
          <p:cNvPr id="436" name="Shape 436"/>
          <p:cNvSpPr txBox="1">
            <a:spLocks noGrp="1"/>
          </p:cNvSpPr>
          <p:nvPr>
            <p:ph type="subTitle" idx="1"/>
          </p:nvPr>
        </p:nvSpPr>
        <p:spPr>
          <a:xfrm>
            <a:off x="1371600" y="3886200"/>
            <a:ext cx="6400800" cy="17523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37" name="Shape 437"/>
          <p:cNvSpPr txBox="1">
            <a:spLocks noGrp="1"/>
          </p:cNvSpPr>
          <p:nvPr>
            <p:ph type="dt" idx="10"/>
          </p:nvPr>
        </p:nvSpPr>
        <p:spPr>
          <a:xfrm>
            <a:off x="457200" y="6356349"/>
            <a:ext cx="21336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ftr" idx="11"/>
          </p:nvPr>
        </p:nvSpPr>
        <p:spPr>
          <a:xfrm>
            <a:off x="3124200" y="6356349"/>
            <a:ext cx="28956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9" name="Shape 439"/>
          <p:cNvSpPr txBox="1">
            <a:spLocks noGrp="1"/>
          </p:cNvSpPr>
          <p:nvPr>
            <p:ph type="sldNum" idx="12"/>
          </p:nvPr>
        </p:nvSpPr>
        <p:spPr>
          <a:xfrm>
            <a:off x="6553200" y="6356349"/>
            <a:ext cx="21336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42" name="Shape 442"/>
          <p:cNvSpPr txBox="1">
            <a:spLocks noGrp="1"/>
          </p:cNvSpPr>
          <p:nvPr>
            <p:ph type="body" idx="1"/>
          </p:nvPr>
        </p:nvSpPr>
        <p:spPr>
          <a:xfrm>
            <a:off x="893700" y="1831449"/>
            <a:ext cx="6462600" cy="4736400"/>
          </a:xfrm>
          <a:prstGeom prst="rect">
            <a:avLst/>
          </a:prstGeom>
          <a:noFill/>
          <a:ln>
            <a:noFill/>
          </a:ln>
        </p:spPr>
        <p:txBody>
          <a:bodyPr wrap="square" lIns="91425" tIns="91425" rIns="91425" bIns="91425" anchor="t" anchorCtr="0"/>
          <a:lstStyle>
            <a:lvl1pPr marL="0" marR="0" lvl="0" indent="571500" algn="l" rtl="0">
              <a:lnSpc>
                <a:spcPct val="100000"/>
              </a:lnSpc>
              <a:spcBef>
                <a:spcPts val="600"/>
              </a:spcBef>
              <a:spcAft>
                <a:spcPts val="0"/>
              </a:spcAft>
              <a:buClr>
                <a:srgbClr val="677480"/>
              </a:buClr>
              <a:buSzPct val="100000"/>
              <a:buFont typeface="Lato"/>
              <a:buChar char="▷"/>
              <a:defRPr sz="3000" b="0" i="0" u="none" strike="noStrike" cap="none">
                <a:solidFill>
                  <a:srgbClr val="677480"/>
                </a:solidFill>
                <a:latin typeface="Lato"/>
                <a:ea typeface="Lato"/>
                <a:cs typeface="Lato"/>
                <a:sym typeface="Lato"/>
              </a:defRPr>
            </a:lvl1pPr>
            <a:lvl2pPr marL="457200" marR="0" lvl="1"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3pPr>
            <a:lvl4pPr marL="1371600" marR="0" lvl="3"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43" name="Shape 443"/>
          <p:cNvSpPr txBox="1">
            <a:spLocks noGrp="1"/>
          </p:cNvSpPr>
          <p:nvPr>
            <p:ph type="dt" idx="10"/>
          </p:nvPr>
        </p:nvSpPr>
        <p:spPr>
          <a:xfrm>
            <a:off x="457200" y="6356349"/>
            <a:ext cx="2133600" cy="365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44" name="Shape 444"/>
          <p:cNvSpPr txBox="1">
            <a:spLocks noGrp="1"/>
          </p:cNvSpPr>
          <p:nvPr>
            <p:ph type="ftr" idx="11"/>
          </p:nvPr>
        </p:nvSpPr>
        <p:spPr>
          <a:xfrm>
            <a:off x="3124200" y="6356349"/>
            <a:ext cx="2895600" cy="365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45" name="Shape 445"/>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_1">
    <p:spTree>
      <p:nvGrpSpPr>
        <p:cNvPr id="1" name="Shape 446"/>
        <p:cNvGrpSpPr/>
        <p:nvPr/>
      </p:nvGrpSpPr>
      <p:grpSpPr>
        <a:xfrm>
          <a:off x="0" y="0"/>
          <a:ext cx="0" cy="0"/>
          <a:chOff x="0" y="0"/>
          <a:chExt cx="0" cy="0"/>
        </a:xfrm>
      </p:grpSpPr>
      <p:sp>
        <p:nvSpPr>
          <p:cNvPr id="447" name="Shape 447"/>
          <p:cNvSpPr txBox="1">
            <a:spLocks noGrp="1"/>
          </p:cNvSpPr>
          <p:nvPr>
            <p:ph type="ctrTitle"/>
          </p:nvPr>
        </p:nvSpPr>
        <p:spPr>
          <a:xfrm>
            <a:off x="311708" y="992766"/>
            <a:ext cx="8520600" cy="27369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rgbClr val="97ABBC"/>
              </a:buClr>
              <a:buFont typeface="Raleway"/>
              <a:buNone/>
              <a:defRPr sz="5200" b="0" i="0" u="none" strike="noStrike" cap="none">
                <a:solidFill>
                  <a:srgbClr val="97ABBC"/>
                </a:solidFill>
                <a:latin typeface="Raleway"/>
                <a:ea typeface="Raleway"/>
                <a:cs typeface="Raleway"/>
                <a:sym typeface="Raleway"/>
              </a:defRPr>
            </a:lvl1pPr>
            <a:lvl2pPr lvl="1" indent="0" algn="ctr" rtl="0">
              <a:spcBef>
                <a:spcPts val="0"/>
              </a:spcBef>
              <a:buClr>
                <a:srgbClr val="97ABBC"/>
              </a:buClr>
              <a:buFont typeface="Raleway"/>
              <a:buNone/>
              <a:defRPr sz="5200">
                <a:solidFill>
                  <a:srgbClr val="97ABBC"/>
                </a:solidFill>
                <a:latin typeface="Raleway"/>
                <a:ea typeface="Raleway"/>
                <a:cs typeface="Raleway"/>
                <a:sym typeface="Raleway"/>
              </a:defRPr>
            </a:lvl2pPr>
            <a:lvl3pPr lvl="2" indent="0" algn="ctr" rtl="0">
              <a:spcBef>
                <a:spcPts val="0"/>
              </a:spcBef>
              <a:buClr>
                <a:srgbClr val="97ABBC"/>
              </a:buClr>
              <a:buFont typeface="Raleway"/>
              <a:buNone/>
              <a:defRPr sz="5200">
                <a:solidFill>
                  <a:srgbClr val="97ABBC"/>
                </a:solidFill>
                <a:latin typeface="Raleway"/>
                <a:ea typeface="Raleway"/>
                <a:cs typeface="Raleway"/>
                <a:sym typeface="Raleway"/>
              </a:defRPr>
            </a:lvl3pPr>
            <a:lvl4pPr lvl="3" indent="0" algn="ctr" rtl="0">
              <a:spcBef>
                <a:spcPts val="0"/>
              </a:spcBef>
              <a:buClr>
                <a:srgbClr val="97ABBC"/>
              </a:buClr>
              <a:buFont typeface="Raleway"/>
              <a:buNone/>
              <a:defRPr sz="5200">
                <a:solidFill>
                  <a:srgbClr val="97ABBC"/>
                </a:solidFill>
                <a:latin typeface="Raleway"/>
                <a:ea typeface="Raleway"/>
                <a:cs typeface="Raleway"/>
                <a:sym typeface="Raleway"/>
              </a:defRPr>
            </a:lvl4pPr>
            <a:lvl5pPr lvl="4" indent="0" algn="ctr" rtl="0">
              <a:spcBef>
                <a:spcPts val="0"/>
              </a:spcBef>
              <a:buClr>
                <a:srgbClr val="97ABBC"/>
              </a:buClr>
              <a:buFont typeface="Raleway"/>
              <a:buNone/>
              <a:defRPr sz="5200">
                <a:solidFill>
                  <a:srgbClr val="97ABBC"/>
                </a:solidFill>
                <a:latin typeface="Raleway"/>
                <a:ea typeface="Raleway"/>
                <a:cs typeface="Raleway"/>
                <a:sym typeface="Raleway"/>
              </a:defRPr>
            </a:lvl5pPr>
            <a:lvl6pPr lvl="5" indent="0" algn="ctr" rtl="0">
              <a:spcBef>
                <a:spcPts val="0"/>
              </a:spcBef>
              <a:buClr>
                <a:srgbClr val="97ABBC"/>
              </a:buClr>
              <a:buFont typeface="Raleway"/>
              <a:buNone/>
              <a:defRPr sz="5200">
                <a:solidFill>
                  <a:srgbClr val="97ABBC"/>
                </a:solidFill>
                <a:latin typeface="Raleway"/>
                <a:ea typeface="Raleway"/>
                <a:cs typeface="Raleway"/>
                <a:sym typeface="Raleway"/>
              </a:defRPr>
            </a:lvl6pPr>
            <a:lvl7pPr lvl="6" indent="0" algn="ctr" rtl="0">
              <a:spcBef>
                <a:spcPts val="0"/>
              </a:spcBef>
              <a:buClr>
                <a:srgbClr val="97ABBC"/>
              </a:buClr>
              <a:buFont typeface="Raleway"/>
              <a:buNone/>
              <a:defRPr sz="5200">
                <a:solidFill>
                  <a:srgbClr val="97ABBC"/>
                </a:solidFill>
                <a:latin typeface="Raleway"/>
                <a:ea typeface="Raleway"/>
                <a:cs typeface="Raleway"/>
                <a:sym typeface="Raleway"/>
              </a:defRPr>
            </a:lvl7pPr>
            <a:lvl8pPr lvl="7" indent="0" algn="ctr" rtl="0">
              <a:spcBef>
                <a:spcPts val="0"/>
              </a:spcBef>
              <a:buClr>
                <a:srgbClr val="97ABBC"/>
              </a:buClr>
              <a:buFont typeface="Raleway"/>
              <a:buNone/>
              <a:defRPr sz="5200">
                <a:solidFill>
                  <a:srgbClr val="97ABBC"/>
                </a:solidFill>
                <a:latin typeface="Raleway"/>
                <a:ea typeface="Raleway"/>
                <a:cs typeface="Raleway"/>
                <a:sym typeface="Raleway"/>
              </a:defRPr>
            </a:lvl8pPr>
            <a:lvl9pPr lvl="8" indent="0" algn="ctr" rtl="0">
              <a:spcBef>
                <a:spcPts val="0"/>
              </a:spcBef>
              <a:buClr>
                <a:srgbClr val="97ABBC"/>
              </a:buClr>
              <a:buFont typeface="Raleway"/>
              <a:buNone/>
              <a:defRPr sz="5200">
                <a:solidFill>
                  <a:srgbClr val="97ABBC"/>
                </a:solidFill>
                <a:latin typeface="Raleway"/>
                <a:ea typeface="Raleway"/>
                <a:cs typeface="Raleway"/>
                <a:sym typeface="Raleway"/>
              </a:defRPr>
            </a:lvl9pPr>
          </a:lstStyle>
          <a:p>
            <a:endParaRPr/>
          </a:p>
        </p:txBody>
      </p:sp>
      <p:sp>
        <p:nvSpPr>
          <p:cNvPr id="448" name="Shape 448"/>
          <p:cNvSpPr txBox="1">
            <a:spLocks noGrp="1"/>
          </p:cNvSpPr>
          <p:nvPr>
            <p:ph type="subTitle" idx="1"/>
          </p:nvPr>
        </p:nvSpPr>
        <p:spPr>
          <a:xfrm>
            <a:off x="311700" y="3778833"/>
            <a:ext cx="8520600" cy="1056900"/>
          </a:xfrm>
          <a:prstGeom prst="rect">
            <a:avLst/>
          </a:prstGeom>
          <a:noFill/>
          <a:ln>
            <a:noFill/>
          </a:ln>
        </p:spPr>
        <p:txBody>
          <a:bodyPr wrap="square" lIns="91425" tIns="91425" rIns="91425" bIns="91425" anchor="t" anchorCtr="0"/>
          <a:lstStyle>
            <a:lvl1pPr marL="0" marR="0" lvl="0" indent="19050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1pPr>
            <a:lvl2pPr marL="457200" marR="0" lvl="1"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2pPr>
            <a:lvl3pPr marL="914400" marR="0" lvl="2"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3pPr>
            <a:lvl4pPr marL="1371600" marR="0" lvl="3"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4pPr>
            <a:lvl5pPr marL="1828800" marR="0" lvl="4"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5pPr>
            <a:lvl6pPr marL="2286000" marR="0" lvl="5"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6pPr>
            <a:lvl7pPr marL="2743200" marR="0" lvl="6"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7pPr>
            <a:lvl8pPr marL="3200400" marR="0" lvl="7"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8pPr>
            <a:lvl9pPr marL="3657600" marR="0" lvl="8" indent="0" algn="ctr" rtl="0">
              <a:lnSpc>
                <a:spcPct val="100000"/>
              </a:lnSpc>
              <a:spcBef>
                <a:spcPts val="0"/>
              </a:spcBef>
              <a:spcAft>
                <a:spcPts val="0"/>
              </a:spcAft>
              <a:buClr>
                <a:srgbClr val="677480"/>
              </a:buClr>
              <a:buFont typeface="Lato"/>
              <a:buNone/>
              <a:defRPr sz="2800" b="0" i="0" u="none" strike="noStrike" cap="none">
                <a:solidFill>
                  <a:srgbClr val="677480"/>
                </a:solidFill>
                <a:latin typeface="Lato"/>
                <a:ea typeface="Lato"/>
                <a:cs typeface="Lato"/>
                <a:sym typeface="Lato"/>
              </a:defRPr>
            </a:lvl9pPr>
          </a:lstStyle>
          <a:p>
            <a:endParaRPr/>
          </a:p>
        </p:txBody>
      </p:sp>
      <p:sp>
        <p:nvSpPr>
          <p:cNvPr id="449" name="Shape 449"/>
          <p:cNvSpPr txBox="1">
            <a:spLocks noGrp="1"/>
          </p:cNvSpPr>
          <p:nvPr>
            <p:ph type="sldNum" idx="12"/>
          </p:nvPr>
        </p:nvSpPr>
        <p:spPr>
          <a:xfrm>
            <a:off x="8472457" y="6217621"/>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50"/>
        <p:cNvGrpSpPr/>
        <p:nvPr/>
      </p:nvGrpSpPr>
      <p:grpSpPr>
        <a:xfrm>
          <a:off x="0" y="0"/>
          <a:ext cx="0" cy="0"/>
          <a:chOff x="0" y="0"/>
          <a:chExt cx="0" cy="0"/>
        </a:xfrm>
      </p:grpSpPr>
      <p:sp>
        <p:nvSpPr>
          <p:cNvPr id="451" name="Shape 451"/>
          <p:cNvSpPr/>
          <p:nvPr/>
        </p:nvSpPr>
        <p:spPr>
          <a:xfrm>
            <a:off x="7356364" y="6755100"/>
            <a:ext cx="893700" cy="102900"/>
          </a:xfrm>
          <a:prstGeom prst="rect">
            <a:avLst/>
          </a:prstGeom>
          <a:solidFill>
            <a:srgbClr val="6DB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2" name="Shape 452"/>
          <p:cNvSpPr/>
          <p:nvPr/>
        </p:nvSpPr>
        <p:spPr>
          <a:xfrm>
            <a:off x="8250310" y="6755100"/>
            <a:ext cx="893700" cy="102900"/>
          </a:xfrm>
          <a:prstGeom prst="rect">
            <a:avLst/>
          </a:prstGeom>
          <a:solidFill>
            <a:srgbClr val="999999"/>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3" name="Shape 453"/>
          <p:cNvSpPr/>
          <p:nvPr/>
        </p:nvSpPr>
        <p:spPr>
          <a:xfrm>
            <a:off x="0" y="6755100"/>
            <a:ext cx="8937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4" name="Shape 454"/>
          <p:cNvSpPr/>
          <p:nvPr/>
        </p:nvSpPr>
        <p:spPr>
          <a:xfrm>
            <a:off x="893708" y="6755100"/>
            <a:ext cx="6462600" cy="102900"/>
          </a:xfrm>
          <a:prstGeom prst="rect">
            <a:avLst/>
          </a:prstGeom>
          <a:solidFill>
            <a:srgbClr val="000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5" name="Shape 455"/>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aption">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893700" y="6199949"/>
            <a:ext cx="6462600" cy="467700"/>
          </a:xfrm>
          <a:prstGeom prst="rect">
            <a:avLst/>
          </a:prstGeom>
          <a:noFill/>
          <a:ln>
            <a:noFill/>
          </a:ln>
        </p:spPr>
        <p:txBody>
          <a:bodyPr wrap="square" lIns="91425" tIns="91425" rIns="91425" bIns="91425" anchor="b" anchorCtr="0"/>
          <a:lstStyle>
            <a:lvl1pPr marL="0" marR="0" lvl="0" indent="0" algn="l" rtl="0">
              <a:lnSpc>
                <a:spcPct val="100000"/>
              </a:lnSpc>
              <a:spcBef>
                <a:spcPts val="360"/>
              </a:spcBef>
              <a:spcAft>
                <a:spcPts val="0"/>
              </a:spcAft>
              <a:buClr>
                <a:srgbClr val="2185C5"/>
              </a:buClr>
              <a:buFont typeface="Lato"/>
              <a:buNone/>
              <a:defRPr sz="1400" b="0" i="0" u="none" strike="noStrike" cap="none">
                <a:solidFill>
                  <a:srgbClr val="2185C5"/>
                </a:solidFill>
                <a:latin typeface="Lato"/>
                <a:ea typeface="Lato"/>
                <a:cs typeface="Lato"/>
                <a:sym typeface="Lato"/>
              </a:defRPr>
            </a:lvl1pPr>
            <a:lvl2pPr marL="457200" marR="0" lvl="1"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3pPr>
            <a:lvl4pPr marL="1371600" marR="0" lvl="3"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58" name="Shape 458"/>
          <p:cNvSpPr/>
          <p:nvPr/>
        </p:nvSpPr>
        <p:spPr>
          <a:xfrm>
            <a:off x="7356364" y="6755100"/>
            <a:ext cx="8937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9" name="Shape 459"/>
          <p:cNvSpPr/>
          <p:nvPr/>
        </p:nvSpPr>
        <p:spPr>
          <a:xfrm>
            <a:off x="8250310" y="6755100"/>
            <a:ext cx="893700" cy="102900"/>
          </a:xfrm>
          <a:prstGeom prst="rect">
            <a:avLst/>
          </a:prstGeom>
          <a:solidFill>
            <a:srgbClr val="666666"/>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0" name="Shape 460"/>
          <p:cNvSpPr/>
          <p:nvPr/>
        </p:nvSpPr>
        <p:spPr>
          <a:xfrm>
            <a:off x="0" y="6755100"/>
            <a:ext cx="8937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1" name="Shape 461"/>
          <p:cNvSpPr/>
          <p:nvPr/>
        </p:nvSpPr>
        <p:spPr>
          <a:xfrm>
            <a:off x="893708" y="6755100"/>
            <a:ext cx="6462600" cy="102900"/>
          </a:xfrm>
          <a:prstGeom prst="rect">
            <a:avLst/>
          </a:prstGeom>
          <a:solidFill>
            <a:srgbClr val="000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2" name="Shape 462"/>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2185C5"/>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65" name="Shape 465"/>
          <p:cNvSpPr/>
          <p:nvPr/>
        </p:nvSpPr>
        <p:spPr>
          <a:xfrm>
            <a:off x="7356364" y="6755100"/>
            <a:ext cx="893700" cy="102900"/>
          </a:xfrm>
          <a:prstGeom prst="rect">
            <a:avLst/>
          </a:prstGeom>
          <a:solidFill>
            <a:srgbClr val="7DC5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6" name="Shape 466"/>
          <p:cNvSpPr/>
          <p:nvPr/>
        </p:nvSpPr>
        <p:spPr>
          <a:xfrm>
            <a:off x="8250310" y="6755100"/>
            <a:ext cx="893700" cy="102900"/>
          </a:xfrm>
          <a:prstGeom prst="rect">
            <a:avLst/>
          </a:prstGeom>
          <a:solidFill>
            <a:srgbClr val="666666"/>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7" name="Shape 467"/>
          <p:cNvSpPr/>
          <p:nvPr/>
        </p:nvSpPr>
        <p:spPr>
          <a:xfrm>
            <a:off x="0" y="6755100"/>
            <a:ext cx="8937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8" name="Shape 468"/>
          <p:cNvSpPr/>
          <p:nvPr/>
        </p:nvSpPr>
        <p:spPr>
          <a:xfrm>
            <a:off x="893708" y="6755100"/>
            <a:ext cx="6462600" cy="102900"/>
          </a:xfrm>
          <a:prstGeom prst="rect">
            <a:avLst/>
          </a:prstGeom>
          <a:solidFill>
            <a:srgbClr val="000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9" name="Shape 469"/>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72" name="Shape 472"/>
          <p:cNvSpPr txBox="1">
            <a:spLocks noGrp="1"/>
          </p:cNvSpPr>
          <p:nvPr>
            <p:ph type="body" idx="1"/>
          </p:nvPr>
        </p:nvSpPr>
        <p:spPr>
          <a:xfrm>
            <a:off x="893700" y="1831449"/>
            <a:ext cx="6462600" cy="4736400"/>
          </a:xfrm>
          <a:prstGeom prst="rect">
            <a:avLst/>
          </a:prstGeom>
          <a:noFill/>
          <a:ln>
            <a:noFill/>
          </a:ln>
        </p:spPr>
        <p:txBody>
          <a:bodyPr wrap="square" lIns="91425" tIns="91425" rIns="91425" bIns="91425" anchor="t" anchorCtr="0"/>
          <a:lstStyle>
            <a:lvl1pPr marL="0" marR="0" lvl="0" indent="571500" algn="l" rtl="0">
              <a:lnSpc>
                <a:spcPct val="100000"/>
              </a:lnSpc>
              <a:spcBef>
                <a:spcPts val="0"/>
              </a:spcBef>
              <a:spcAft>
                <a:spcPts val="0"/>
              </a:spcAft>
              <a:buClr>
                <a:srgbClr val="677480"/>
              </a:buClr>
              <a:buSzPct val="100000"/>
              <a:buFont typeface="Lato"/>
              <a:buChar char="▷"/>
              <a:defRPr sz="30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2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73" name="Shape 473"/>
          <p:cNvSpPr/>
          <p:nvPr/>
        </p:nvSpPr>
        <p:spPr>
          <a:xfrm>
            <a:off x="7356364" y="6755100"/>
            <a:ext cx="8937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4" name="Shape 474"/>
          <p:cNvSpPr/>
          <p:nvPr/>
        </p:nvSpPr>
        <p:spPr>
          <a:xfrm>
            <a:off x="8250310" y="6755100"/>
            <a:ext cx="893700" cy="102900"/>
          </a:xfrm>
          <a:prstGeom prst="rect">
            <a:avLst/>
          </a:prstGeom>
          <a:solidFill>
            <a:srgbClr val="666666"/>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5" name="Shape 475"/>
          <p:cNvSpPr/>
          <p:nvPr/>
        </p:nvSpPr>
        <p:spPr>
          <a:xfrm>
            <a:off x="0" y="6755100"/>
            <a:ext cx="8937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6" name="Shape 476"/>
          <p:cNvSpPr/>
          <p:nvPr/>
        </p:nvSpPr>
        <p:spPr>
          <a:xfrm>
            <a:off x="893708" y="6755100"/>
            <a:ext cx="6462600" cy="102900"/>
          </a:xfrm>
          <a:prstGeom prst="rect">
            <a:avLst/>
          </a:prstGeom>
          <a:solidFill>
            <a:srgbClr val="000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7" name="Shape 477"/>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80" name="Shape 480"/>
          <p:cNvSpPr txBox="1">
            <a:spLocks noGrp="1"/>
          </p:cNvSpPr>
          <p:nvPr>
            <p:ph type="body" idx="1"/>
          </p:nvPr>
        </p:nvSpPr>
        <p:spPr>
          <a:xfrm>
            <a:off x="457200" y="1200149"/>
            <a:ext cx="4038600" cy="3393900"/>
          </a:xfrm>
          <a:prstGeom prst="rect">
            <a:avLst/>
          </a:prstGeom>
          <a:noFill/>
          <a:ln>
            <a:noFill/>
          </a:ln>
        </p:spPr>
        <p:txBody>
          <a:bodyPr wrap="square" lIns="91425" tIns="91425" rIns="91425" bIns="91425" anchor="t" anchorCtr="0"/>
          <a:lstStyle>
            <a:lvl1pPr marL="0" marR="0" lvl="0" indent="546100" algn="l" rtl="0">
              <a:lnSpc>
                <a:spcPct val="100000"/>
              </a:lnSpc>
              <a:spcBef>
                <a:spcPts val="600"/>
              </a:spcBef>
              <a:spcAft>
                <a:spcPts val="0"/>
              </a:spcAft>
              <a:buClr>
                <a:srgbClr val="677480"/>
              </a:buClr>
              <a:buSzPct val="100000"/>
              <a:buFont typeface="Lato"/>
              <a:buChar char="▷"/>
              <a:defRPr sz="2800" b="0" i="0" u="none" strike="noStrike" cap="none">
                <a:solidFill>
                  <a:srgbClr val="677480"/>
                </a:solidFill>
                <a:latin typeface="Lato"/>
                <a:ea typeface="Lato"/>
                <a:cs typeface="Lato"/>
                <a:sym typeface="Lato"/>
              </a:defRPr>
            </a:lvl1pPr>
            <a:lvl2pPr marL="457200" marR="0" lvl="1"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480"/>
              </a:spcBef>
              <a:spcAft>
                <a:spcPts val="0"/>
              </a:spcAft>
              <a:buClr>
                <a:srgbClr val="677480"/>
              </a:buClr>
              <a:buFont typeface="Lato"/>
              <a:buNone/>
              <a:defRPr sz="2000" b="0" i="0" u="none" strike="noStrike" cap="none">
                <a:solidFill>
                  <a:srgbClr val="677480"/>
                </a:solidFill>
                <a:latin typeface="Lato"/>
                <a:ea typeface="Lato"/>
                <a:cs typeface="Lato"/>
                <a:sym typeface="Lato"/>
              </a:defRPr>
            </a:lvl3pPr>
            <a:lvl4pPr marL="1371600" marR="0" lvl="3"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81" name="Shape 481"/>
          <p:cNvSpPr txBox="1">
            <a:spLocks noGrp="1"/>
          </p:cNvSpPr>
          <p:nvPr>
            <p:ph type="body" idx="2"/>
          </p:nvPr>
        </p:nvSpPr>
        <p:spPr>
          <a:xfrm>
            <a:off x="4648200" y="1200149"/>
            <a:ext cx="4038600" cy="3393900"/>
          </a:xfrm>
          <a:prstGeom prst="rect">
            <a:avLst/>
          </a:prstGeom>
          <a:noFill/>
          <a:ln>
            <a:noFill/>
          </a:ln>
        </p:spPr>
        <p:txBody>
          <a:bodyPr wrap="square" lIns="91425" tIns="91425" rIns="91425" bIns="91425" anchor="t" anchorCtr="0"/>
          <a:lstStyle>
            <a:lvl1pPr marL="0" marR="0" lvl="0" indent="546100" algn="l" rtl="0">
              <a:lnSpc>
                <a:spcPct val="100000"/>
              </a:lnSpc>
              <a:spcBef>
                <a:spcPts val="600"/>
              </a:spcBef>
              <a:spcAft>
                <a:spcPts val="0"/>
              </a:spcAft>
              <a:buClr>
                <a:srgbClr val="677480"/>
              </a:buClr>
              <a:buSzPct val="100000"/>
              <a:buFont typeface="Lato"/>
              <a:buChar char="▷"/>
              <a:defRPr sz="2800" b="0" i="0" u="none" strike="noStrike" cap="none">
                <a:solidFill>
                  <a:srgbClr val="677480"/>
                </a:solidFill>
                <a:latin typeface="Lato"/>
                <a:ea typeface="Lato"/>
                <a:cs typeface="Lato"/>
                <a:sym typeface="Lato"/>
              </a:defRPr>
            </a:lvl1pPr>
            <a:lvl2pPr marL="457200" marR="0" lvl="1" indent="0" algn="l" rtl="0">
              <a:lnSpc>
                <a:spcPct val="100000"/>
              </a:lnSpc>
              <a:spcBef>
                <a:spcPts val="480"/>
              </a:spcBef>
              <a:spcAft>
                <a:spcPts val="0"/>
              </a:spcAft>
              <a:buClr>
                <a:srgbClr val="677480"/>
              </a:buClr>
              <a:buFont typeface="Lato"/>
              <a:buNone/>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480"/>
              </a:spcBef>
              <a:spcAft>
                <a:spcPts val="0"/>
              </a:spcAft>
              <a:buClr>
                <a:srgbClr val="677480"/>
              </a:buClr>
              <a:buFont typeface="Lato"/>
              <a:buNone/>
              <a:defRPr sz="2000" b="0" i="0" u="none" strike="noStrike" cap="none">
                <a:solidFill>
                  <a:srgbClr val="677480"/>
                </a:solidFill>
                <a:latin typeface="Lato"/>
                <a:ea typeface="Lato"/>
                <a:cs typeface="Lato"/>
                <a:sym typeface="Lato"/>
              </a:defRPr>
            </a:lvl3pPr>
            <a:lvl4pPr marL="1371600" marR="0" lvl="3"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36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82" name="Shape 482"/>
          <p:cNvSpPr txBox="1">
            <a:spLocks noGrp="1"/>
          </p:cNvSpPr>
          <p:nvPr>
            <p:ph type="dt" idx="10"/>
          </p:nvPr>
        </p:nvSpPr>
        <p:spPr>
          <a:xfrm>
            <a:off x="457200" y="6356349"/>
            <a:ext cx="2133600" cy="365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83" name="Shape 483"/>
          <p:cNvSpPr txBox="1">
            <a:spLocks noGrp="1"/>
          </p:cNvSpPr>
          <p:nvPr>
            <p:ph type="ftr" idx="11"/>
          </p:nvPr>
        </p:nvSpPr>
        <p:spPr>
          <a:xfrm>
            <a:off x="3124200" y="6356349"/>
            <a:ext cx="2895600" cy="365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484" name="Shape 484"/>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p:spTree>
      <p:nvGrpSpPr>
        <p:cNvPr id="1" name="Shape 485"/>
        <p:cNvGrpSpPr/>
        <p:nvPr/>
      </p:nvGrpSpPr>
      <p:grpSpPr>
        <a:xfrm>
          <a:off x="0" y="0"/>
          <a:ext cx="0" cy="0"/>
          <a:chOff x="0" y="0"/>
          <a:chExt cx="0" cy="0"/>
        </a:xfrm>
      </p:grpSpPr>
      <p:sp>
        <p:nvSpPr>
          <p:cNvPr id="486" name="Shape 486"/>
          <p:cNvSpPr txBox="1">
            <a:spLocks noGrp="1"/>
          </p:cNvSpPr>
          <p:nvPr>
            <p:ph type="ctrTitle"/>
          </p:nvPr>
        </p:nvSpPr>
        <p:spPr>
          <a:xfrm>
            <a:off x="721425" y="3785244"/>
            <a:ext cx="5216700" cy="1546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2185C5"/>
              </a:buClr>
              <a:buFont typeface="Raleway"/>
              <a:buNone/>
              <a:defRPr sz="4800" b="0" i="0" u="none" strike="noStrike" cap="none">
                <a:solidFill>
                  <a:srgbClr val="2185C5"/>
                </a:solidFill>
                <a:latin typeface="Raleway"/>
                <a:ea typeface="Raleway"/>
                <a:cs typeface="Raleway"/>
                <a:sym typeface="Raleway"/>
              </a:defRPr>
            </a:lvl1pPr>
            <a:lvl2pPr lvl="1" indent="0" rtl="0">
              <a:spcBef>
                <a:spcPts val="0"/>
              </a:spcBef>
              <a:buClr>
                <a:srgbClr val="2185C5"/>
              </a:buClr>
              <a:buFont typeface="Raleway"/>
              <a:buNone/>
              <a:defRPr sz="4800">
                <a:solidFill>
                  <a:srgbClr val="2185C5"/>
                </a:solidFill>
                <a:latin typeface="Raleway"/>
                <a:ea typeface="Raleway"/>
                <a:cs typeface="Raleway"/>
                <a:sym typeface="Raleway"/>
              </a:defRPr>
            </a:lvl2pPr>
            <a:lvl3pPr lvl="2" indent="0" rtl="0">
              <a:spcBef>
                <a:spcPts val="0"/>
              </a:spcBef>
              <a:buClr>
                <a:srgbClr val="2185C5"/>
              </a:buClr>
              <a:buFont typeface="Raleway"/>
              <a:buNone/>
              <a:defRPr sz="4800">
                <a:solidFill>
                  <a:srgbClr val="2185C5"/>
                </a:solidFill>
                <a:latin typeface="Raleway"/>
                <a:ea typeface="Raleway"/>
                <a:cs typeface="Raleway"/>
                <a:sym typeface="Raleway"/>
              </a:defRPr>
            </a:lvl3pPr>
            <a:lvl4pPr lvl="3" indent="0" rtl="0">
              <a:spcBef>
                <a:spcPts val="0"/>
              </a:spcBef>
              <a:buClr>
                <a:srgbClr val="2185C5"/>
              </a:buClr>
              <a:buFont typeface="Raleway"/>
              <a:buNone/>
              <a:defRPr sz="4800">
                <a:solidFill>
                  <a:srgbClr val="2185C5"/>
                </a:solidFill>
                <a:latin typeface="Raleway"/>
                <a:ea typeface="Raleway"/>
                <a:cs typeface="Raleway"/>
                <a:sym typeface="Raleway"/>
              </a:defRPr>
            </a:lvl4pPr>
            <a:lvl5pPr lvl="4" indent="0" rtl="0">
              <a:spcBef>
                <a:spcPts val="0"/>
              </a:spcBef>
              <a:buClr>
                <a:srgbClr val="2185C5"/>
              </a:buClr>
              <a:buFont typeface="Raleway"/>
              <a:buNone/>
              <a:defRPr sz="4800">
                <a:solidFill>
                  <a:srgbClr val="2185C5"/>
                </a:solidFill>
                <a:latin typeface="Raleway"/>
                <a:ea typeface="Raleway"/>
                <a:cs typeface="Raleway"/>
                <a:sym typeface="Raleway"/>
              </a:defRPr>
            </a:lvl5pPr>
            <a:lvl6pPr lvl="5" indent="0" rtl="0">
              <a:spcBef>
                <a:spcPts val="0"/>
              </a:spcBef>
              <a:buClr>
                <a:srgbClr val="2185C5"/>
              </a:buClr>
              <a:buFont typeface="Raleway"/>
              <a:buNone/>
              <a:defRPr sz="4800">
                <a:solidFill>
                  <a:srgbClr val="2185C5"/>
                </a:solidFill>
                <a:latin typeface="Raleway"/>
                <a:ea typeface="Raleway"/>
                <a:cs typeface="Raleway"/>
                <a:sym typeface="Raleway"/>
              </a:defRPr>
            </a:lvl6pPr>
            <a:lvl7pPr lvl="6" indent="0" rtl="0">
              <a:spcBef>
                <a:spcPts val="0"/>
              </a:spcBef>
              <a:buClr>
                <a:srgbClr val="2185C5"/>
              </a:buClr>
              <a:buFont typeface="Raleway"/>
              <a:buNone/>
              <a:defRPr sz="4800">
                <a:solidFill>
                  <a:srgbClr val="2185C5"/>
                </a:solidFill>
                <a:latin typeface="Raleway"/>
                <a:ea typeface="Raleway"/>
                <a:cs typeface="Raleway"/>
                <a:sym typeface="Raleway"/>
              </a:defRPr>
            </a:lvl7pPr>
            <a:lvl8pPr lvl="7" indent="0" rtl="0">
              <a:spcBef>
                <a:spcPts val="0"/>
              </a:spcBef>
              <a:buClr>
                <a:srgbClr val="2185C5"/>
              </a:buClr>
              <a:buFont typeface="Raleway"/>
              <a:buNone/>
              <a:defRPr sz="4800">
                <a:solidFill>
                  <a:srgbClr val="2185C5"/>
                </a:solidFill>
                <a:latin typeface="Raleway"/>
                <a:ea typeface="Raleway"/>
                <a:cs typeface="Raleway"/>
                <a:sym typeface="Raleway"/>
              </a:defRPr>
            </a:lvl8pPr>
            <a:lvl9pPr lvl="8" indent="0" rtl="0">
              <a:spcBef>
                <a:spcPts val="0"/>
              </a:spcBef>
              <a:buClr>
                <a:srgbClr val="2185C5"/>
              </a:buClr>
              <a:buFont typeface="Raleway"/>
              <a:buNone/>
              <a:defRPr sz="4800">
                <a:solidFill>
                  <a:srgbClr val="2185C5"/>
                </a:solidFill>
                <a:latin typeface="Raleway"/>
                <a:ea typeface="Raleway"/>
                <a:cs typeface="Raleway"/>
                <a:sym typeface="Raleway"/>
              </a:defRPr>
            </a:lvl9pPr>
          </a:lstStyle>
          <a:p>
            <a:endParaRPr/>
          </a:p>
        </p:txBody>
      </p:sp>
      <p:sp>
        <p:nvSpPr>
          <p:cNvPr id="487" name="Shape 487"/>
          <p:cNvSpPr/>
          <p:nvPr/>
        </p:nvSpPr>
        <p:spPr>
          <a:xfrm>
            <a:off x="5938246" y="3377547"/>
            <a:ext cx="721800" cy="102900"/>
          </a:xfrm>
          <a:prstGeom prst="rect">
            <a:avLst/>
          </a:prstGeom>
          <a:solidFill>
            <a:srgbClr val="FF971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8" name="Shape 488"/>
          <p:cNvSpPr/>
          <p:nvPr/>
        </p:nvSpPr>
        <p:spPr>
          <a:xfrm>
            <a:off x="6659860" y="3377547"/>
            <a:ext cx="721800" cy="102900"/>
          </a:xfrm>
          <a:prstGeom prst="rect">
            <a:avLst/>
          </a:prstGeom>
          <a:solidFill>
            <a:srgbClr val="F20253"/>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9" name="Shape 489"/>
          <p:cNvSpPr/>
          <p:nvPr/>
        </p:nvSpPr>
        <p:spPr>
          <a:xfrm>
            <a:off x="-1" y="3377547"/>
            <a:ext cx="7218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0" name="Shape 490"/>
          <p:cNvSpPr/>
          <p:nvPr/>
        </p:nvSpPr>
        <p:spPr>
          <a:xfrm>
            <a:off x="721424" y="3377547"/>
            <a:ext cx="5216700" cy="102900"/>
          </a:xfrm>
          <a:prstGeom prst="rect">
            <a:avLst/>
          </a:prstGeom>
          <a:solidFill>
            <a:srgbClr val="2185C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1" name="Shape 491"/>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94" name="Shape 494"/>
          <p:cNvSpPr txBox="1">
            <a:spLocks noGrp="1"/>
          </p:cNvSpPr>
          <p:nvPr>
            <p:ph type="body" idx="1"/>
          </p:nvPr>
        </p:nvSpPr>
        <p:spPr>
          <a:xfrm>
            <a:off x="893625" y="1600200"/>
            <a:ext cx="3136800" cy="4967700"/>
          </a:xfrm>
          <a:prstGeom prst="rect">
            <a:avLst/>
          </a:prstGeom>
          <a:noFill/>
          <a:ln>
            <a:noFill/>
          </a:ln>
        </p:spPr>
        <p:txBody>
          <a:bodyPr wrap="square" lIns="91425" tIns="91425" rIns="91425" bIns="91425" anchor="t" anchorCtr="0"/>
          <a:lstStyle>
            <a:lvl1pPr marL="0" marR="0" lvl="0" indent="342900" algn="l" rtl="0">
              <a:lnSpc>
                <a:spcPct val="100000"/>
              </a:lnSpc>
              <a:spcBef>
                <a:spcPts val="0"/>
              </a:spcBef>
              <a:spcAft>
                <a:spcPts val="0"/>
              </a:spcAft>
              <a:buClr>
                <a:srgbClr val="677480"/>
              </a:buClr>
              <a:buSzPct val="100000"/>
              <a:buFont typeface="Lato"/>
              <a:buChar char="▷"/>
              <a:defRPr sz="18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95" name="Shape 495"/>
          <p:cNvSpPr txBox="1">
            <a:spLocks noGrp="1"/>
          </p:cNvSpPr>
          <p:nvPr>
            <p:ph type="body" idx="2"/>
          </p:nvPr>
        </p:nvSpPr>
        <p:spPr>
          <a:xfrm>
            <a:off x="4219455" y="1600200"/>
            <a:ext cx="3136800" cy="4967700"/>
          </a:xfrm>
          <a:prstGeom prst="rect">
            <a:avLst/>
          </a:prstGeom>
          <a:noFill/>
          <a:ln>
            <a:noFill/>
          </a:ln>
        </p:spPr>
        <p:txBody>
          <a:bodyPr wrap="square" lIns="91425" tIns="91425" rIns="91425" bIns="91425" anchor="t" anchorCtr="0"/>
          <a:lstStyle>
            <a:lvl1pPr marL="0" marR="0" lvl="0" indent="342900" algn="l" rtl="0">
              <a:lnSpc>
                <a:spcPct val="100000"/>
              </a:lnSpc>
              <a:spcBef>
                <a:spcPts val="0"/>
              </a:spcBef>
              <a:spcAft>
                <a:spcPts val="0"/>
              </a:spcAft>
              <a:buClr>
                <a:srgbClr val="677480"/>
              </a:buClr>
              <a:buSzPct val="100000"/>
              <a:buFont typeface="Lato"/>
              <a:buChar char="▷"/>
              <a:defRPr sz="18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800" b="0" i="0" u="none" strike="noStrike" cap="none">
                <a:solidFill>
                  <a:srgbClr val="677480"/>
                </a:solidFill>
                <a:latin typeface="Lato"/>
                <a:ea typeface="Lato"/>
                <a:cs typeface="Lato"/>
                <a:sym typeface="Lato"/>
              </a:defRPr>
            </a:lvl9pPr>
          </a:lstStyle>
          <a:p>
            <a:endParaRPr/>
          </a:p>
        </p:txBody>
      </p:sp>
      <p:sp>
        <p:nvSpPr>
          <p:cNvPr id="496" name="Shape 496"/>
          <p:cNvSpPr/>
          <p:nvPr/>
        </p:nvSpPr>
        <p:spPr>
          <a:xfrm>
            <a:off x="7356364" y="6755100"/>
            <a:ext cx="893700" cy="102900"/>
          </a:xfrm>
          <a:prstGeom prst="rect">
            <a:avLst/>
          </a:prstGeom>
          <a:solidFill>
            <a:srgbClr val="FF971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7" name="Shape 497"/>
          <p:cNvSpPr/>
          <p:nvPr/>
        </p:nvSpPr>
        <p:spPr>
          <a:xfrm>
            <a:off x="8250310" y="6755100"/>
            <a:ext cx="893700" cy="102900"/>
          </a:xfrm>
          <a:prstGeom prst="rect">
            <a:avLst/>
          </a:prstGeom>
          <a:solidFill>
            <a:srgbClr val="F20253"/>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8" name="Shape 498"/>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9" name="Shape 499"/>
          <p:cNvSpPr/>
          <p:nvPr/>
        </p:nvSpPr>
        <p:spPr>
          <a:xfrm>
            <a:off x="893708" y="6755100"/>
            <a:ext cx="6462600" cy="102900"/>
          </a:xfrm>
          <a:prstGeom prst="rect">
            <a:avLst/>
          </a:prstGeom>
          <a:solidFill>
            <a:srgbClr val="2185C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0" name="Shape 500"/>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ubtitle">
    <p:spTree>
      <p:nvGrpSpPr>
        <p:cNvPr id="1" name="Shape 501"/>
        <p:cNvGrpSpPr/>
        <p:nvPr/>
      </p:nvGrpSpPr>
      <p:grpSpPr>
        <a:xfrm>
          <a:off x="0" y="0"/>
          <a:ext cx="0" cy="0"/>
          <a:chOff x="0" y="0"/>
          <a:chExt cx="0" cy="0"/>
        </a:xfrm>
      </p:grpSpPr>
      <p:sp>
        <p:nvSpPr>
          <p:cNvPr id="502" name="Shape 502"/>
          <p:cNvSpPr/>
          <p:nvPr/>
        </p:nvSpPr>
        <p:spPr>
          <a:xfrm>
            <a:off x="0" y="0"/>
            <a:ext cx="9144000" cy="5324100"/>
          </a:xfrm>
          <a:prstGeom prst="rect">
            <a:avLst/>
          </a:prstGeom>
          <a:solidFill>
            <a:schemeClr val="lt1"/>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3" name="Shape 503"/>
          <p:cNvSpPr txBox="1">
            <a:spLocks noGrp="1"/>
          </p:cNvSpPr>
          <p:nvPr>
            <p:ph type="ctrTitle"/>
          </p:nvPr>
        </p:nvSpPr>
        <p:spPr>
          <a:xfrm>
            <a:off x="685800" y="2111121"/>
            <a:ext cx="7772400" cy="15465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rgbClr val="434343"/>
              </a:buClr>
              <a:buFont typeface="Raleway"/>
              <a:buNone/>
              <a:defRPr sz="4800" b="0" i="0" u="none" strike="noStrike" cap="none">
                <a:solidFill>
                  <a:srgbClr val="434343"/>
                </a:solidFill>
                <a:latin typeface="Raleway"/>
                <a:ea typeface="Raleway"/>
                <a:cs typeface="Raleway"/>
                <a:sym typeface="Raleway"/>
              </a:defRPr>
            </a:lvl1pPr>
            <a:lvl2pPr lvl="1" indent="0" algn="ctr" rtl="0">
              <a:spcBef>
                <a:spcPts val="0"/>
              </a:spcBef>
              <a:buClr>
                <a:srgbClr val="FFFFFF"/>
              </a:buClr>
              <a:buFont typeface="Raleway"/>
              <a:buNone/>
              <a:defRPr sz="4800">
                <a:solidFill>
                  <a:srgbClr val="FFFFFF"/>
                </a:solidFill>
                <a:latin typeface="Raleway"/>
                <a:ea typeface="Raleway"/>
                <a:cs typeface="Raleway"/>
                <a:sym typeface="Raleway"/>
              </a:defRPr>
            </a:lvl2pPr>
            <a:lvl3pPr lvl="2" indent="0" algn="ctr" rtl="0">
              <a:spcBef>
                <a:spcPts val="0"/>
              </a:spcBef>
              <a:buClr>
                <a:srgbClr val="FFFFFF"/>
              </a:buClr>
              <a:buFont typeface="Raleway"/>
              <a:buNone/>
              <a:defRPr sz="4800">
                <a:solidFill>
                  <a:srgbClr val="FFFFFF"/>
                </a:solidFill>
                <a:latin typeface="Raleway"/>
                <a:ea typeface="Raleway"/>
                <a:cs typeface="Raleway"/>
                <a:sym typeface="Raleway"/>
              </a:defRPr>
            </a:lvl3pPr>
            <a:lvl4pPr lvl="3" indent="0" algn="ctr" rtl="0">
              <a:spcBef>
                <a:spcPts val="0"/>
              </a:spcBef>
              <a:buClr>
                <a:srgbClr val="FFFFFF"/>
              </a:buClr>
              <a:buFont typeface="Raleway"/>
              <a:buNone/>
              <a:defRPr sz="4800">
                <a:solidFill>
                  <a:srgbClr val="FFFFFF"/>
                </a:solidFill>
                <a:latin typeface="Raleway"/>
                <a:ea typeface="Raleway"/>
                <a:cs typeface="Raleway"/>
                <a:sym typeface="Raleway"/>
              </a:defRPr>
            </a:lvl4pPr>
            <a:lvl5pPr lvl="4" indent="0" algn="ctr" rtl="0">
              <a:spcBef>
                <a:spcPts val="0"/>
              </a:spcBef>
              <a:buClr>
                <a:srgbClr val="FFFFFF"/>
              </a:buClr>
              <a:buFont typeface="Raleway"/>
              <a:buNone/>
              <a:defRPr sz="4800">
                <a:solidFill>
                  <a:srgbClr val="FFFFFF"/>
                </a:solidFill>
                <a:latin typeface="Raleway"/>
                <a:ea typeface="Raleway"/>
                <a:cs typeface="Raleway"/>
                <a:sym typeface="Raleway"/>
              </a:defRPr>
            </a:lvl5pPr>
            <a:lvl6pPr lvl="5" indent="0" algn="ctr" rtl="0">
              <a:spcBef>
                <a:spcPts val="0"/>
              </a:spcBef>
              <a:buClr>
                <a:srgbClr val="FFFFFF"/>
              </a:buClr>
              <a:buFont typeface="Raleway"/>
              <a:buNone/>
              <a:defRPr sz="4800">
                <a:solidFill>
                  <a:srgbClr val="FFFFFF"/>
                </a:solidFill>
                <a:latin typeface="Raleway"/>
                <a:ea typeface="Raleway"/>
                <a:cs typeface="Raleway"/>
                <a:sym typeface="Raleway"/>
              </a:defRPr>
            </a:lvl6pPr>
            <a:lvl7pPr lvl="6" indent="0" algn="ctr" rtl="0">
              <a:spcBef>
                <a:spcPts val="0"/>
              </a:spcBef>
              <a:buClr>
                <a:srgbClr val="FFFFFF"/>
              </a:buClr>
              <a:buFont typeface="Raleway"/>
              <a:buNone/>
              <a:defRPr sz="4800">
                <a:solidFill>
                  <a:srgbClr val="FFFFFF"/>
                </a:solidFill>
                <a:latin typeface="Raleway"/>
                <a:ea typeface="Raleway"/>
                <a:cs typeface="Raleway"/>
                <a:sym typeface="Raleway"/>
              </a:defRPr>
            </a:lvl7pPr>
            <a:lvl8pPr lvl="7" indent="0" algn="ctr" rtl="0">
              <a:spcBef>
                <a:spcPts val="0"/>
              </a:spcBef>
              <a:buClr>
                <a:srgbClr val="FFFFFF"/>
              </a:buClr>
              <a:buFont typeface="Raleway"/>
              <a:buNone/>
              <a:defRPr sz="4800">
                <a:solidFill>
                  <a:srgbClr val="FFFFFF"/>
                </a:solidFill>
                <a:latin typeface="Raleway"/>
                <a:ea typeface="Raleway"/>
                <a:cs typeface="Raleway"/>
                <a:sym typeface="Raleway"/>
              </a:defRPr>
            </a:lvl8pPr>
            <a:lvl9pPr lvl="8" indent="0" algn="ctr" rtl="0">
              <a:spcBef>
                <a:spcPts val="0"/>
              </a:spcBef>
              <a:buClr>
                <a:srgbClr val="FFFFFF"/>
              </a:buClr>
              <a:buFont typeface="Raleway"/>
              <a:buNone/>
              <a:defRPr sz="4800">
                <a:solidFill>
                  <a:srgbClr val="FFFFFF"/>
                </a:solidFill>
                <a:latin typeface="Raleway"/>
                <a:ea typeface="Raleway"/>
                <a:cs typeface="Raleway"/>
                <a:sym typeface="Raleway"/>
              </a:defRPr>
            </a:lvl9pPr>
          </a:lstStyle>
          <a:p>
            <a:endParaRPr/>
          </a:p>
        </p:txBody>
      </p:sp>
      <p:sp>
        <p:nvSpPr>
          <p:cNvPr id="504" name="Shape 504"/>
          <p:cNvSpPr txBox="1">
            <a:spLocks noGrp="1"/>
          </p:cNvSpPr>
          <p:nvPr>
            <p:ph type="subTitle" idx="1"/>
          </p:nvPr>
        </p:nvSpPr>
        <p:spPr>
          <a:xfrm>
            <a:off x="685800" y="3786734"/>
            <a:ext cx="7772400" cy="10464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1pPr>
            <a:lvl2pPr marL="457200" marR="0" lvl="1"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2pPr>
            <a:lvl3pPr marL="914400" marR="0" lvl="2"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3pPr>
            <a:lvl4pPr marL="1371600" marR="0" lvl="3"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4pPr>
            <a:lvl5pPr marL="1828800" marR="0" lvl="4"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5pPr>
            <a:lvl6pPr marL="2286000" marR="0" lvl="5"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6pPr>
            <a:lvl7pPr marL="2743200" marR="0" lvl="6"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7pPr>
            <a:lvl8pPr marL="3200400" marR="0" lvl="7"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8pPr>
            <a:lvl9pPr marL="3657600" marR="0" lvl="8" indent="0" algn="ctr" rtl="0">
              <a:lnSpc>
                <a:spcPct val="100000"/>
              </a:lnSpc>
              <a:spcBef>
                <a:spcPts val="0"/>
              </a:spcBef>
              <a:spcAft>
                <a:spcPts val="0"/>
              </a:spcAft>
              <a:buClr>
                <a:srgbClr val="FFFFFF"/>
              </a:buClr>
              <a:buFont typeface="Lato"/>
              <a:buNone/>
              <a:defRPr sz="2400" b="1" i="0" u="none" strike="noStrike" cap="none">
                <a:solidFill>
                  <a:srgbClr val="FFFFFF"/>
                </a:solidFill>
                <a:latin typeface="Lato"/>
                <a:ea typeface="Lato"/>
                <a:cs typeface="Lato"/>
                <a:sym typeface="Lato"/>
              </a:defRPr>
            </a:lvl9pPr>
          </a:lstStyle>
          <a:p>
            <a:endParaRPr/>
          </a:p>
        </p:txBody>
      </p:sp>
      <p:sp>
        <p:nvSpPr>
          <p:cNvPr id="505" name="Shape 505"/>
          <p:cNvSpPr/>
          <p:nvPr/>
        </p:nvSpPr>
        <p:spPr>
          <a:xfrm>
            <a:off x="3047700" y="5323800"/>
            <a:ext cx="3047700" cy="102900"/>
          </a:xfrm>
          <a:prstGeom prst="rect">
            <a:avLst/>
          </a:prstGeom>
          <a:solidFill>
            <a:srgbClr val="666666"/>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6" name="Shape 506"/>
          <p:cNvSpPr/>
          <p:nvPr/>
        </p:nvSpPr>
        <p:spPr>
          <a:xfrm>
            <a:off x="6096269" y="5323800"/>
            <a:ext cx="30477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7" name="Shape 507"/>
          <p:cNvSpPr/>
          <p:nvPr/>
        </p:nvSpPr>
        <p:spPr>
          <a:xfrm>
            <a:off x="1" y="5323800"/>
            <a:ext cx="3047700" cy="102900"/>
          </a:xfrm>
          <a:prstGeom prst="rect">
            <a:avLst/>
          </a:prstGeom>
          <a:solidFill>
            <a:srgbClr val="7DC5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8" name="Shape 508"/>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Quote">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1710425" y="2882400"/>
            <a:ext cx="5723700" cy="1093200"/>
          </a:xfrm>
          <a:prstGeom prst="rect">
            <a:avLst/>
          </a:prstGeom>
          <a:noFill/>
          <a:ln>
            <a:noFill/>
          </a:ln>
        </p:spPr>
        <p:txBody>
          <a:bodyPr wrap="square" lIns="91425" tIns="91425" rIns="91425" bIns="91425" anchor="t" anchorCtr="0"/>
          <a:lstStyle>
            <a:lvl1pPr marL="0" marR="0" lvl="0" indent="571500" algn="ctr" rtl="0">
              <a:lnSpc>
                <a:spcPct val="100000"/>
              </a:lnSpc>
              <a:spcBef>
                <a:spcPts val="0"/>
              </a:spcBef>
              <a:spcAft>
                <a:spcPts val="0"/>
              </a:spcAft>
              <a:buClr>
                <a:srgbClr val="677480"/>
              </a:buClr>
              <a:buSzPct val="100000"/>
              <a:buFont typeface="Lato"/>
              <a:buChar char="▷"/>
              <a:defRPr sz="3000" b="0" i="1" u="none" strike="noStrike" cap="none">
                <a:solidFill>
                  <a:srgbClr val="677480"/>
                </a:solidFill>
                <a:latin typeface="Lato"/>
                <a:ea typeface="Lato"/>
                <a:cs typeface="Lato"/>
                <a:sym typeface="Lato"/>
              </a:defRPr>
            </a:lvl1pPr>
            <a:lvl2pPr marL="457200" marR="0" lvl="1" indent="0" algn="ctr" rtl="0">
              <a:lnSpc>
                <a:spcPct val="100000"/>
              </a:lnSpc>
              <a:spcBef>
                <a:spcPts val="0"/>
              </a:spcBef>
              <a:spcAft>
                <a:spcPts val="0"/>
              </a:spcAft>
              <a:buClr>
                <a:srgbClr val="677480"/>
              </a:buClr>
              <a:buFont typeface="Lato"/>
              <a:buNone/>
              <a:defRPr sz="2400" b="0" i="1" u="none" strike="noStrike" cap="none">
                <a:solidFill>
                  <a:srgbClr val="677480"/>
                </a:solidFill>
                <a:latin typeface="Lato"/>
                <a:ea typeface="Lato"/>
                <a:cs typeface="Lato"/>
                <a:sym typeface="Lato"/>
              </a:defRPr>
            </a:lvl2pPr>
            <a:lvl3pPr marL="914400" marR="0" lvl="2" indent="0" algn="ctr" rtl="0">
              <a:lnSpc>
                <a:spcPct val="100000"/>
              </a:lnSpc>
              <a:spcBef>
                <a:spcPts val="0"/>
              </a:spcBef>
              <a:spcAft>
                <a:spcPts val="0"/>
              </a:spcAft>
              <a:buClr>
                <a:srgbClr val="677480"/>
              </a:buClr>
              <a:buFont typeface="Lato"/>
              <a:buNone/>
              <a:defRPr sz="2400" b="0" i="1" u="none" strike="noStrike" cap="none">
                <a:solidFill>
                  <a:srgbClr val="677480"/>
                </a:solidFill>
                <a:latin typeface="Lato"/>
                <a:ea typeface="Lato"/>
                <a:cs typeface="Lato"/>
                <a:sym typeface="Lato"/>
              </a:defRPr>
            </a:lvl3pPr>
            <a:lvl4pPr marL="1371600" marR="0" lvl="3"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4pPr>
            <a:lvl5pPr marL="1828800" marR="0" lvl="4"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5pPr>
            <a:lvl6pPr marL="2286000" marR="0" lvl="5"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6pPr>
            <a:lvl7pPr marL="2743200" marR="0" lvl="6"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7pPr>
            <a:lvl8pPr marL="3200400" marR="0" lvl="7"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8pPr>
            <a:lvl9pPr marL="3657600" marR="0" lvl="8" indent="0" algn="ctr" rtl="0">
              <a:lnSpc>
                <a:spcPct val="100000"/>
              </a:lnSpc>
              <a:spcBef>
                <a:spcPts val="0"/>
              </a:spcBef>
              <a:spcAft>
                <a:spcPts val="0"/>
              </a:spcAft>
              <a:buClr>
                <a:srgbClr val="677480"/>
              </a:buClr>
              <a:buFont typeface="Lato"/>
              <a:buNone/>
              <a:defRPr sz="1800" b="0" i="1" u="none" strike="noStrike" cap="none">
                <a:solidFill>
                  <a:srgbClr val="677480"/>
                </a:solidFill>
                <a:latin typeface="Lato"/>
                <a:ea typeface="Lato"/>
                <a:cs typeface="Lato"/>
                <a:sym typeface="Lato"/>
              </a:defRPr>
            </a:lvl9pPr>
          </a:lstStyle>
          <a:p>
            <a:endParaRPr/>
          </a:p>
        </p:txBody>
      </p:sp>
      <p:sp>
        <p:nvSpPr>
          <p:cNvPr id="511" name="Shape 511"/>
          <p:cNvSpPr txBox="1"/>
          <p:nvPr/>
        </p:nvSpPr>
        <p:spPr>
          <a:xfrm>
            <a:off x="3593400" y="1575222"/>
            <a:ext cx="1957200" cy="8715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97ABBC"/>
              </a:buClr>
              <a:buSzPct val="25000"/>
              <a:buFont typeface="Arial"/>
              <a:buNone/>
            </a:pPr>
            <a:r>
              <a:rPr lang="en-US" sz="9600" b="1" i="0" u="none" strike="noStrike" cap="none">
                <a:solidFill>
                  <a:srgbClr val="97ABBC"/>
                </a:solidFill>
                <a:latin typeface="Arial"/>
                <a:ea typeface="Arial"/>
                <a:cs typeface="Arial"/>
                <a:sym typeface="Arial"/>
              </a:rPr>
              <a:t>“</a:t>
            </a:r>
          </a:p>
        </p:txBody>
      </p:sp>
      <p:sp>
        <p:nvSpPr>
          <p:cNvPr id="512" name="Shape 512"/>
          <p:cNvSpPr/>
          <p:nvPr/>
        </p:nvSpPr>
        <p:spPr>
          <a:xfrm>
            <a:off x="5723282" y="2132900"/>
            <a:ext cx="17103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3" name="Shape 513"/>
          <p:cNvSpPr/>
          <p:nvPr/>
        </p:nvSpPr>
        <p:spPr>
          <a:xfrm>
            <a:off x="7434175" y="2132900"/>
            <a:ext cx="1710300" cy="102900"/>
          </a:xfrm>
          <a:prstGeom prst="rect">
            <a:avLst/>
          </a:prstGeom>
          <a:solidFill>
            <a:srgbClr val="666666"/>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4" name="Shape 514"/>
          <p:cNvSpPr/>
          <p:nvPr/>
        </p:nvSpPr>
        <p:spPr>
          <a:xfrm>
            <a:off x="0" y="2132900"/>
            <a:ext cx="1710300" cy="102900"/>
          </a:xfrm>
          <a:prstGeom prst="rect">
            <a:avLst/>
          </a:prstGeom>
          <a:solidFill>
            <a:srgbClr val="FF00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5" name="Shape 515"/>
          <p:cNvSpPr/>
          <p:nvPr/>
        </p:nvSpPr>
        <p:spPr>
          <a:xfrm>
            <a:off x="1710424" y="2132900"/>
            <a:ext cx="1710300" cy="102900"/>
          </a:xfrm>
          <a:prstGeom prst="rect">
            <a:avLst/>
          </a:prstGeom>
          <a:solidFill>
            <a:srgbClr val="000000"/>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6" name="Shape 516"/>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517"/>
        <p:cNvGrpSpPr/>
        <p:nvPr/>
      </p:nvGrpSpPr>
      <p:grpSpPr>
        <a:xfrm>
          <a:off x="0" y="0"/>
          <a:ext cx="0" cy="0"/>
          <a:chOff x="0" y="0"/>
          <a:chExt cx="0" cy="0"/>
        </a:xfrm>
      </p:grpSpPr>
      <p:sp>
        <p:nvSpPr>
          <p:cNvPr id="518" name="Shape 518"/>
          <p:cNvSpPr/>
          <p:nvPr/>
        </p:nvSpPr>
        <p:spPr>
          <a:xfrm>
            <a:off x="7356364" y="6755100"/>
            <a:ext cx="893700" cy="102900"/>
          </a:xfrm>
          <a:prstGeom prst="rect">
            <a:avLst/>
          </a:prstGeom>
          <a:solidFill>
            <a:srgbClr val="FF971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9" name="Shape 519"/>
          <p:cNvSpPr/>
          <p:nvPr/>
        </p:nvSpPr>
        <p:spPr>
          <a:xfrm>
            <a:off x="8250310" y="6755100"/>
            <a:ext cx="893700" cy="102900"/>
          </a:xfrm>
          <a:prstGeom prst="rect">
            <a:avLst/>
          </a:prstGeom>
          <a:solidFill>
            <a:srgbClr val="F20253"/>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0" name="Shape 520"/>
          <p:cNvSpPr/>
          <p:nvPr/>
        </p:nvSpPr>
        <p:spPr>
          <a:xfrm>
            <a:off x="0" y="6755100"/>
            <a:ext cx="893700" cy="102900"/>
          </a:xfrm>
          <a:prstGeom prst="rect">
            <a:avLst/>
          </a:prstGeom>
          <a:solidFill>
            <a:srgbClr val="FFFFFF"/>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1" name="Shape 521"/>
          <p:cNvSpPr/>
          <p:nvPr/>
        </p:nvSpPr>
        <p:spPr>
          <a:xfrm>
            <a:off x="893708" y="6755100"/>
            <a:ext cx="64626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2" name="Shape 522"/>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525" name="Shape 525"/>
          <p:cNvSpPr txBox="1">
            <a:spLocks noGrp="1"/>
          </p:cNvSpPr>
          <p:nvPr>
            <p:ph type="body" idx="1"/>
          </p:nvPr>
        </p:nvSpPr>
        <p:spPr>
          <a:xfrm>
            <a:off x="893700" y="1600200"/>
            <a:ext cx="2371200" cy="4967700"/>
          </a:xfrm>
          <a:prstGeom prst="rect">
            <a:avLst/>
          </a:prstGeom>
          <a:noFill/>
          <a:ln>
            <a:noFill/>
          </a:ln>
        </p:spPr>
        <p:txBody>
          <a:bodyPr wrap="square" lIns="91425" tIns="91425" rIns="91425" bIns="91425" anchor="t" anchorCtr="0"/>
          <a:lstStyle>
            <a:lvl1pPr marL="0" marR="0" lvl="0" indent="2667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526" name="Shape 526"/>
          <p:cNvSpPr txBox="1">
            <a:spLocks noGrp="1"/>
          </p:cNvSpPr>
          <p:nvPr>
            <p:ph type="body" idx="2"/>
          </p:nvPr>
        </p:nvSpPr>
        <p:spPr>
          <a:xfrm>
            <a:off x="3386403" y="1600200"/>
            <a:ext cx="2371200" cy="4967700"/>
          </a:xfrm>
          <a:prstGeom prst="rect">
            <a:avLst/>
          </a:prstGeom>
          <a:noFill/>
          <a:ln>
            <a:noFill/>
          </a:ln>
        </p:spPr>
        <p:txBody>
          <a:bodyPr wrap="square" lIns="91425" tIns="91425" rIns="91425" bIns="91425" anchor="t" anchorCtr="0"/>
          <a:lstStyle>
            <a:lvl1pPr marL="0" marR="0" lvl="0" indent="2667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527" name="Shape 527"/>
          <p:cNvSpPr txBox="1">
            <a:spLocks noGrp="1"/>
          </p:cNvSpPr>
          <p:nvPr>
            <p:ph type="body" idx="3"/>
          </p:nvPr>
        </p:nvSpPr>
        <p:spPr>
          <a:xfrm>
            <a:off x="5879107" y="1600200"/>
            <a:ext cx="2371200" cy="4967700"/>
          </a:xfrm>
          <a:prstGeom prst="rect">
            <a:avLst/>
          </a:prstGeom>
          <a:noFill/>
          <a:ln>
            <a:noFill/>
          </a:ln>
        </p:spPr>
        <p:txBody>
          <a:bodyPr wrap="square" lIns="91425" tIns="91425" rIns="91425" bIns="91425" anchor="t" anchorCtr="0"/>
          <a:lstStyle>
            <a:lvl1pPr marL="0" marR="0" lvl="0" indent="266700" algn="l" rtl="0">
              <a:lnSpc>
                <a:spcPct val="100000"/>
              </a:lnSpc>
              <a:spcBef>
                <a:spcPts val="0"/>
              </a:spcBef>
              <a:spcAft>
                <a:spcPts val="0"/>
              </a:spcAft>
              <a:buClr>
                <a:srgbClr val="677480"/>
              </a:buClr>
              <a:buSzPct val="100000"/>
              <a:buFont typeface="Lato"/>
              <a:buChar char="▷"/>
              <a:defRPr sz="1400" b="0" i="0" u="none" strike="noStrike" cap="none">
                <a:solidFill>
                  <a:srgbClr val="677480"/>
                </a:solidFill>
                <a:latin typeface="Lato"/>
                <a:ea typeface="Lato"/>
                <a:cs typeface="Lato"/>
                <a:sym typeface="Lato"/>
              </a:defRPr>
            </a:lvl1pPr>
            <a:lvl2pPr marL="457200" marR="0" lvl="1"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2pPr>
            <a:lvl3pPr marL="914400" marR="0" lvl="2"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3pPr>
            <a:lvl4pPr marL="1371600" marR="0" lvl="3"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4pPr>
            <a:lvl5pPr marL="1828800" marR="0" lvl="4"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5pPr>
            <a:lvl6pPr marL="2286000" marR="0" lvl="5"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6pPr>
            <a:lvl7pPr marL="2743200" marR="0" lvl="6"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7pPr>
            <a:lvl8pPr marL="3200400" marR="0" lvl="7"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8pPr>
            <a:lvl9pPr marL="3657600" marR="0" lvl="8" indent="0" algn="l" rtl="0">
              <a:lnSpc>
                <a:spcPct val="100000"/>
              </a:lnSpc>
              <a:spcBef>
                <a:spcPts val="0"/>
              </a:spcBef>
              <a:spcAft>
                <a:spcPts val="0"/>
              </a:spcAft>
              <a:buClr>
                <a:srgbClr val="677480"/>
              </a:buClr>
              <a:buFont typeface="Lato"/>
              <a:buNone/>
              <a:defRPr sz="1400" b="0" i="0" u="none" strike="noStrike" cap="none">
                <a:solidFill>
                  <a:srgbClr val="677480"/>
                </a:solidFill>
                <a:latin typeface="Lato"/>
                <a:ea typeface="Lato"/>
                <a:cs typeface="Lato"/>
                <a:sym typeface="Lato"/>
              </a:defRPr>
            </a:lvl9pPr>
          </a:lstStyle>
          <a:p>
            <a:endParaRPr/>
          </a:p>
        </p:txBody>
      </p:sp>
      <p:sp>
        <p:nvSpPr>
          <p:cNvPr id="528" name="Shape 528"/>
          <p:cNvSpPr/>
          <p:nvPr/>
        </p:nvSpPr>
        <p:spPr>
          <a:xfrm>
            <a:off x="7356364" y="6755100"/>
            <a:ext cx="893700" cy="102900"/>
          </a:xfrm>
          <a:prstGeom prst="rect">
            <a:avLst/>
          </a:prstGeom>
          <a:solidFill>
            <a:srgbClr val="FF971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9" name="Shape 529"/>
          <p:cNvSpPr/>
          <p:nvPr/>
        </p:nvSpPr>
        <p:spPr>
          <a:xfrm>
            <a:off x="8250310" y="6755100"/>
            <a:ext cx="893700" cy="102900"/>
          </a:xfrm>
          <a:prstGeom prst="rect">
            <a:avLst/>
          </a:prstGeom>
          <a:solidFill>
            <a:srgbClr val="F20253"/>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0" name="Shape 530"/>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1" name="Shape 531"/>
          <p:cNvSpPr/>
          <p:nvPr/>
        </p:nvSpPr>
        <p:spPr>
          <a:xfrm>
            <a:off x="893708" y="6755100"/>
            <a:ext cx="6462600" cy="102900"/>
          </a:xfrm>
          <a:prstGeom prst="rect">
            <a:avLst/>
          </a:prstGeom>
          <a:solidFill>
            <a:srgbClr val="2185C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2" name="Shape 532"/>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39"/>
        <p:cNvGrpSpPr/>
        <p:nvPr/>
      </p:nvGrpSpPr>
      <p:grpSpPr>
        <a:xfrm>
          <a:off x="0" y="0"/>
          <a:ext cx="0" cy="0"/>
          <a:chOff x="0" y="0"/>
          <a:chExt cx="0" cy="0"/>
        </a:xfrm>
      </p:grpSpPr>
      <p:sp>
        <p:nvSpPr>
          <p:cNvPr id="540" name="Shape 540"/>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41" name="Shape 54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542" name="Shape 54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43" name="Shape 54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44" name="Shape 54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47" name="Shape 547"/>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2476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548" name="Shape 548"/>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49" name="Shape 549"/>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50" name="Shape 550"/>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1"/>
        <p:cNvGrpSpPr/>
        <p:nvPr/>
      </p:nvGrpSpPr>
      <p:grpSpPr>
        <a:xfrm>
          <a:off x="0" y="0"/>
          <a:ext cx="0" cy="0"/>
          <a:chOff x="0" y="0"/>
          <a:chExt cx="0" cy="0"/>
        </a:xfrm>
      </p:grpSpPr>
      <p:sp>
        <p:nvSpPr>
          <p:cNvPr id="552" name="Shape 55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53" name="Shape 55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54" name="Shape 55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57" name="Shape 557"/>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9pPr>
          </a:lstStyle>
          <a:p>
            <a:endParaRPr/>
          </a:p>
        </p:txBody>
      </p:sp>
      <p:sp>
        <p:nvSpPr>
          <p:cNvPr id="558" name="Shape 558"/>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59" name="Shape 559"/>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60" name="Shape 560"/>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63" name="Shape 563"/>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1905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714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4" name="Shape 564"/>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19050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1pPr>
            <a:lvl2pPr marL="742950" marR="0" lvl="1" indent="17145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2pPr>
            <a:lvl3pPr marL="1143000" marR="0" lvl="2"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5" name="Shape 56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66" name="Shape 56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67" name="Shape 56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70" name="Shape 570"/>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571" name="Shape 571"/>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95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572" name="Shape 572"/>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dk1"/>
              </a:buClr>
              <a:buFont typeface="Questrial"/>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dk1"/>
              </a:buClr>
              <a:buFont typeface="Questrial"/>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320"/>
              </a:spcBef>
              <a:spcAft>
                <a:spcPts val="0"/>
              </a:spcAft>
              <a:buClr>
                <a:schemeClr val="dk1"/>
              </a:buClr>
              <a:buFont typeface="Questrial"/>
              <a:buNone/>
              <a:defRPr sz="1600" b="1" i="0" u="none" strike="noStrike" cap="none">
                <a:solidFill>
                  <a:schemeClr val="dk1"/>
                </a:solidFill>
                <a:latin typeface="Questrial"/>
                <a:ea typeface="Questrial"/>
                <a:cs typeface="Questrial"/>
                <a:sym typeface="Questrial"/>
              </a:defRPr>
            </a:lvl9pPr>
          </a:lstStyle>
          <a:p>
            <a:endParaRPr/>
          </a:p>
        </p:txBody>
      </p:sp>
      <p:sp>
        <p:nvSpPr>
          <p:cNvPr id="573" name="Shape 573"/>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1pPr>
            <a:lvl2pPr marL="742950" marR="0" lvl="1" indent="9525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2pPr>
            <a:lvl3pPr marL="1143000" marR="0" lvl="2"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3pPr>
            <a:lvl4pPr marL="1600200" marR="0" lvl="3"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4pPr>
            <a:lvl5pPr marL="2057400" marR="0" lvl="4"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5pPr>
            <a:lvl6pPr marL="2514600" marR="0" lvl="5"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6pPr>
            <a:lvl7pPr marL="2971800" marR="0" lvl="6"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7pPr>
            <a:lvl8pPr marL="3429000" marR="0" lvl="7"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8pPr>
            <a:lvl9pPr marL="3886200" marR="0" lvl="8" indent="762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9pPr>
          </a:lstStyle>
          <a:p>
            <a:endParaRPr/>
          </a:p>
        </p:txBody>
      </p:sp>
      <p:sp>
        <p:nvSpPr>
          <p:cNvPr id="574" name="Shape 57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75" name="Shape 57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76" name="Shape 57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79" name="Shape 57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80" name="Shape 58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81" name="Shape 58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84" name="Shape 584"/>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2476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585" name="Shape 585"/>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586" name="Shape 58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87" name="Shape 58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88" name="Shape 58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1792288" y="4800600"/>
            <a:ext cx="5486400" cy="566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91" name="Shape 591"/>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592" name="Shape 592"/>
          <p:cNvSpPr txBox="1">
            <a:spLocks noGrp="1"/>
          </p:cNvSpPr>
          <p:nvPr>
            <p:ph type="body" idx="1"/>
          </p:nvPr>
        </p:nvSpPr>
        <p:spPr>
          <a:xfrm>
            <a:off x="1792288" y="5367337"/>
            <a:ext cx="5486400" cy="804900"/>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593" name="Shape 59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94" name="Shape 59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95" name="Shape 59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l" rtl="0">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l" rtl="0">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chemeClr val="dk1"/>
              </a:buClr>
              <a:buFont typeface="Questrial"/>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chemeClr val="dk1"/>
              </a:buClr>
              <a:buFont typeface="Questrial"/>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4pPr>
            <a:lvl5pPr marL="1828800" marR="0" lvl="4"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5pPr>
            <a:lvl6pPr marL="2286000" marR="0" lvl="5"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6pPr>
            <a:lvl7pPr marL="2743200" marR="0" lvl="6"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7pPr>
            <a:lvl8pPr marL="3200400" marR="0" lvl="7"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8pPr>
            <a:lvl9pPr marL="3657600" marR="0" lvl="8" indent="0" algn="l" rtl="0">
              <a:spcBef>
                <a:spcPts val="180"/>
              </a:spcBef>
              <a:spcAft>
                <a:spcPts val="0"/>
              </a:spcAft>
              <a:buClr>
                <a:schemeClr val="dk1"/>
              </a:buClr>
              <a:buFont typeface="Questrial"/>
              <a:buNone/>
              <a:defRPr sz="9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98" name="Shape 598"/>
          <p:cNvSpPr txBox="1">
            <a:spLocks noGrp="1"/>
          </p:cNvSpPr>
          <p:nvPr>
            <p:ph type="body" idx="1"/>
          </p:nvPr>
        </p:nvSpPr>
        <p:spPr>
          <a:xfrm rot="5400000">
            <a:off x="2308948" y="-251549"/>
            <a:ext cx="4526100" cy="8229600"/>
          </a:xfrm>
          <a:prstGeom prst="rect">
            <a:avLst/>
          </a:prstGeom>
          <a:noFill/>
          <a:ln>
            <a:noFill/>
          </a:ln>
        </p:spPr>
        <p:txBody>
          <a:bodyPr wrap="square"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2476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599" name="Shape 59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00" name="Shape 60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01" name="Shape 60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rot="5400000">
            <a:off x="4732348" y="2171687"/>
            <a:ext cx="5851500"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04" name="Shape 604"/>
          <p:cNvSpPr txBox="1">
            <a:spLocks noGrp="1"/>
          </p:cNvSpPr>
          <p:nvPr>
            <p:ph type="body" idx="1"/>
          </p:nvPr>
        </p:nvSpPr>
        <p:spPr>
          <a:xfrm rot="5400000">
            <a:off x="541347" y="190486"/>
            <a:ext cx="5851500" cy="6019800"/>
          </a:xfrm>
          <a:prstGeom prst="rect">
            <a:avLst/>
          </a:prstGeom>
          <a:noFill/>
          <a:ln>
            <a:noFill/>
          </a:ln>
        </p:spPr>
        <p:txBody>
          <a:bodyPr wrap="square"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2476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605" name="Shape 605"/>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06" name="Shape 606"/>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07" name="Shape 607"/>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14"/>
        <p:cNvGrpSpPr/>
        <p:nvPr/>
      </p:nvGrpSpPr>
      <p:grpSpPr>
        <a:xfrm>
          <a:off x="0" y="0"/>
          <a:ext cx="0" cy="0"/>
          <a:chOff x="0" y="0"/>
          <a:chExt cx="0" cy="0"/>
        </a:xfrm>
      </p:grpSpPr>
      <p:sp>
        <p:nvSpPr>
          <p:cNvPr id="615" name="Shape 615"/>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16" name="Shape 61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286000" marR="0" lvl="5"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743200" marR="0" lvl="6"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200400" marR="0" lvl="7"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657600" marR="0" lvl="8" indent="0" algn="ctr"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17" name="Shape 61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18" name="Shape 61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19" name="Shape 61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0"/>
        <p:cNvGrpSpPr/>
        <p:nvPr/>
      </p:nvGrpSpPr>
      <p:grpSpPr>
        <a:xfrm>
          <a:off x="0" y="0"/>
          <a:ext cx="0" cy="0"/>
          <a:chOff x="0" y="0"/>
          <a:chExt cx="0" cy="0"/>
        </a:xfrm>
      </p:grpSpPr>
      <p:sp>
        <p:nvSpPr>
          <p:cNvPr id="621" name="Shape 62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22" name="Shape 62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23" name="Shape 62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26" name="Shape 626"/>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27" name="Shape 62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28" name="Shape 62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29" name="Shape 62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Quattrocento"/>
              <a:buNone/>
              <a:defRPr sz="4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32" name="Shape 632"/>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1270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1pPr>
            <a:lvl2pPr marL="457200" marR="0" lvl="1" indent="114300" algn="l" rtl="0">
              <a:lnSpc>
                <a:spcPct val="100000"/>
              </a:lnSpc>
              <a:spcBef>
                <a:spcPts val="360"/>
              </a:spcBef>
              <a:spcAft>
                <a:spcPts val="0"/>
              </a:spcAft>
              <a:buClr>
                <a:schemeClr val="dk1"/>
              </a:buClr>
              <a:buSzPct val="100000"/>
              <a:buFont typeface="Questrial"/>
              <a:buChar char="○"/>
              <a:defRPr sz="1800" b="0" i="0" u="none" strike="noStrike" cap="none">
                <a:solidFill>
                  <a:schemeClr val="dk1"/>
                </a:solidFill>
                <a:latin typeface="Questrial"/>
                <a:ea typeface="Questrial"/>
                <a:cs typeface="Questrial"/>
                <a:sym typeface="Questrial"/>
              </a:defRPr>
            </a:lvl2pPr>
            <a:lvl3pPr marL="914400" marR="0" lvl="2" indent="101600" algn="l" rtl="0">
              <a:lnSpc>
                <a:spcPct val="100000"/>
              </a:lnSpc>
              <a:spcBef>
                <a:spcPts val="320"/>
              </a:spcBef>
              <a:spcAft>
                <a:spcPts val="0"/>
              </a:spcAft>
              <a:buClr>
                <a:schemeClr val="dk1"/>
              </a:buClr>
              <a:buSzPct val="100000"/>
              <a:buFont typeface="Questrial"/>
              <a:buChar char="■"/>
              <a:defRPr sz="1600" b="0" i="0" u="none" strike="noStrike" cap="none">
                <a:solidFill>
                  <a:schemeClr val="dk1"/>
                </a:solidFill>
                <a:latin typeface="Questrial"/>
                <a:ea typeface="Questrial"/>
                <a:cs typeface="Questrial"/>
                <a:sym typeface="Questrial"/>
              </a:defRPr>
            </a:lvl3pPr>
            <a:lvl4pPr marL="1371600" marR="0" lvl="3"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4pPr>
            <a:lvl5pPr marL="1828800" marR="0" lvl="4"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5pPr>
            <a:lvl6pPr marL="2286000" marR="0" lvl="5"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6pPr>
            <a:lvl7pPr marL="2743200" marR="0" lvl="6"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7pPr>
            <a:lvl8pPr marL="3200400" marR="0" lvl="7"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8pPr>
            <a:lvl9pPr marL="3657600" marR="0" lvl="8"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9pPr>
          </a:lstStyle>
          <a:p>
            <a:endParaRPr/>
          </a:p>
        </p:txBody>
      </p:sp>
      <p:sp>
        <p:nvSpPr>
          <p:cNvPr id="633" name="Shape 63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34" name="Shape 63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35" name="Shape 63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38" name="Shape 638"/>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36830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1pPr>
            <a:lvl2pPr marL="742950" marR="0" lvl="1" indent="32385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2pPr>
            <a:lvl3pPr marL="1143000" marR="0" lvl="2"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3pPr>
            <a:lvl4pPr marL="1600200" marR="0" lvl="3"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2057400" marR="0" lvl="4"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514600" marR="0" lvl="5"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971800" marR="0" lvl="6"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429000" marR="0" lvl="7"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886200" marR="0" lvl="8"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639" name="Shape 639"/>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36830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1pPr>
            <a:lvl2pPr marL="742950" marR="0" lvl="1" indent="32385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2pPr>
            <a:lvl3pPr marL="1143000" marR="0" lvl="2"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3pPr>
            <a:lvl4pPr marL="1600200" marR="0" lvl="3"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2057400" marR="0" lvl="4"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514600" marR="0" lvl="5"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971800" marR="0" lvl="6"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429000" marR="0" lvl="7"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886200" marR="0" lvl="8"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640" name="Shape 640"/>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41" name="Shape 641"/>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42" name="Shape 642"/>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45" name="Shape 645"/>
          <p:cNvSpPr txBox="1">
            <a:spLocks noGrp="1"/>
          </p:cNvSpPr>
          <p:nvPr>
            <p:ph type="body" idx="1"/>
          </p:nvPr>
        </p:nvSpPr>
        <p:spPr>
          <a:xfrm>
            <a:off x="457200" y="1535112"/>
            <a:ext cx="4040100" cy="639900"/>
          </a:xfrm>
          <a:prstGeom prst="rect">
            <a:avLst/>
          </a:prstGeom>
          <a:noFill/>
          <a:ln>
            <a:noFill/>
          </a:ln>
        </p:spPr>
        <p:txBody>
          <a:bodyPr wrap="square" lIns="91425" tIns="91425" rIns="91425" bIns="91425" anchor="b" anchorCtr="0"/>
          <a:lstStyle>
            <a:lvl1pPr marL="0" marR="0" lvl="0" indent="152400" algn="l" rtl="0">
              <a:lnSpc>
                <a:spcPct val="100000"/>
              </a:lnSpc>
              <a:spcBef>
                <a:spcPts val="480"/>
              </a:spcBef>
              <a:spcAft>
                <a:spcPts val="0"/>
              </a:spcAft>
              <a:buClr>
                <a:schemeClr val="dk1"/>
              </a:buClr>
              <a:buSzPct val="100000"/>
              <a:buFont typeface="Questrial"/>
              <a:buChar char="●"/>
              <a:defRPr sz="2400" b="1" i="0" u="none" strike="noStrike" cap="none">
                <a:solidFill>
                  <a:schemeClr val="dk1"/>
                </a:solidFill>
                <a:latin typeface="Questrial"/>
                <a:ea typeface="Questrial"/>
                <a:cs typeface="Questrial"/>
                <a:sym typeface="Questrial"/>
              </a:defRPr>
            </a:lvl1pPr>
            <a:lvl2pPr marL="457200" marR="0" lvl="1" indent="127000" algn="l" rtl="0">
              <a:lnSpc>
                <a:spcPct val="100000"/>
              </a:lnSpc>
              <a:spcBef>
                <a:spcPts val="400"/>
              </a:spcBef>
              <a:spcAft>
                <a:spcPts val="0"/>
              </a:spcAft>
              <a:buClr>
                <a:schemeClr val="dk1"/>
              </a:buClr>
              <a:buSzPct val="100000"/>
              <a:buFont typeface="Questrial"/>
              <a:buChar char="○"/>
              <a:defRPr sz="2000" b="1" i="0" u="none" strike="noStrike" cap="none">
                <a:solidFill>
                  <a:schemeClr val="dk1"/>
                </a:solidFill>
                <a:latin typeface="Questrial"/>
                <a:ea typeface="Questrial"/>
                <a:cs typeface="Questrial"/>
                <a:sym typeface="Questrial"/>
              </a:defRPr>
            </a:lvl2pPr>
            <a:lvl3pPr marL="914400" marR="0" lvl="2" indent="114300" algn="l" rtl="0">
              <a:lnSpc>
                <a:spcPct val="100000"/>
              </a:lnSpc>
              <a:spcBef>
                <a:spcPts val="360"/>
              </a:spcBef>
              <a:spcAft>
                <a:spcPts val="0"/>
              </a:spcAft>
              <a:buClr>
                <a:schemeClr val="dk1"/>
              </a:buClr>
              <a:buSzPct val="100000"/>
              <a:buFont typeface="Questrial"/>
              <a:buChar char="■"/>
              <a:defRPr sz="1800" b="1" i="0" u="none" strike="noStrike" cap="none">
                <a:solidFill>
                  <a:schemeClr val="dk1"/>
                </a:solidFill>
                <a:latin typeface="Questrial"/>
                <a:ea typeface="Questrial"/>
                <a:cs typeface="Questrial"/>
                <a:sym typeface="Questrial"/>
              </a:defRPr>
            </a:lvl3pPr>
            <a:lvl4pPr marL="1371600" marR="0" lvl="3"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4pPr>
            <a:lvl5pPr marL="1828800" marR="0" lvl="4"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5pPr>
            <a:lvl6pPr marL="2286000" marR="0" lvl="5"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6pPr>
            <a:lvl7pPr marL="2743200" marR="0" lvl="6"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7pPr>
            <a:lvl8pPr marL="3200400" marR="0" lvl="7"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8pPr>
            <a:lvl9pPr marL="3657600" marR="0" lvl="8"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9pPr>
          </a:lstStyle>
          <a:p>
            <a:endParaRPr/>
          </a:p>
        </p:txBody>
      </p:sp>
      <p:sp>
        <p:nvSpPr>
          <p:cNvPr id="646" name="Shape 646"/>
          <p:cNvSpPr txBox="1">
            <a:spLocks noGrp="1"/>
          </p:cNvSpPr>
          <p:nvPr>
            <p:ph type="body" idx="2"/>
          </p:nvPr>
        </p:nvSpPr>
        <p:spPr>
          <a:xfrm>
            <a:off x="457200" y="2174875"/>
            <a:ext cx="4040100" cy="3951300"/>
          </a:xfrm>
          <a:prstGeom prst="rect">
            <a:avLst/>
          </a:prstGeom>
          <a:noFill/>
          <a:ln>
            <a:noFill/>
          </a:ln>
        </p:spPr>
        <p:txBody>
          <a:bodyPr wrap="square" lIns="91425" tIns="91425" rIns="91425" bIns="91425" anchor="t" anchorCtr="0"/>
          <a:lstStyle>
            <a:lvl1pPr marL="342900" marR="0" lvl="0" indent="2667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1pPr>
            <a:lvl2pPr marL="742950" marR="0" lvl="1" indent="22225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600200" marR="0" lvl="3"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4pPr>
            <a:lvl5pPr marL="2057400" marR="0" lvl="4"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5pPr>
            <a:lvl6pPr marL="2514600" marR="0" lvl="5"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6pPr>
            <a:lvl7pPr marL="2971800" marR="0" lvl="6"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7pPr>
            <a:lvl8pPr marL="3429000" marR="0" lvl="7"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8pPr>
            <a:lvl9pPr marL="3886200" marR="0" lvl="8"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9pPr>
          </a:lstStyle>
          <a:p>
            <a:endParaRPr/>
          </a:p>
        </p:txBody>
      </p:sp>
      <p:sp>
        <p:nvSpPr>
          <p:cNvPr id="647" name="Shape 647"/>
          <p:cNvSpPr txBox="1">
            <a:spLocks noGrp="1"/>
          </p:cNvSpPr>
          <p:nvPr>
            <p:ph type="body" idx="3"/>
          </p:nvPr>
        </p:nvSpPr>
        <p:spPr>
          <a:xfrm>
            <a:off x="4645025" y="1535112"/>
            <a:ext cx="4041900" cy="639900"/>
          </a:xfrm>
          <a:prstGeom prst="rect">
            <a:avLst/>
          </a:prstGeom>
          <a:noFill/>
          <a:ln>
            <a:noFill/>
          </a:ln>
        </p:spPr>
        <p:txBody>
          <a:bodyPr wrap="square" lIns="91425" tIns="91425" rIns="91425" bIns="91425" anchor="b" anchorCtr="0"/>
          <a:lstStyle>
            <a:lvl1pPr marL="0" marR="0" lvl="0" indent="152400" algn="l" rtl="0">
              <a:lnSpc>
                <a:spcPct val="100000"/>
              </a:lnSpc>
              <a:spcBef>
                <a:spcPts val="480"/>
              </a:spcBef>
              <a:spcAft>
                <a:spcPts val="0"/>
              </a:spcAft>
              <a:buClr>
                <a:schemeClr val="dk1"/>
              </a:buClr>
              <a:buSzPct val="100000"/>
              <a:buFont typeface="Questrial"/>
              <a:buChar char="●"/>
              <a:defRPr sz="2400" b="1" i="0" u="none" strike="noStrike" cap="none">
                <a:solidFill>
                  <a:schemeClr val="dk1"/>
                </a:solidFill>
                <a:latin typeface="Questrial"/>
                <a:ea typeface="Questrial"/>
                <a:cs typeface="Questrial"/>
                <a:sym typeface="Questrial"/>
              </a:defRPr>
            </a:lvl1pPr>
            <a:lvl2pPr marL="457200" marR="0" lvl="1" indent="127000" algn="l" rtl="0">
              <a:lnSpc>
                <a:spcPct val="100000"/>
              </a:lnSpc>
              <a:spcBef>
                <a:spcPts val="400"/>
              </a:spcBef>
              <a:spcAft>
                <a:spcPts val="0"/>
              </a:spcAft>
              <a:buClr>
                <a:schemeClr val="dk1"/>
              </a:buClr>
              <a:buSzPct val="100000"/>
              <a:buFont typeface="Questrial"/>
              <a:buChar char="○"/>
              <a:defRPr sz="2000" b="1" i="0" u="none" strike="noStrike" cap="none">
                <a:solidFill>
                  <a:schemeClr val="dk1"/>
                </a:solidFill>
                <a:latin typeface="Questrial"/>
                <a:ea typeface="Questrial"/>
                <a:cs typeface="Questrial"/>
                <a:sym typeface="Questrial"/>
              </a:defRPr>
            </a:lvl2pPr>
            <a:lvl3pPr marL="914400" marR="0" lvl="2" indent="114300" algn="l" rtl="0">
              <a:lnSpc>
                <a:spcPct val="100000"/>
              </a:lnSpc>
              <a:spcBef>
                <a:spcPts val="360"/>
              </a:spcBef>
              <a:spcAft>
                <a:spcPts val="0"/>
              </a:spcAft>
              <a:buClr>
                <a:schemeClr val="dk1"/>
              </a:buClr>
              <a:buSzPct val="100000"/>
              <a:buFont typeface="Questrial"/>
              <a:buChar char="■"/>
              <a:defRPr sz="1800" b="1" i="0" u="none" strike="noStrike" cap="none">
                <a:solidFill>
                  <a:schemeClr val="dk1"/>
                </a:solidFill>
                <a:latin typeface="Questrial"/>
                <a:ea typeface="Questrial"/>
                <a:cs typeface="Questrial"/>
                <a:sym typeface="Questrial"/>
              </a:defRPr>
            </a:lvl3pPr>
            <a:lvl4pPr marL="1371600" marR="0" lvl="3"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4pPr>
            <a:lvl5pPr marL="1828800" marR="0" lvl="4"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5pPr>
            <a:lvl6pPr marL="2286000" marR="0" lvl="5"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6pPr>
            <a:lvl7pPr marL="2743200" marR="0" lvl="6"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7pPr>
            <a:lvl8pPr marL="3200400" marR="0" lvl="7"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8pPr>
            <a:lvl9pPr marL="3657600" marR="0" lvl="8" indent="101600" algn="l" rtl="0">
              <a:lnSpc>
                <a:spcPct val="100000"/>
              </a:lnSpc>
              <a:spcBef>
                <a:spcPts val="320"/>
              </a:spcBef>
              <a:spcAft>
                <a:spcPts val="0"/>
              </a:spcAft>
              <a:buClr>
                <a:schemeClr val="dk1"/>
              </a:buClr>
              <a:buSzPct val="100000"/>
              <a:buFont typeface="Questrial"/>
              <a:buChar char="■"/>
              <a:defRPr sz="1600" b="1" i="0" u="none" strike="noStrike" cap="none">
                <a:solidFill>
                  <a:schemeClr val="dk1"/>
                </a:solidFill>
                <a:latin typeface="Questrial"/>
                <a:ea typeface="Questrial"/>
                <a:cs typeface="Questrial"/>
                <a:sym typeface="Questrial"/>
              </a:defRPr>
            </a:lvl9pPr>
          </a:lstStyle>
          <a:p>
            <a:endParaRPr/>
          </a:p>
        </p:txBody>
      </p:sp>
      <p:sp>
        <p:nvSpPr>
          <p:cNvPr id="648" name="Shape 648"/>
          <p:cNvSpPr txBox="1">
            <a:spLocks noGrp="1"/>
          </p:cNvSpPr>
          <p:nvPr>
            <p:ph type="body" idx="4"/>
          </p:nvPr>
        </p:nvSpPr>
        <p:spPr>
          <a:xfrm>
            <a:off x="4645025" y="2174875"/>
            <a:ext cx="4041900" cy="3951300"/>
          </a:xfrm>
          <a:prstGeom prst="rect">
            <a:avLst/>
          </a:prstGeom>
          <a:noFill/>
          <a:ln>
            <a:noFill/>
          </a:ln>
        </p:spPr>
        <p:txBody>
          <a:bodyPr wrap="square" lIns="91425" tIns="91425" rIns="91425" bIns="91425" anchor="t" anchorCtr="0"/>
          <a:lstStyle>
            <a:lvl1pPr marL="342900" marR="0" lvl="0" indent="2667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1pPr>
            <a:lvl2pPr marL="742950" marR="0" lvl="1" indent="22225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36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600200" marR="0" lvl="3"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4pPr>
            <a:lvl5pPr marL="2057400" marR="0" lvl="4"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5pPr>
            <a:lvl6pPr marL="2514600" marR="0" lvl="5"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6pPr>
            <a:lvl7pPr marL="2971800" marR="0" lvl="6"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7pPr>
            <a:lvl8pPr marL="3429000" marR="0" lvl="7"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8pPr>
            <a:lvl9pPr marL="3886200" marR="0" lvl="8" indent="177800" algn="l" rtl="0">
              <a:lnSpc>
                <a:spcPct val="100000"/>
              </a:lnSpc>
              <a:spcBef>
                <a:spcPts val="320"/>
              </a:spcBef>
              <a:spcAft>
                <a:spcPts val="0"/>
              </a:spcAft>
              <a:buClr>
                <a:schemeClr val="dk1"/>
              </a:buClr>
              <a:buFont typeface="Questrial"/>
              <a:buNone/>
              <a:defRPr sz="1600" b="0" i="0" u="none" strike="noStrike" cap="none">
                <a:solidFill>
                  <a:schemeClr val="dk1"/>
                </a:solidFill>
                <a:latin typeface="Questrial"/>
                <a:ea typeface="Questrial"/>
                <a:cs typeface="Questrial"/>
                <a:sym typeface="Questrial"/>
              </a:defRPr>
            </a:lvl9pPr>
          </a:lstStyle>
          <a:p>
            <a:endParaRPr/>
          </a:p>
        </p:txBody>
      </p:sp>
      <p:sp>
        <p:nvSpPr>
          <p:cNvPr id="649" name="Shape 649"/>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50" name="Shape 650"/>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51" name="Shape 651"/>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54" name="Shape 654"/>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55" name="Shape 655"/>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56" name="Shape 656"/>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57200" y="273050"/>
            <a:ext cx="3008400" cy="11619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Quattrocento"/>
              <a:buNone/>
              <a:defRPr sz="2000" b="1"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59" name="Shape 659"/>
          <p:cNvSpPr txBox="1">
            <a:spLocks noGrp="1"/>
          </p:cNvSpPr>
          <p:nvPr>
            <p:ph type="body" idx="1"/>
          </p:nvPr>
        </p:nvSpPr>
        <p:spPr>
          <a:xfrm>
            <a:off x="3575050" y="273050"/>
            <a:ext cx="5111700" cy="58530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Font typeface="Questrial"/>
              <a:buNone/>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Font typeface="Questrial"/>
              <a:buNone/>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Font typeface="Questrial"/>
              <a:buNone/>
              <a:defRPr sz="2000" b="0" i="0" u="none" strike="noStrike" cap="none">
                <a:solidFill>
                  <a:schemeClr val="dk1"/>
                </a:solidFill>
                <a:latin typeface="Questrial"/>
                <a:ea typeface="Questrial"/>
                <a:cs typeface="Questrial"/>
                <a:sym typeface="Questrial"/>
              </a:defRPr>
            </a:lvl9pPr>
          </a:lstStyle>
          <a:p>
            <a:endParaRPr/>
          </a:p>
        </p:txBody>
      </p:sp>
      <p:sp>
        <p:nvSpPr>
          <p:cNvPr id="660" name="Shape 660"/>
          <p:cNvSpPr txBox="1">
            <a:spLocks noGrp="1"/>
          </p:cNvSpPr>
          <p:nvPr>
            <p:ph type="body" idx="2"/>
          </p:nvPr>
        </p:nvSpPr>
        <p:spPr>
          <a:xfrm>
            <a:off x="457200" y="1435100"/>
            <a:ext cx="3008400" cy="4691100"/>
          </a:xfrm>
          <a:prstGeom prst="rect">
            <a:avLst/>
          </a:prstGeom>
          <a:noFill/>
          <a:ln>
            <a:noFill/>
          </a:ln>
        </p:spPr>
        <p:txBody>
          <a:bodyPr wrap="square" lIns="91425" tIns="91425" rIns="91425" bIns="91425" anchor="t" anchorCtr="0"/>
          <a:lstStyle>
            <a:lvl1pPr marL="0" marR="0" lvl="0" indent="88900" algn="l" rtl="0">
              <a:lnSpc>
                <a:spcPct val="100000"/>
              </a:lnSpc>
              <a:spcBef>
                <a:spcPts val="280"/>
              </a:spcBef>
              <a:spcAft>
                <a:spcPts val="0"/>
              </a:spcAft>
              <a:buClr>
                <a:schemeClr val="dk1"/>
              </a:buClr>
              <a:buSzPct val="100000"/>
              <a:buFont typeface="Questrial"/>
              <a:buChar char="●"/>
              <a:defRPr sz="1400" b="0" i="0" u="none" strike="noStrike" cap="none">
                <a:solidFill>
                  <a:schemeClr val="dk1"/>
                </a:solidFill>
                <a:latin typeface="Questrial"/>
                <a:ea typeface="Questrial"/>
                <a:cs typeface="Questrial"/>
                <a:sym typeface="Questrial"/>
              </a:defRPr>
            </a:lvl1pPr>
            <a:lvl2pPr marL="457200" marR="0" lvl="1" indent="76200" algn="l" rtl="0">
              <a:lnSpc>
                <a:spcPct val="100000"/>
              </a:lnSpc>
              <a:spcBef>
                <a:spcPts val="240"/>
              </a:spcBef>
              <a:spcAft>
                <a:spcPts val="0"/>
              </a:spcAft>
              <a:buClr>
                <a:schemeClr val="dk1"/>
              </a:buClr>
              <a:buSzPct val="100000"/>
              <a:buFont typeface="Questrial"/>
              <a:buChar char="○"/>
              <a:defRPr sz="1200" b="0" i="0" u="none" strike="noStrike" cap="none">
                <a:solidFill>
                  <a:schemeClr val="dk1"/>
                </a:solidFill>
                <a:latin typeface="Questrial"/>
                <a:ea typeface="Questrial"/>
                <a:cs typeface="Questrial"/>
                <a:sym typeface="Questrial"/>
              </a:defRPr>
            </a:lvl2pPr>
            <a:lvl3pPr marL="914400" marR="0" lvl="2" indent="63500" algn="l" rtl="0">
              <a:lnSpc>
                <a:spcPct val="100000"/>
              </a:lnSpc>
              <a:spcBef>
                <a:spcPts val="200"/>
              </a:spcBef>
              <a:spcAft>
                <a:spcPts val="0"/>
              </a:spcAft>
              <a:buClr>
                <a:schemeClr val="dk1"/>
              </a:buClr>
              <a:buSzPct val="100000"/>
              <a:buFont typeface="Questrial"/>
              <a:buChar char="■"/>
              <a:defRPr sz="1000" b="0" i="0" u="none" strike="noStrike" cap="none">
                <a:solidFill>
                  <a:schemeClr val="dk1"/>
                </a:solidFill>
                <a:latin typeface="Questrial"/>
                <a:ea typeface="Questrial"/>
                <a:cs typeface="Questrial"/>
                <a:sym typeface="Questrial"/>
              </a:defRPr>
            </a:lvl3pPr>
            <a:lvl4pPr marL="1371600" marR="0" lvl="3"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4pPr>
            <a:lvl5pPr marL="1828800" marR="0" lvl="4"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5pPr>
            <a:lvl6pPr marL="2286000" marR="0" lvl="5"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6pPr>
            <a:lvl7pPr marL="2743200" marR="0" lvl="6"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7pPr>
            <a:lvl8pPr marL="3200400" marR="0" lvl="7"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8pPr>
            <a:lvl9pPr marL="3657600" marR="0" lvl="8" indent="57150" algn="l" rtl="0">
              <a:lnSpc>
                <a:spcPct val="100000"/>
              </a:lnSpc>
              <a:spcBef>
                <a:spcPts val="180"/>
              </a:spcBef>
              <a:spcAft>
                <a:spcPts val="0"/>
              </a:spcAft>
              <a:buClr>
                <a:schemeClr val="dk1"/>
              </a:buClr>
              <a:buSzPct val="100000"/>
              <a:buFont typeface="Questrial"/>
              <a:buChar char="■"/>
              <a:defRPr sz="900" b="0" i="0" u="none" strike="noStrike" cap="none">
                <a:solidFill>
                  <a:schemeClr val="dk1"/>
                </a:solidFill>
                <a:latin typeface="Questrial"/>
                <a:ea typeface="Questrial"/>
                <a:cs typeface="Questrial"/>
                <a:sym typeface="Questrial"/>
              </a:defRPr>
            </a:lvl9pPr>
          </a:lstStyle>
          <a:p>
            <a:endParaRPr/>
          </a:p>
        </p:txBody>
      </p:sp>
      <p:sp>
        <p:nvSpPr>
          <p:cNvPr id="661" name="Shape 66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62" name="Shape 66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63" name="Shape 66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wrap="square"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685" name="Shape 685"/>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spcAft>
                <a:spcPts val="0"/>
              </a:spcAft>
              <a:buClr>
                <a:schemeClr val="dk1"/>
              </a:buClr>
              <a:buFont typeface="Calibri"/>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Font typeface="Calibri"/>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Font typeface="Calibri"/>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686" name="Shape 686"/>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7" name="Shape 687"/>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8" name="Shape 688"/>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761" name="Shape 761"/>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762" name="Shape 762"/>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63" name="Shape 763"/>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764" name="Shape 764"/>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4"/>
        <p:cNvGrpSpPr/>
        <p:nvPr/>
      </p:nvGrpSpPr>
      <p:grpSpPr>
        <a:xfrm>
          <a:off x="0" y="0"/>
          <a:ext cx="0" cy="0"/>
          <a:chOff x="0" y="0"/>
          <a:chExt cx="0" cy="0"/>
        </a:xfrm>
      </p:grpSpPr>
      <p:sp>
        <p:nvSpPr>
          <p:cNvPr id="835" name="Shape 83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36" name="Shape 836"/>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37" name="Shape 83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38" name="Shape 83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39" name="Shape 83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25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87" name="Shape 87"/>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28650" y="365125"/>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1" name="Shape 161"/>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628650" y="6356350"/>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3028950" y="6356350"/>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6457950" y="6356350"/>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28650" y="365128"/>
            <a:ext cx="78867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6" name="Shape 236"/>
          <p:cNvSpPr txBox="1">
            <a:spLocks noGrp="1"/>
          </p:cNvSpPr>
          <p:nvPr>
            <p:ph type="body" idx="1"/>
          </p:nvPr>
        </p:nvSpPr>
        <p:spPr>
          <a:xfrm>
            <a:off x="628650" y="1825625"/>
            <a:ext cx="78867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dt" idx="10"/>
          </p:nvPr>
        </p:nvSpPr>
        <p:spPr>
          <a:xfrm>
            <a:off x="628650" y="6356353"/>
            <a:ext cx="2057400" cy="365100"/>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ftr" idx="11"/>
          </p:nvPr>
        </p:nvSpPr>
        <p:spPr>
          <a:xfrm>
            <a:off x="3028950" y="6356353"/>
            <a:ext cx="3086100" cy="365100"/>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sldNum" idx="12"/>
          </p:nvPr>
        </p:nvSpPr>
        <p:spPr>
          <a:xfrm>
            <a:off x="6457950" y="6356353"/>
            <a:ext cx="2057400" cy="365100"/>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312" name="Shape 312"/>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73100" algn="l" rtl="0">
              <a:lnSpc>
                <a:spcPct val="100000"/>
              </a:lnSpc>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603250" algn="l" rtl="0">
              <a:lnSpc>
                <a:spcPct val="100000"/>
              </a:lnSpc>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533400" algn="l" rtl="0">
              <a:lnSpc>
                <a:spcPct val="100000"/>
              </a:lnSpc>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406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313" name="Shape 313"/>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14" name="Shape 314"/>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387" name="Shape 387"/>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lt2"/>
              </a:buClr>
              <a:buSzPct val="100000"/>
              <a:buChar char="●"/>
              <a:defRPr sz="1800">
                <a:solidFill>
                  <a:schemeClr val="lt2"/>
                </a:solidFill>
              </a:defRPr>
            </a:lvl1pPr>
            <a:lvl2pPr lvl="1" rtl="0">
              <a:lnSpc>
                <a:spcPct val="115000"/>
              </a:lnSpc>
              <a:spcBef>
                <a:spcPts val="0"/>
              </a:spcBef>
              <a:spcAft>
                <a:spcPts val="1600"/>
              </a:spcAft>
              <a:buClr>
                <a:schemeClr val="lt2"/>
              </a:buClr>
              <a:buChar char="○"/>
              <a:defRPr>
                <a:solidFill>
                  <a:schemeClr val="lt2"/>
                </a:solidFill>
              </a:defRPr>
            </a:lvl2pPr>
            <a:lvl3pPr lvl="2" rtl="0">
              <a:lnSpc>
                <a:spcPct val="115000"/>
              </a:lnSpc>
              <a:spcBef>
                <a:spcPts val="0"/>
              </a:spcBef>
              <a:spcAft>
                <a:spcPts val="1600"/>
              </a:spcAft>
              <a:buClr>
                <a:schemeClr val="lt2"/>
              </a:buClr>
              <a:buChar char="■"/>
              <a:defRPr>
                <a:solidFill>
                  <a:schemeClr val="lt2"/>
                </a:solidFill>
              </a:defRPr>
            </a:lvl3pPr>
            <a:lvl4pPr lvl="3" rtl="0">
              <a:lnSpc>
                <a:spcPct val="115000"/>
              </a:lnSpc>
              <a:spcBef>
                <a:spcPts val="0"/>
              </a:spcBef>
              <a:spcAft>
                <a:spcPts val="1600"/>
              </a:spcAft>
              <a:buClr>
                <a:schemeClr val="lt2"/>
              </a:buClr>
              <a:buChar char="●"/>
              <a:defRPr>
                <a:solidFill>
                  <a:schemeClr val="lt2"/>
                </a:solidFill>
              </a:defRPr>
            </a:lvl4pPr>
            <a:lvl5pPr lvl="4" rtl="0">
              <a:lnSpc>
                <a:spcPct val="115000"/>
              </a:lnSpc>
              <a:spcBef>
                <a:spcPts val="0"/>
              </a:spcBef>
              <a:spcAft>
                <a:spcPts val="1600"/>
              </a:spcAft>
              <a:buClr>
                <a:schemeClr val="lt2"/>
              </a:buClr>
              <a:buChar char="○"/>
              <a:defRPr>
                <a:solidFill>
                  <a:schemeClr val="lt2"/>
                </a:solidFill>
              </a:defRPr>
            </a:lvl5pPr>
            <a:lvl6pPr lvl="5" rtl="0">
              <a:lnSpc>
                <a:spcPct val="115000"/>
              </a:lnSpc>
              <a:spcBef>
                <a:spcPts val="0"/>
              </a:spcBef>
              <a:spcAft>
                <a:spcPts val="1600"/>
              </a:spcAft>
              <a:buClr>
                <a:schemeClr val="lt2"/>
              </a:buClr>
              <a:buChar char="■"/>
              <a:defRPr>
                <a:solidFill>
                  <a:schemeClr val="lt2"/>
                </a:solidFill>
              </a:defRPr>
            </a:lvl6pPr>
            <a:lvl7pPr lvl="6" rtl="0">
              <a:lnSpc>
                <a:spcPct val="115000"/>
              </a:lnSpc>
              <a:spcBef>
                <a:spcPts val="0"/>
              </a:spcBef>
              <a:spcAft>
                <a:spcPts val="1600"/>
              </a:spcAft>
              <a:buClr>
                <a:schemeClr val="lt2"/>
              </a:buClr>
              <a:buChar char="●"/>
              <a:defRPr>
                <a:solidFill>
                  <a:schemeClr val="lt2"/>
                </a:solidFill>
              </a:defRPr>
            </a:lvl7pPr>
            <a:lvl8pPr lvl="7" rtl="0">
              <a:lnSpc>
                <a:spcPct val="115000"/>
              </a:lnSpc>
              <a:spcBef>
                <a:spcPts val="0"/>
              </a:spcBef>
              <a:spcAft>
                <a:spcPts val="1600"/>
              </a:spcAft>
              <a:buClr>
                <a:schemeClr val="lt2"/>
              </a:buClr>
              <a:buChar char="○"/>
              <a:defRPr>
                <a:solidFill>
                  <a:schemeClr val="lt2"/>
                </a:solidFill>
              </a:defRPr>
            </a:lvl8pPr>
            <a:lvl9pPr lvl="8" rtl="0">
              <a:lnSpc>
                <a:spcPct val="115000"/>
              </a:lnSpc>
              <a:spcBef>
                <a:spcPts val="0"/>
              </a:spcBef>
              <a:spcAft>
                <a:spcPts val="1600"/>
              </a:spcAft>
              <a:buClr>
                <a:schemeClr val="lt2"/>
              </a:buClr>
              <a:buChar char="■"/>
              <a:defRPr>
                <a:solidFill>
                  <a:schemeClr val="lt2"/>
                </a:solidFill>
              </a:defRPr>
            </a:lvl9pPr>
          </a:lstStyle>
          <a:p>
            <a:endParaRPr/>
          </a:p>
        </p:txBody>
      </p:sp>
      <p:sp>
        <p:nvSpPr>
          <p:cNvPr id="388" name="Shape 388"/>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US" sz="1000">
                <a:solidFill>
                  <a:schemeClr val="lt2"/>
                </a:solidFill>
              </a:rPr>
              <a:t>‹#›</a:t>
            </a:fld>
            <a:endParaRPr lang="en-US"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893700" y="274649"/>
            <a:ext cx="6462600" cy="1143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97ABBC"/>
              </a:buClr>
              <a:buFont typeface="Raleway"/>
              <a:buNone/>
              <a:defRPr sz="3600" b="0" i="0" u="none" strike="noStrike" cap="none">
                <a:solidFill>
                  <a:srgbClr val="97ABBC"/>
                </a:solidFill>
                <a:latin typeface="Raleway"/>
                <a:ea typeface="Raleway"/>
                <a:cs typeface="Raleway"/>
                <a:sym typeface="Raleway"/>
              </a:defRPr>
            </a:lvl1pPr>
            <a:lvl2pPr lvl="1" indent="0" rtl="0">
              <a:spcBef>
                <a:spcPts val="0"/>
              </a:spcBef>
              <a:buClr>
                <a:srgbClr val="97ABBC"/>
              </a:buClr>
              <a:buFont typeface="Raleway"/>
              <a:buNone/>
              <a:defRPr sz="3600">
                <a:solidFill>
                  <a:srgbClr val="97ABBC"/>
                </a:solidFill>
                <a:latin typeface="Raleway"/>
                <a:ea typeface="Raleway"/>
                <a:cs typeface="Raleway"/>
                <a:sym typeface="Raleway"/>
              </a:defRPr>
            </a:lvl2pPr>
            <a:lvl3pPr lvl="2" indent="0" rtl="0">
              <a:spcBef>
                <a:spcPts val="0"/>
              </a:spcBef>
              <a:buClr>
                <a:srgbClr val="97ABBC"/>
              </a:buClr>
              <a:buFont typeface="Raleway"/>
              <a:buNone/>
              <a:defRPr sz="3600">
                <a:solidFill>
                  <a:srgbClr val="97ABBC"/>
                </a:solidFill>
                <a:latin typeface="Raleway"/>
                <a:ea typeface="Raleway"/>
                <a:cs typeface="Raleway"/>
                <a:sym typeface="Raleway"/>
              </a:defRPr>
            </a:lvl3pPr>
            <a:lvl4pPr lvl="3" indent="0" rtl="0">
              <a:spcBef>
                <a:spcPts val="0"/>
              </a:spcBef>
              <a:buClr>
                <a:srgbClr val="97ABBC"/>
              </a:buClr>
              <a:buFont typeface="Raleway"/>
              <a:buNone/>
              <a:defRPr sz="3600">
                <a:solidFill>
                  <a:srgbClr val="97ABBC"/>
                </a:solidFill>
                <a:latin typeface="Raleway"/>
                <a:ea typeface="Raleway"/>
                <a:cs typeface="Raleway"/>
                <a:sym typeface="Raleway"/>
              </a:defRPr>
            </a:lvl4pPr>
            <a:lvl5pPr lvl="4" indent="0" rtl="0">
              <a:spcBef>
                <a:spcPts val="0"/>
              </a:spcBef>
              <a:buClr>
                <a:srgbClr val="97ABBC"/>
              </a:buClr>
              <a:buFont typeface="Raleway"/>
              <a:buNone/>
              <a:defRPr sz="3600">
                <a:solidFill>
                  <a:srgbClr val="97ABBC"/>
                </a:solidFill>
                <a:latin typeface="Raleway"/>
                <a:ea typeface="Raleway"/>
                <a:cs typeface="Raleway"/>
                <a:sym typeface="Raleway"/>
              </a:defRPr>
            </a:lvl5pPr>
            <a:lvl6pPr lvl="5" indent="0" rtl="0">
              <a:spcBef>
                <a:spcPts val="0"/>
              </a:spcBef>
              <a:buClr>
                <a:srgbClr val="97ABBC"/>
              </a:buClr>
              <a:buFont typeface="Raleway"/>
              <a:buNone/>
              <a:defRPr sz="3600">
                <a:solidFill>
                  <a:srgbClr val="97ABBC"/>
                </a:solidFill>
                <a:latin typeface="Raleway"/>
                <a:ea typeface="Raleway"/>
                <a:cs typeface="Raleway"/>
                <a:sym typeface="Raleway"/>
              </a:defRPr>
            </a:lvl6pPr>
            <a:lvl7pPr lvl="6" indent="0" rtl="0">
              <a:spcBef>
                <a:spcPts val="0"/>
              </a:spcBef>
              <a:buClr>
                <a:srgbClr val="97ABBC"/>
              </a:buClr>
              <a:buFont typeface="Raleway"/>
              <a:buNone/>
              <a:defRPr sz="3600">
                <a:solidFill>
                  <a:srgbClr val="97ABBC"/>
                </a:solidFill>
                <a:latin typeface="Raleway"/>
                <a:ea typeface="Raleway"/>
                <a:cs typeface="Raleway"/>
                <a:sym typeface="Raleway"/>
              </a:defRPr>
            </a:lvl7pPr>
            <a:lvl8pPr lvl="7" indent="0" rtl="0">
              <a:spcBef>
                <a:spcPts val="0"/>
              </a:spcBef>
              <a:buClr>
                <a:srgbClr val="97ABBC"/>
              </a:buClr>
              <a:buFont typeface="Raleway"/>
              <a:buNone/>
              <a:defRPr sz="3600">
                <a:solidFill>
                  <a:srgbClr val="97ABBC"/>
                </a:solidFill>
                <a:latin typeface="Raleway"/>
                <a:ea typeface="Raleway"/>
                <a:cs typeface="Raleway"/>
                <a:sym typeface="Raleway"/>
              </a:defRPr>
            </a:lvl8pPr>
            <a:lvl9pPr lvl="8" indent="0" rtl="0">
              <a:spcBef>
                <a:spcPts val="0"/>
              </a:spcBef>
              <a:buClr>
                <a:srgbClr val="97ABBC"/>
              </a:buClr>
              <a:buFont typeface="Raleway"/>
              <a:buNone/>
              <a:defRPr sz="3600">
                <a:solidFill>
                  <a:srgbClr val="97ABBC"/>
                </a:solidFill>
                <a:latin typeface="Raleway"/>
                <a:ea typeface="Raleway"/>
                <a:cs typeface="Raleway"/>
                <a:sym typeface="Raleway"/>
              </a:defRPr>
            </a:lvl9pPr>
          </a:lstStyle>
          <a:p>
            <a:endParaRPr/>
          </a:p>
        </p:txBody>
      </p:sp>
      <p:sp>
        <p:nvSpPr>
          <p:cNvPr id="432" name="Shape 432"/>
          <p:cNvSpPr txBox="1">
            <a:spLocks noGrp="1"/>
          </p:cNvSpPr>
          <p:nvPr>
            <p:ph type="body" idx="1"/>
          </p:nvPr>
        </p:nvSpPr>
        <p:spPr>
          <a:xfrm>
            <a:off x="893700" y="1831449"/>
            <a:ext cx="6462600" cy="4736400"/>
          </a:xfrm>
          <a:prstGeom prst="rect">
            <a:avLst/>
          </a:prstGeom>
          <a:noFill/>
          <a:ln>
            <a:noFill/>
          </a:ln>
        </p:spPr>
        <p:txBody>
          <a:bodyPr wrap="square" lIns="91425" tIns="91425" rIns="91425" bIns="91425" anchor="t" anchorCtr="0"/>
          <a:lstStyle>
            <a:lvl1pPr marL="0" marR="0" lvl="0" indent="571500" algn="l" rtl="0">
              <a:lnSpc>
                <a:spcPct val="100000"/>
              </a:lnSpc>
              <a:spcBef>
                <a:spcPts val="600"/>
              </a:spcBef>
              <a:spcAft>
                <a:spcPts val="0"/>
              </a:spcAft>
              <a:buClr>
                <a:srgbClr val="677480"/>
              </a:buClr>
              <a:buSzPct val="100000"/>
              <a:buFont typeface="Lato"/>
              <a:buChar char="▷"/>
              <a:defRPr sz="3000" b="0" i="0" u="none" strike="noStrike" cap="none">
                <a:solidFill>
                  <a:srgbClr val="677480"/>
                </a:solidFill>
                <a:latin typeface="Lato"/>
                <a:ea typeface="Lato"/>
                <a:cs typeface="Lato"/>
                <a:sym typeface="Lato"/>
              </a:defRPr>
            </a:lvl1pPr>
            <a:lvl2pPr marL="457200" marR="0" lvl="1" indent="0" algn="l" rtl="0">
              <a:lnSpc>
                <a:spcPct val="100000"/>
              </a:lnSpc>
              <a:spcBef>
                <a:spcPts val="480"/>
              </a:spcBef>
              <a:spcAft>
                <a:spcPts val="0"/>
              </a:spcAft>
              <a:buClr>
                <a:srgbClr val="677480"/>
              </a:buClr>
              <a:buFont typeface="Lato"/>
              <a:buChar char="○"/>
              <a:defRPr sz="2400" b="0" i="0" u="none" strike="noStrike" cap="none">
                <a:solidFill>
                  <a:srgbClr val="677480"/>
                </a:solidFill>
                <a:latin typeface="Lato"/>
                <a:ea typeface="Lato"/>
                <a:cs typeface="Lato"/>
                <a:sym typeface="Lato"/>
              </a:defRPr>
            </a:lvl2pPr>
            <a:lvl3pPr marL="914400" marR="0" lvl="2" indent="0" algn="l" rtl="0">
              <a:lnSpc>
                <a:spcPct val="100000"/>
              </a:lnSpc>
              <a:spcBef>
                <a:spcPts val="480"/>
              </a:spcBef>
              <a:spcAft>
                <a:spcPts val="0"/>
              </a:spcAft>
              <a:buClr>
                <a:srgbClr val="677480"/>
              </a:buClr>
              <a:buFont typeface="Lato"/>
              <a:buChar char="■"/>
              <a:defRPr sz="2400" b="0" i="0" u="none" strike="noStrike" cap="none">
                <a:solidFill>
                  <a:srgbClr val="677480"/>
                </a:solidFill>
                <a:latin typeface="Lato"/>
                <a:ea typeface="Lato"/>
                <a:cs typeface="Lato"/>
                <a:sym typeface="Lato"/>
              </a:defRPr>
            </a:lvl3pPr>
            <a:lvl4pPr marL="1371600" marR="0" lvl="3"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4pPr>
            <a:lvl5pPr marL="1828800" marR="0" lvl="4"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5pPr>
            <a:lvl6pPr marL="2286000" marR="0" lvl="5"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6pPr>
            <a:lvl7pPr marL="2743200" marR="0" lvl="6"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7pPr>
            <a:lvl8pPr marL="3200400" marR="0" lvl="7"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8pPr>
            <a:lvl9pPr marL="3657600" marR="0" lvl="8" indent="0" algn="l" rtl="0">
              <a:lnSpc>
                <a:spcPct val="100000"/>
              </a:lnSpc>
              <a:spcBef>
                <a:spcPts val="360"/>
              </a:spcBef>
              <a:spcAft>
                <a:spcPts val="0"/>
              </a:spcAft>
              <a:buClr>
                <a:srgbClr val="677480"/>
              </a:buClr>
              <a:buFont typeface="Lato"/>
              <a:buChar char="■"/>
              <a:defRPr sz="1800" b="0" i="0" u="none" strike="noStrike" cap="none">
                <a:solidFill>
                  <a:srgbClr val="677480"/>
                </a:solidFill>
                <a:latin typeface="Lato"/>
                <a:ea typeface="Lato"/>
                <a:cs typeface="Lato"/>
                <a:sym typeface="Lato"/>
              </a:defRPr>
            </a:lvl9pPr>
          </a:lstStyle>
          <a:p>
            <a:endParaRPr/>
          </a:p>
        </p:txBody>
      </p:sp>
      <p:sp>
        <p:nvSpPr>
          <p:cNvPr id="433" name="Shape 433"/>
          <p:cNvSpPr txBox="1">
            <a:spLocks noGrp="1"/>
          </p:cNvSpPr>
          <p:nvPr>
            <p:ph type="sldNum" idx="12"/>
          </p:nvPr>
        </p:nvSpPr>
        <p:spPr>
          <a:xfrm>
            <a:off x="8556782" y="6333133"/>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rgbClr val="677480"/>
              </a:buClr>
              <a:buSzPct val="25000"/>
              <a:buFont typeface="Lato"/>
              <a:buNone/>
            </a:pPr>
            <a:fld id="{00000000-1234-1234-1234-123412341234}" type="slidenum">
              <a:rPr lang="en-US" sz="1300" b="0" i="0" u="none" strike="noStrike" cap="none">
                <a:solidFill>
                  <a:srgbClr val="677480"/>
                </a:solidFill>
                <a:latin typeface="Lato"/>
                <a:ea typeface="Lato"/>
                <a:cs typeface="Lato"/>
                <a:sym typeface="Lato"/>
              </a:rPr>
              <a:t>‹#›</a:t>
            </a:fld>
            <a:endParaRPr lang="en-US" sz="1300" b="0" i="0" u="none" strike="noStrike" cap="none">
              <a:solidFill>
                <a:srgbClr val="677480"/>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535" name="Shape 535"/>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Questrial"/>
              <a:buChar char="•"/>
              <a:defRPr sz="3200" b="0" i="0" u="none" strike="noStrike" cap="none">
                <a:solidFill>
                  <a:schemeClr val="dk1"/>
                </a:solidFill>
                <a:latin typeface="Questrial"/>
                <a:ea typeface="Questrial"/>
                <a:cs typeface="Questrial"/>
                <a:sym typeface="Questrial"/>
              </a:defRPr>
            </a:lvl1pPr>
            <a:lvl2pPr marL="742950" marR="0" lvl="1" indent="247650" algn="l" rtl="0">
              <a:lnSpc>
                <a:spcPct val="100000"/>
              </a:lnSpc>
              <a:spcBef>
                <a:spcPts val="560"/>
              </a:spcBef>
              <a:spcAft>
                <a:spcPts val="0"/>
              </a:spcAft>
              <a:buClr>
                <a:schemeClr val="dk1"/>
              </a:buClr>
              <a:buSzPct val="100000"/>
              <a:buFont typeface="Questrial"/>
              <a:buChar char="–"/>
              <a:defRPr sz="2800" b="0" i="0" u="none" strike="noStrike" cap="none">
                <a:solidFill>
                  <a:schemeClr val="dk1"/>
                </a:solidFill>
                <a:latin typeface="Questrial"/>
                <a:ea typeface="Questrial"/>
                <a:cs typeface="Questrial"/>
                <a:sym typeface="Questrial"/>
              </a:defRPr>
            </a:lvl2pPr>
            <a:lvl3pPr marL="1143000" marR="0" lvl="2" indent="228600" algn="l" rtl="0">
              <a:lnSpc>
                <a:spcPct val="100000"/>
              </a:lnSpc>
              <a:spcBef>
                <a:spcPts val="480"/>
              </a:spcBef>
              <a:spcAft>
                <a:spcPts val="0"/>
              </a:spcAft>
              <a:buClr>
                <a:schemeClr val="dk1"/>
              </a:buClr>
              <a:buSzPct val="100000"/>
              <a:buFont typeface="Questrial"/>
              <a:buChar char="•"/>
              <a:defRPr sz="2400" b="0" i="0" u="none" strike="noStrike" cap="none">
                <a:solidFill>
                  <a:schemeClr val="dk1"/>
                </a:solidFill>
                <a:latin typeface="Questrial"/>
                <a:ea typeface="Questrial"/>
                <a:cs typeface="Questrial"/>
                <a:sym typeface="Questrial"/>
              </a:defRPr>
            </a:lvl3pPr>
            <a:lvl4pPr marL="1600200" marR="0" lvl="3"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4pPr>
            <a:lvl5pPr marL="2057400" marR="0" lvl="4"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5pPr>
            <a:lvl6pPr marL="2514600" marR="0" lvl="5"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6pPr>
            <a:lvl7pPr marL="2971800" marR="0" lvl="6"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7pPr>
            <a:lvl8pPr marL="3429000" marR="0" lvl="7"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8pPr>
            <a:lvl9pPr marL="3886200" marR="0" lvl="8" indent="152400" algn="l" rtl="0">
              <a:lnSpc>
                <a:spcPct val="100000"/>
              </a:lnSpc>
              <a:spcBef>
                <a:spcPts val="400"/>
              </a:spcBef>
              <a:spcAft>
                <a:spcPts val="0"/>
              </a:spcAft>
              <a:buClr>
                <a:schemeClr val="dk1"/>
              </a:buClr>
              <a:buSzPct val="100000"/>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536" name="Shape 536"/>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37" name="Shape 537"/>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538" name="Shape 538"/>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1pPr>
            <a:lvl2pPr marL="0" marR="0" lvl="1"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2pPr>
            <a:lvl3pPr marL="0" marR="0" lvl="2"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3pPr>
            <a:lvl4pPr marL="0" marR="0" lvl="3"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4pPr>
            <a:lvl5pPr marL="0" marR="0" lvl="4" indent="0" algn="ctr" rtl="0">
              <a:spcBef>
                <a:spcPts val="0"/>
              </a:spcBef>
              <a:spcAft>
                <a:spcPts val="0"/>
              </a:spcAft>
              <a:buClr>
                <a:schemeClr val="dk2"/>
              </a:buClr>
              <a:buFont typeface="Quattrocento"/>
              <a:buNone/>
              <a:defRPr sz="4400" b="0" i="0" u="none" strike="noStrike" cap="none">
                <a:solidFill>
                  <a:schemeClr val="dk2"/>
                </a:solidFill>
                <a:latin typeface="Quattrocento"/>
                <a:ea typeface="Quattrocento"/>
                <a:cs typeface="Quattrocento"/>
                <a:sym typeface="Quattrocento"/>
              </a:defRPr>
            </a:lvl5pPr>
            <a:lvl6pPr marL="457200" marR="0" lvl="5"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Clr>
                <a:schemeClr val="dk2"/>
              </a:buClr>
              <a:buFont typeface="Arial"/>
              <a:buNone/>
              <a:defRPr sz="4400" b="0" i="0" u="none" strike="noStrike" cap="none">
                <a:solidFill>
                  <a:schemeClr val="dk2"/>
                </a:solidFill>
                <a:latin typeface="Arial"/>
                <a:ea typeface="Arial"/>
                <a:cs typeface="Arial"/>
                <a:sym typeface="Arial"/>
              </a:defRPr>
            </a:lvl9pPr>
          </a:lstStyle>
          <a:p>
            <a:endParaRPr/>
          </a:p>
        </p:txBody>
      </p:sp>
      <p:sp>
        <p:nvSpPr>
          <p:cNvPr id="610" name="Shape 610"/>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469900" algn="l" rtl="0">
              <a:lnSpc>
                <a:spcPct val="100000"/>
              </a:lnSpc>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425450" algn="l" rtl="0">
              <a:lnSpc>
                <a:spcPct val="100000"/>
              </a:lnSpc>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381000" algn="l" rtl="0">
              <a:lnSpc>
                <a:spcPct val="100000"/>
              </a:lnSpc>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2794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611" name="Shape 611"/>
          <p:cNvSpPr txBox="1">
            <a:spLocks noGrp="1"/>
          </p:cNvSpPr>
          <p:nvPr>
            <p:ph type="dt" idx="10"/>
          </p:nvPr>
        </p:nvSpPr>
        <p:spPr>
          <a:xfrm>
            <a:off x="457200" y="6245225"/>
            <a:ext cx="2133600" cy="4761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12" name="Shape 612"/>
          <p:cNvSpPr txBox="1">
            <a:spLocks noGrp="1"/>
          </p:cNvSpPr>
          <p:nvPr>
            <p:ph type="ftr" idx="11"/>
          </p:nvPr>
        </p:nvSpPr>
        <p:spPr>
          <a:xfrm>
            <a:off x="3124200" y="6245225"/>
            <a:ext cx="2895600" cy="476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613" name="Shape 613"/>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ropbox.com/s/cs5fi5uk95cx3lq/Learner%20Advocate%20Network.pdf?dl=0" TargetMode="External"/><Relationship Id="rId2" Type="http://schemas.openxmlformats.org/officeDocument/2006/relationships/notesSlide" Target="../notesSlides/notesSlide10.xml"/><Relationship Id="rId1" Type="http://schemas.openxmlformats.org/officeDocument/2006/relationships/slideLayout" Target="../slideLayouts/slideLayout127.xml"/><Relationship Id="rId4" Type="http://schemas.openxmlformats.org/officeDocument/2006/relationships/hyperlink" Target="http://reschoolcolorado.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presentation/d/1QFbka_IoD0fcWBillNf3MV_KgyLMkQt35kPYWTXl-KI/edit?usp=sharing"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comments" Target="../comments/comment1.xml"/><Relationship Id="rId5" Type="http://schemas.openxmlformats.org/officeDocument/2006/relationships/hyperlink" Target="https://drive.google.com/open?id=0BwKXk9NeexpZc2czMnlueWRhNWM" TargetMode="External"/><Relationship Id="rId4" Type="http://schemas.openxmlformats.org/officeDocument/2006/relationships/hyperlink" Target="https://drive.google.com/open?id=0BwKXk9NeexpZbjNGSXBGdzhwMj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ccsso.org/Documents/Educator-Competencies-081015-FINAL.pdf" TargetMode="External"/><Relationship Id="rId2" Type="http://schemas.openxmlformats.org/officeDocument/2006/relationships/notesSlide" Target="../notesSlides/notesSlide12.xml"/><Relationship Id="rId1" Type="http://schemas.openxmlformats.org/officeDocument/2006/relationships/slideLayout" Target="../slideLayouts/slideLayout127.xml"/><Relationship Id="rId6" Type="http://schemas.openxmlformats.org/officeDocument/2006/relationships/image" Target="../media/image8.png"/><Relationship Id="rId5" Type="http://schemas.openxmlformats.org/officeDocument/2006/relationships/hyperlink" Target="https://www.participate.com/pages/participate-pd-portal" TargetMode="External"/><Relationship Id="rId4" Type="http://schemas.openxmlformats.org/officeDocument/2006/relationships/hyperlink" Target="http://ccsso.org/Resources/Publications/Leadership_Competencies_for_Learner-Centered_Personalized_Education.html?utm_source=ExcelinEd&amp;utm_campaign=577832137b-EMAIL_CAMPAIGN_2017_9.14.17&amp;utm_medium=email&amp;utm_term=0_0473a80b81-577832137b-118338081"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hechingerreport.org/tipping-point-can-summit-put-personalized-learning-top/" TargetMode="External"/><Relationship Id="rId13" Type="http://schemas.openxmlformats.org/officeDocument/2006/relationships/image" Target="../media/image9.jpg"/><Relationship Id="rId3" Type="http://schemas.openxmlformats.org/officeDocument/2006/relationships/hyperlink" Target="https://www.inacol.org/resource/9221/" TargetMode="External"/><Relationship Id="rId7" Type="http://schemas.openxmlformats.org/officeDocument/2006/relationships/image" Target="../media/image2.jpg"/><Relationship Id="rId12" Type="http://schemas.openxmlformats.org/officeDocument/2006/relationships/hyperlink" Target="https://drive.google.com/open?id=0BwKXk9NeexpZUFR3Q21nakdUWk0" TargetMode="External"/><Relationship Id="rId2" Type="http://schemas.openxmlformats.org/officeDocument/2006/relationships/notesSlide" Target="../notesSlides/notesSlide13.xml"/><Relationship Id="rId1" Type="http://schemas.openxmlformats.org/officeDocument/2006/relationships/slideLayout" Target="../slideLayouts/slideLayout125.xml"/><Relationship Id="rId6" Type="http://schemas.openxmlformats.org/officeDocument/2006/relationships/hyperlink" Target="http://www.eic-nv.org/knowledge-hub.html" TargetMode="External"/><Relationship Id="rId11" Type="http://schemas.openxmlformats.org/officeDocument/2006/relationships/hyperlink" Target="https://chanzuckerberg.com/" TargetMode="External"/><Relationship Id="rId5" Type="http://schemas.openxmlformats.org/officeDocument/2006/relationships/hyperlink" Target="https://tech.ed.gov/leaders/" TargetMode="External"/><Relationship Id="rId10" Type="http://schemas.openxmlformats.org/officeDocument/2006/relationships/hyperlink" Target="https://www.summitlearning.org/program/online-platform" TargetMode="External"/><Relationship Id="rId4" Type="http://schemas.openxmlformats.org/officeDocument/2006/relationships/hyperlink" Target="https://www.inacol.org/resource/communication-and-outreach-strategies-for-leaders-shifting-to-personalized-learning/" TargetMode="External"/><Relationship Id="rId9" Type="http://schemas.openxmlformats.org/officeDocument/2006/relationships/hyperlink" Target="http://hechingerreport.org/author/chris-berdik" TargetMode="External"/><Relationship Id="rId14" Type="http://schemas.openxmlformats.org/officeDocument/2006/relationships/hyperlink" Target="https://vimeo.com/19938874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1.xml"/><Relationship Id="rId6" Type="http://schemas.openxmlformats.org/officeDocument/2006/relationships/hyperlink" Target="http://edawn.org/" TargetMode="External"/><Relationship Id="rId5" Type="http://schemas.openxmlformats.org/officeDocument/2006/relationships/hyperlink" Target="http://www.eic-nv.org/" TargetMode="External"/><Relationship Id="rId4" Type="http://schemas.openxmlformats.org/officeDocument/2006/relationships/hyperlink" Target="http://www.eic-nv.org/join-us.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3K5HXeUBbZs" TargetMode="External"/><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14.pn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8.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3" Type="http://schemas.openxmlformats.org/officeDocument/2006/relationships/hyperlink" Target="SNACS%20-%20Personalized%20Learning%20-%20final%20v4.mp4" TargetMode="External"/><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25.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docs.google.com/presentation/d/1p18OuH6oS6itSxizkRHr16snYP6sddhGA10WfcRXZ9w/edit?usp=sharing" TargetMode="External"/><Relationship Id="rId7" Type="http://schemas.openxmlformats.org/officeDocument/2006/relationships/hyperlink" Target="http://www.eic-nv.org/" TargetMode="External"/><Relationship Id="rId2" Type="http://schemas.openxmlformats.org/officeDocument/2006/relationships/notesSlide" Target="../notesSlides/notesSlide3.xml"/><Relationship Id="rId1" Type="http://schemas.openxmlformats.org/officeDocument/2006/relationships/slideLayout" Target="../slideLayouts/slideLayout125.xml"/><Relationship Id="rId6" Type="http://schemas.openxmlformats.org/officeDocument/2006/relationships/hyperlink" Target="http://www.snacs.org/" TargetMode="External"/><Relationship Id="rId5" Type="http://schemas.openxmlformats.org/officeDocument/2006/relationships/hyperlink" Target="https://youtu.be/cV5lDPpiuj0" TargetMode="External"/><Relationship Id="rId4" Type="http://schemas.openxmlformats.org/officeDocument/2006/relationships/hyperlink" Target="http://www.atech.org/general-information/mascot-motto-mission-belief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68.xml"/><Relationship Id="rId5" Type="http://schemas.openxmlformats.org/officeDocument/2006/relationships/image" Target="../media/image33.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8.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www.edweek.org/ew/qc/2017/2017-state-education-grades-map.html" TargetMode="External"/><Relationship Id="rId2" Type="http://schemas.openxmlformats.org/officeDocument/2006/relationships/notesSlide" Target="../notesSlides/notesSlide4.xml"/><Relationship Id="rId1" Type="http://schemas.openxmlformats.org/officeDocument/2006/relationships/slideLayout" Target="../slideLayouts/slideLayout92.xml"/><Relationship Id="rId5" Type="http://schemas.openxmlformats.org/officeDocument/2006/relationships/image" Target="../media/image2.jpg"/><Relationship Id="rId4" Type="http://schemas.openxmlformats.org/officeDocument/2006/relationships/hyperlink" Target="http://gov.nv.gov/uploadedFiles/govnvgov/Content/About/GovernorSOS-AsPreparedforDeliveryJan2017.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8.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hyperlink" Target="mailto:kregan@snacs.org" TargetMode="External"/><Relationship Id="rId13" Type="http://schemas.openxmlformats.org/officeDocument/2006/relationships/hyperlink" Target="https://www.linkedin.com/in/mary-alber-1418bb" TargetMode="External"/><Relationship Id="rId3" Type="http://schemas.openxmlformats.org/officeDocument/2006/relationships/hyperlink" Target="https://www.linkedin.com/in/jeffrey-hinton-nbct-a772b630/" TargetMode="External"/><Relationship Id="rId7" Type="http://schemas.openxmlformats.org/officeDocument/2006/relationships/hyperlink" Target="https://www.linkedin.com/in/dr-kimberly-regan-8606aa33/" TargetMode="External"/><Relationship Id="rId12" Type="http://schemas.openxmlformats.org/officeDocument/2006/relationships/hyperlink" Target="http://www.impactschools.com" TargetMode="External"/><Relationship Id="rId2" Type="http://schemas.openxmlformats.org/officeDocument/2006/relationships/notesSlide" Target="../notesSlides/notesSlide41.xml"/><Relationship Id="rId16" Type="http://schemas.openxmlformats.org/officeDocument/2006/relationships/image" Target="../media/image1.jpg"/><Relationship Id="rId1" Type="http://schemas.openxmlformats.org/officeDocument/2006/relationships/slideLayout" Target="../slideLayouts/slideLayout125.xml"/><Relationship Id="rId6" Type="http://schemas.openxmlformats.org/officeDocument/2006/relationships/hyperlink" Target="http://thereformmindedteacher.blogspot.com/" TargetMode="External"/><Relationship Id="rId11" Type="http://schemas.openxmlformats.org/officeDocument/2006/relationships/hyperlink" Target="mailto:mkushner@tahoeexpeditionacademy.org" TargetMode="External"/><Relationship Id="rId5" Type="http://schemas.openxmlformats.org/officeDocument/2006/relationships/hyperlink" Target="http://www.atech.org" TargetMode="External"/><Relationship Id="rId15" Type="http://schemas.openxmlformats.org/officeDocument/2006/relationships/hyperlink" Target="http://www.eic-nv.org" TargetMode="External"/><Relationship Id="rId10" Type="http://schemas.openxmlformats.org/officeDocument/2006/relationships/hyperlink" Target="https://www.linkedin.com/in/mark-kushner-ab3961" TargetMode="External"/><Relationship Id="rId4" Type="http://schemas.openxmlformats.org/officeDocument/2006/relationships/hyperlink" Target="mailto:visualizinghistory@gmail.com" TargetMode="External"/><Relationship Id="rId9" Type="http://schemas.openxmlformats.org/officeDocument/2006/relationships/hyperlink" Target="http://www.snacs.org/" TargetMode="External"/><Relationship Id="rId14" Type="http://schemas.openxmlformats.org/officeDocument/2006/relationships/hyperlink" Target="mailto:mmeekalber@gmail.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hechingerreport.org/tipping-point-can-summit-put-personalized-learning-top/" TargetMode="External"/><Relationship Id="rId13" Type="http://schemas.openxmlformats.org/officeDocument/2006/relationships/hyperlink" Target="https://tech.ed.gov/leaders/" TargetMode="External"/><Relationship Id="rId3" Type="http://schemas.openxmlformats.org/officeDocument/2006/relationships/hyperlink" Target="http://www.eic-nv.org/knowledge-hub.html" TargetMode="External"/><Relationship Id="rId7" Type="http://schemas.openxmlformats.org/officeDocument/2006/relationships/hyperlink" Target="https://www.summitlearning.org/program/online-platform" TargetMode="External"/><Relationship Id="rId12" Type="http://schemas.openxmlformats.org/officeDocument/2006/relationships/hyperlink" Target="https://www.inacol.org/resource/communication-and-outreach-strategies-for-leaders-shifting-to-personalized-learning/" TargetMode="External"/><Relationship Id="rId2" Type="http://schemas.openxmlformats.org/officeDocument/2006/relationships/notesSlide" Target="../notesSlides/notesSlide42.xml"/><Relationship Id="rId1" Type="http://schemas.openxmlformats.org/officeDocument/2006/relationships/slideLayout" Target="../slideLayouts/slideLayout125.xml"/><Relationship Id="rId6" Type="http://schemas.openxmlformats.org/officeDocument/2006/relationships/hyperlink" Target="https://all4ed.org/reports-factsheets/deeper-learning-network-overview/" TargetMode="External"/><Relationship Id="rId11" Type="http://schemas.openxmlformats.org/officeDocument/2006/relationships/hyperlink" Target="https://www.inacol.org/resource/9221/" TargetMode="External"/><Relationship Id="rId5" Type="http://schemas.openxmlformats.org/officeDocument/2006/relationships/hyperlink" Target="http://www.eic-nv.org/about-ssw.html" TargetMode="External"/><Relationship Id="rId10" Type="http://schemas.openxmlformats.org/officeDocument/2006/relationships/hyperlink" Target="https://chanzuckerberg.com/" TargetMode="External"/><Relationship Id="rId4" Type="http://schemas.openxmlformats.org/officeDocument/2006/relationships/hyperlink" Target="https://xqsuperschool.org/" TargetMode="External"/><Relationship Id="rId9" Type="http://schemas.openxmlformats.org/officeDocument/2006/relationships/hyperlink" Target="http://hechingerreport.org/author/chris-berdik"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iste.org/explore/categorylist?code=Personalized+learning" TargetMode="External"/><Relationship Id="rId3" Type="http://schemas.openxmlformats.org/officeDocument/2006/relationships/hyperlink" Target="http://education-reimagined.org/wp-content/uploads/2015/10/A-Transformational-Vision-for-Education-in-the-US-2015-09.pdf" TargetMode="External"/><Relationship Id="rId7" Type="http://schemas.openxmlformats.org/officeDocument/2006/relationships/hyperlink" Target="http://www.p21.org/" TargetMode="External"/><Relationship Id="rId2" Type="http://schemas.openxmlformats.org/officeDocument/2006/relationships/notesSlide" Target="../notesSlides/notesSlide43.xml"/><Relationship Id="rId1" Type="http://schemas.openxmlformats.org/officeDocument/2006/relationships/slideLayout" Target="../slideLayouts/slideLayout125.xml"/><Relationship Id="rId6" Type="http://schemas.openxmlformats.org/officeDocument/2006/relationships/hyperlink" Target="https://www.edutopia.org/" TargetMode="External"/><Relationship Id="rId5" Type="http://schemas.openxmlformats.org/officeDocument/2006/relationships/hyperlink" Target="http://www.convergencepolicy.org/latest-projects/k-12-education-reform/" TargetMode="External"/><Relationship Id="rId4" Type="http://schemas.openxmlformats.org/officeDocument/2006/relationships/hyperlink" Target="http://education-reimagined.org/" TargetMode="External"/><Relationship Id="rId9" Type="http://schemas.openxmlformats.org/officeDocument/2006/relationships/hyperlink" Target="http://www.edweek.org/ew/articles/2014/10/22/09pl-overview.h34.html?r=945117574"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hristenseninstitute.org/blog/education-innovation-2017/" TargetMode="External"/><Relationship Id="rId2" Type="http://schemas.openxmlformats.org/officeDocument/2006/relationships/notesSlide" Target="../notesSlides/notesSlide44.xml"/><Relationship Id="rId1" Type="http://schemas.openxmlformats.org/officeDocument/2006/relationships/slideLayout" Target="../slideLayouts/slideLayout127.xml"/><Relationship Id="rId4" Type="http://schemas.openxmlformats.org/officeDocument/2006/relationships/hyperlink" Target="https://www.christenseninstitute.org/blog/finding-personalized-learning-edtech-buzzwords-gartner-hype-cyc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dexcellence.net/about-us/fordham-staff/chester-e-finn-jr" TargetMode="External"/><Relationship Id="rId2" Type="http://schemas.openxmlformats.org/officeDocument/2006/relationships/notesSlide" Target="../notesSlides/notesSlide45.xml"/><Relationship Id="rId1" Type="http://schemas.openxmlformats.org/officeDocument/2006/relationships/slideLayout" Target="../slideLayouts/slideLayout127.xml"/><Relationship Id="rId4" Type="http://schemas.openxmlformats.org/officeDocument/2006/relationships/hyperlink" Target="https://edexcellence.net/articles/can-personalized-learning-prevai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doceo.nnu.edu/research" TargetMode="External"/><Relationship Id="rId2" Type="http://schemas.openxmlformats.org/officeDocument/2006/relationships/notesSlide" Target="../notesSlides/notesSlide46.xml"/><Relationship Id="rId1" Type="http://schemas.openxmlformats.org/officeDocument/2006/relationships/slideLayout" Target="../slideLayouts/slideLayout12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www.edweek.org/ew/collections/personalized-learning-special-report-2014/a-working-definition.html" TargetMode="External"/><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3" Type="http://schemas.openxmlformats.org/officeDocument/2006/relationships/hyperlink" Target="http://www.excelined.org/competency-based-education/?utm_source=ExcelinEd&amp;utm_campaign=577832137b-EMAIL_CAMPAIGN_2017_9.14.17&amp;utm_medium=email&amp;utm_term=0_0473a80b81-577832137b-118338081" TargetMode="External"/><Relationship Id="rId2" Type="http://schemas.openxmlformats.org/officeDocument/2006/relationships/notesSlide" Target="../notesSlides/notesSlide48.xml"/><Relationship Id="rId1" Type="http://schemas.openxmlformats.org/officeDocument/2006/relationships/slideLayout" Target="../slideLayouts/slideLayout127.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3.xml"/><Relationship Id="rId6" Type="http://schemas.openxmlformats.org/officeDocument/2006/relationships/hyperlink" Target="http://www.convergencepolicy.org/latest-projects/k-12-education-reform/" TargetMode="External"/><Relationship Id="rId5" Type="http://schemas.openxmlformats.org/officeDocument/2006/relationships/hyperlink" Target="http://education-reimagined.org/" TargetMode="External"/><Relationship Id="rId4" Type="http://schemas.openxmlformats.org/officeDocument/2006/relationships/hyperlink" Target="http://education-reimagined.org/wp-content/uploads/2015/10/A-Transformational-Vision-for-Education-in-the-US-2015-09.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education-reimagined.org/wp-content/uploads/2015/10/A-Transformational-Vision-for-Education-in-the-US-2015-09.pdf" TargetMode="External"/><Relationship Id="rId2" Type="http://schemas.openxmlformats.org/officeDocument/2006/relationships/notesSlide" Target="../notesSlides/notesSlide50.xml"/><Relationship Id="rId1" Type="http://schemas.openxmlformats.org/officeDocument/2006/relationships/slideLayout" Target="../slideLayouts/slideLayout115.xml"/><Relationship Id="rId6" Type="http://schemas.openxmlformats.org/officeDocument/2006/relationships/image" Target="../media/image5.png"/><Relationship Id="rId5" Type="http://schemas.openxmlformats.org/officeDocument/2006/relationships/hyperlink" Target="http://www.convergencepolicy.org/latest-projects/k-12-education-reform/" TargetMode="External"/><Relationship Id="rId4" Type="http://schemas.openxmlformats.org/officeDocument/2006/relationships/hyperlink" Target="http://education-reimagined.org/"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www.convergencepolicy.org/latest-projects/k-12-education-reform/" TargetMode="External"/><Relationship Id="rId3" Type="http://schemas.openxmlformats.org/officeDocument/2006/relationships/image" Target="../media/image4.png"/><Relationship Id="rId7" Type="http://schemas.openxmlformats.org/officeDocument/2006/relationships/hyperlink" Target="http://education-reimagined.org/" TargetMode="External"/><Relationship Id="rId2" Type="http://schemas.openxmlformats.org/officeDocument/2006/relationships/notesSlide" Target="../notesSlides/notesSlide51.xml"/><Relationship Id="rId1" Type="http://schemas.openxmlformats.org/officeDocument/2006/relationships/slideLayout" Target="../slideLayouts/slideLayout92.xml"/><Relationship Id="rId6" Type="http://schemas.openxmlformats.org/officeDocument/2006/relationships/hyperlink" Target="http://education-reimagined.org/wp-content/uploads/2015/10/A-Transformational-Vision-for-Education-in-the-US-2015-09.pdf"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8" Type="http://schemas.openxmlformats.org/officeDocument/2006/relationships/hyperlink" Target="https://vimeo.com/199388740" TargetMode="External"/><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notesSlide" Target="../notesSlides/notesSlide53.xml"/><Relationship Id="rId1" Type="http://schemas.openxmlformats.org/officeDocument/2006/relationships/slideLayout" Target="../slideLayouts/slideLayout125.xml"/><Relationship Id="rId6" Type="http://schemas.openxmlformats.org/officeDocument/2006/relationships/hyperlink" Target="https://drive.google.com/open?id=0BwKXk9NeexpZUFR3Q21nakdUWk0" TargetMode="External"/><Relationship Id="rId5" Type="http://schemas.openxmlformats.org/officeDocument/2006/relationships/hyperlink" Target="http://hechingerreport.org/author/chris-berdik" TargetMode="External"/><Relationship Id="rId4" Type="http://schemas.openxmlformats.org/officeDocument/2006/relationships/hyperlink" Target="http://hechingerreport.org/tipping-point-can-summit-put-personalized-learning-top/" TargetMode="External"/><Relationship Id="rId9" Type="http://schemas.openxmlformats.org/officeDocument/2006/relationships/hyperlink" Target="http://info.summitlearning.org/program/personalized-learning-platform/"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hyperlink" Target="http://www.spencerauthor.com/2017/01/how-action-research-sparks-innovation-and-boosts-creativity-in-the-classroom.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hyperlink" Target="http://www.spencerauthor.com/2017/01/how-action-research-sparks-innovation-and-boosts-creativity-in-the-classroom.html/"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51.jpg"/><Relationship Id="rId5" Type="http://schemas.openxmlformats.org/officeDocument/2006/relationships/hyperlink" Target="http://www.youtube.com/watch?v=Ov3F3pdhNkk" TargetMode="Externa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hyperlink" Target="http://www.spencerauthor.com/2017/01/how-action-research-sparks-innovation-and-boosts-creativity-in-the-classroom.html/"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image" Target="../media/image52.jpg"/><Relationship Id="rId4" Type="http://schemas.openxmlformats.org/officeDocument/2006/relationships/hyperlink" Target="http://www.youtube.com/watch?v=MTCOExd0hD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education-reimagined.org/wp-content/uploads/2015/10/A-Transformational-Vision-for-Education-in-the-US-2015-09.pdf" TargetMode="External"/><Relationship Id="rId2" Type="http://schemas.openxmlformats.org/officeDocument/2006/relationships/notesSlide" Target="../notesSlides/notesSlide6.xml"/><Relationship Id="rId1" Type="http://schemas.openxmlformats.org/officeDocument/2006/relationships/slideLayout" Target="../slideLayouts/slideLayout115.xml"/><Relationship Id="rId6" Type="http://schemas.openxmlformats.org/officeDocument/2006/relationships/image" Target="../media/image5.png"/><Relationship Id="rId5" Type="http://schemas.openxmlformats.org/officeDocument/2006/relationships/hyperlink" Target="http://www.convergencepolicy.org/latest-projects/k-12-education-reform/" TargetMode="External"/><Relationship Id="rId4" Type="http://schemas.openxmlformats.org/officeDocument/2006/relationships/hyperlink" Target="http://education-reimagined.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04.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hyperlink" Target="http://www.eic-nv.org/" TargetMode="External"/><Relationship Id="rId2" Type="http://schemas.openxmlformats.org/officeDocument/2006/relationships/notesSlide" Target="../notesSlides/notesSlide7.xml"/><Relationship Id="rId1" Type="http://schemas.openxmlformats.org/officeDocument/2006/relationships/slideLayout" Target="../slideLayouts/slideLayout103.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s://all4ed.org/reports-factsheets/deeper-learning-network-overview/" TargetMode="External"/><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openxmlformats.org/officeDocument/2006/relationships/hyperlink" Target="https://xqsuperschool.org/" TargetMode="External"/><Relationship Id="rId5" Type="http://schemas.openxmlformats.org/officeDocument/2006/relationships/hyperlink" Target="http://www.eic-nv.org/ssw-vision.html"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7.xml"/><Relationship Id="rId4" Type="http://schemas.openxmlformats.org/officeDocument/2006/relationships/hyperlink" Target="https://www.weforum.org/agenda/2016/03/21st-century-skills-future-jobs-stud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ctrTitle"/>
          </p:nvPr>
        </p:nvSpPr>
        <p:spPr>
          <a:xfrm>
            <a:off x="685800" y="1118650"/>
            <a:ext cx="7772400" cy="3483300"/>
          </a:xfrm>
          <a:prstGeom prst="rect">
            <a:avLst/>
          </a:prstGeom>
        </p:spPr>
        <p:txBody>
          <a:bodyPr wrap="square" lIns="91425" tIns="91425" rIns="91425" bIns="91425" anchor="ctr" anchorCtr="0">
            <a:noAutofit/>
          </a:bodyPr>
          <a:lstStyle/>
          <a:p>
            <a:pPr lvl="0">
              <a:spcBef>
                <a:spcPts val="0"/>
              </a:spcBef>
              <a:buNone/>
            </a:pPr>
            <a:r>
              <a:rPr lang="en-US" sz="3200" b="1">
                <a:solidFill>
                  <a:schemeClr val="dk1"/>
                </a:solidFill>
                <a:latin typeface="Questrial"/>
                <a:ea typeface="Questrial"/>
                <a:cs typeface="Questrial"/>
                <a:sym typeface="Questrial"/>
              </a:rPr>
              <a:t>The Deeper Personalized Learning Transformation: </a:t>
            </a:r>
          </a:p>
          <a:p>
            <a:pPr lvl="0">
              <a:spcBef>
                <a:spcPts val="0"/>
              </a:spcBef>
              <a:buNone/>
            </a:pPr>
            <a:endParaRPr sz="3200" b="1">
              <a:solidFill>
                <a:schemeClr val="dk1"/>
              </a:solidFill>
              <a:latin typeface="Questrial"/>
              <a:ea typeface="Questrial"/>
              <a:cs typeface="Questrial"/>
              <a:sym typeface="Questrial"/>
            </a:endParaRPr>
          </a:p>
          <a:p>
            <a:pPr lvl="0">
              <a:spcBef>
                <a:spcPts val="0"/>
              </a:spcBef>
              <a:buNone/>
            </a:pPr>
            <a:r>
              <a:rPr lang="en-US" sz="3200" b="1">
                <a:solidFill>
                  <a:srgbClr val="0B5394"/>
                </a:solidFill>
                <a:latin typeface="Questrial"/>
                <a:ea typeface="Questrial"/>
                <a:cs typeface="Questrial"/>
                <a:sym typeface="Questrial"/>
              </a:rPr>
              <a:t>Building a 21C Learning </a:t>
            </a:r>
          </a:p>
          <a:p>
            <a:pPr lvl="0">
              <a:spcBef>
                <a:spcPts val="0"/>
              </a:spcBef>
              <a:buNone/>
            </a:pPr>
            <a:r>
              <a:rPr lang="en-US" sz="3200" b="1">
                <a:solidFill>
                  <a:srgbClr val="0B5394"/>
                </a:solidFill>
                <a:latin typeface="Questrial"/>
                <a:ea typeface="Questrial"/>
                <a:cs typeface="Questrial"/>
                <a:sym typeface="Questrial"/>
              </a:rPr>
              <a:t>Ecosystem in Nevada</a:t>
            </a:r>
          </a:p>
        </p:txBody>
      </p:sp>
      <p:sp>
        <p:nvSpPr>
          <p:cNvPr id="915" name="Shape 915"/>
          <p:cNvSpPr txBox="1">
            <a:spLocks noGrp="1"/>
          </p:cNvSpPr>
          <p:nvPr>
            <p:ph type="subTitle" idx="1"/>
          </p:nvPr>
        </p:nvSpPr>
        <p:spPr>
          <a:xfrm>
            <a:off x="1371600" y="4195075"/>
            <a:ext cx="6400800" cy="1725900"/>
          </a:xfrm>
          <a:prstGeom prst="rect">
            <a:avLst/>
          </a:prstGeom>
        </p:spPr>
        <p:txBody>
          <a:bodyPr wrap="square" lIns="91425" tIns="91425" rIns="91425" bIns="91425" anchor="t" anchorCtr="0">
            <a:noAutofit/>
          </a:bodyPr>
          <a:lstStyle/>
          <a:p>
            <a:pPr lvl="0" algn="l">
              <a:spcBef>
                <a:spcPts val="0"/>
              </a:spcBef>
              <a:buNone/>
            </a:pPr>
            <a:endParaRPr sz="2400"/>
          </a:p>
          <a:p>
            <a:pPr lvl="0">
              <a:spcBef>
                <a:spcPts val="0"/>
              </a:spcBef>
              <a:buNone/>
            </a:pPr>
            <a:r>
              <a:rPr lang="en-US"/>
              <a:t>CSAN Conference</a:t>
            </a:r>
          </a:p>
          <a:p>
            <a:pPr lvl="0">
              <a:spcBef>
                <a:spcPts val="0"/>
              </a:spcBef>
              <a:buNone/>
            </a:pPr>
            <a:r>
              <a:rPr lang="en-US" sz="1800"/>
              <a:t>September 22, 2017</a:t>
            </a:r>
          </a:p>
        </p:txBody>
      </p:sp>
      <p:sp>
        <p:nvSpPr>
          <p:cNvPr id="916" name="Shape 916"/>
          <p:cNvSpPr txBox="1">
            <a:spLocks noGrp="1"/>
          </p:cNvSpPr>
          <p:nvPr>
            <p:ph type="sldNum" idx="12"/>
          </p:nvPr>
        </p:nvSpPr>
        <p:spPr>
          <a:xfrm>
            <a:off x="8146750" y="6245225"/>
            <a:ext cx="540000" cy="476100"/>
          </a:xfrm>
          <a:prstGeom prst="rect">
            <a:avLst/>
          </a:prstGeom>
        </p:spPr>
        <p:txBody>
          <a:bodyPr wrap="square"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a:t>
            </a:fld>
            <a:endParaRPr lang="en-US"/>
          </a:p>
        </p:txBody>
      </p:sp>
      <p:pic>
        <p:nvPicPr>
          <p:cNvPr id="917" name="Shape 917" descr="Spiral around eIc to rt.jpg"/>
          <p:cNvPicPr preferRelativeResize="0"/>
          <p:nvPr/>
        </p:nvPicPr>
        <p:blipFill rotWithShape="1">
          <a:blip r:embed="rId3">
            <a:alphaModFix/>
          </a:blip>
          <a:srcRect/>
          <a:stretch/>
        </p:blipFill>
        <p:spPr>
          <a:xfrm>
            <a:off x="8058149" y="164075"/>
            <a:ext cx="971100" cy="817200"/>
          </a:xfrm>
          <a:prstGeom prst="rect">
            <a:avLst/>
          </a:prstGeom>
          <a:noFill/>
          <a:ln>
            <a:noFill/>
          </a:ln>
        </p:spPr>
      </p:pic>
      <p:sp>
        <p:nvSpPr>
          <p:cNvPr id="918" name="Shape 918"/>
          <p:cNvSpPr txBox="1"/>
          <p:nvPr/>
        </p:nvSpPr>
        <p:spPr>
          <a:xfrm>
            <a:off x="3083667" y="6139847"/>
            <a:ext cx="4304490" cy="476100"/>
          </a:xfrm>
          <a:prstGeom prst="rect">
            <a:avLst/>
          </a:prstGeom>
          <a:noFill/>
          <a:ln>
            <a:noFill/>
          </a:ln>
        </p:spPr>
        <p:txBody>
          <a:bodyPr wrap="square" lIns="91425" tIns="91425" rIns="91425" bIns="91425" anchor="t" anchorCtr="0">
            <a:noAutofit/>
          </a:bodyPr>
          <a:lstStyle/>
          <a:p>
            <a:pPr lvl="0">
              <a:spcBef>
                <a:spcPts val="0"/>
              </a:spcBef>
              <a:buNone/>
            </a:pPr>
            <a:r>
              <a:rPr lang="en-US" dirty="0"/>
              <a:t>Alber, Hinton, Regan, Kushner, </a:t>
            </a:r>
            <a:r>
              <a:rPr lang="en-US" dirty="0" err="1"/>
              <a:t>Ahlawat</a:t>
            </a:r>
            <a:endParaRPr lang="en-US" dirty="0"/>
          </a:p>
        </p:txBody>
      </p:sp>
      <p:sp>
        <p:nvSpPr>
          <p:cNvPr id="919" name="Shape 919"/>
          <p:cNvSpPr txBox="1"/>
          <p:nvPr/>
        </p:nvSpPr>
        <p:spPr>
          <a:xfrm>
            <a:off x="536850" y="441850"/>
            <a:ext cx="7521300" cy="6768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3600" b="1" i="1">
                <a:solidFill>
                  <a:srgbClr val="FFFFFF"/>
                </a:solidFill>
                <a:latin typeface="Quattrocento Sans"/>
                <a:ea typeface="Quattrocento Sans"/>
                <a:cs typeface="Quattrocento Sans"/>
                <a:sym typeface="Quattrocento Sans"/>
              </a:rPr>
              <a:t>  Embark on a Journey to the Future</a:t>
            </a:r>
          </a:p>
          <a:p>
            <a:pPr marL="0" marR="0" lvl="0" indent="0" algn="ctr" rtl="0">
              <a:lnSpc>
                <a:spcPct val="100000"/>
              </a:lnSpc>
              <a:spcBef>
                <a:spcPts val="0"/>
              </a:spcBef>
              <a:spcAft>
                <a:spcPts val="0"/>
              </a:spcAft>
              <a:buClr>
                <a:srgbClr val="0070C0"/>
              </a:buClr>
              <a:buFont typeface="Quattrocento Sans"/>
              <a:buNone/>
            </a:pPr>
            <a:endParaRPr sz="3600" b="1" i="1" u="none" strike="noStrike" cap="none">
              <a:solidFill>
                <a:srgbClr val="FFFFFF"/>
              </a:solidFill>
              <a:highlight>
                <a:srgbClr val="00B050"/>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txBox="1">
            <a:spLocks noGrp="1"/>
          </p:cNvSpPr>
          <p:nvPr>
            <p:ph type="title"/>
          </p:nvPr>
        </p:nvSpPr>
        <p:spPr>
          <a:xfrm>
            <a:off x="618300" y="493250"/>
            <a:ext cx="7994700" cy="600000"/>
          </a:xfrm>
          <a:prstGeom prst="rect">
            <a:avLst/>
          </a:prstGeom>
          <a:solidFill>
            <a:srgbClr val="4472C4"/>
          </a:solidFill>
        </p:spPr>
        <p:txBody>
          <a:bodyPr wrap="square" lIns="91425" tIns="91425" rIns="91425" bIns="91425" anchor="t" anchorCtr="0">
            <a:noAutofit/>
          </a:bodyPr>
          <a:lstStyle/>
          <a:p>
            <a:pPr marR="0" lvl="0" algn="l" rtl="0">
              <a:lnSpc>
                <a:spcPct val="100000"/>
              </a:lnSpc>
              <a:spcBef>
                <a:spcPts val="0"/>
              </a:spcBef>
              <a:spcAft>
                <a:spcPts val="0"/>
              </a:spcAft>
              <a:buNone/>
            </a:pPr>
            <a:r>
              <a:rPr lang="en-US" sz="2600" b="1">
                <a:solidFill>
                  <a:srgbClr val="FFFFFF"/>
                </a:solidFill>
                <a:latin typeface="Arial"/>
                <a:ea typeface="Arial"/>
                <a:cs typeface="Arial"/>
                <a:sym typeface="Arial"/>
              </a:rPr>
              <a:t>Need: C</a:t>
            </a:r>
            <a:r>
              <a:rPr lang="en-US" sz="2600" b="1">
                <a:solidFill>
                  <a:schemeClr val="lt1"/>
                </a:solidFill>
                <a:latin typeface="Arial"/>
                <a:ea typeface="Arial"/>
                <a:cs typeface="Arial"/>
                <a:sym typeface="Arial"/>
              </a:rPr>
              <a:t>ommunity-engaged learning ecosystem</a:t>
            </a:r>
          </a:p>
        </p:txBody>
      </p:sp>
      <p:sp>
        <p:nvSpPr>
          <p:cNvPr id="1035" name="Shape 1035"/>
          <p:cNvSpPr txBox="1">
            <a:spLocks noGrp="1"/>
          </p:cNvSpPr>
          <p:nvPr>
            <p:ph type="body" idx="1"/>
          </p:nvPr>
        </p:nvSpPr>
        <p:spPr>
          <a:xfrm>
            <a:off x="491836" y="1428189"/>
            <a:ext cx="8229600" cy="4649100"/>
          </a:xfrm>
          <a:prstGeom prst="rect">
            <a:avLst/>
          </a:prstGeom>
        </p:spPr>
        <p:txBody>
          <a:bodyPr wrap="square" lIns="91425" tIns="91425" rIns="91425" bIns="91425" anchor="t" anchorCtr="0">
            <a:noAutofit/>
          </a:bodyPr>
          <a:lstStyle/>
          <a:p>
            <a:pPr marL="0" lvl="0" indent="0" algn="ctr" rtl="0">
              <a:lnSpc>
                <a:spcPct val="166666"/>
              </a:lnSpc>
              <a:spcBef>
                <a:spcPts val="0"/>
              </a:spcBef>
              <a:buNone/>
            </a:pPr>
            <a:r>
              <a:rPr lang="en-US" sz="3000" dirty="0">
                <a:latin typeface="Quattrocento Sans"/>
                <a:ea typeface="Quattrocento Sans"/>
                <a:cs typeface="Quattrocento Sans"/>
                <a:sym typeface="Quattrocento Sans"/>
              </a:rPr>
              <a:t>Teacher &amp; school-led instruction replaced by </a:t>
            </a:r>
          </a:p>
          <a:p>
            <a:pPr marL="0" lvl="0" indent="0" algn="ctr" rtl="0">
              <a:lnSpc>
                <a:spcPct val="166666"/>
              </a:lnSpc>
              <a:spcBef>
                <a:spcPts val="0"/>
              </a:spcBef>
              <a:buNone/>
            </a:pPr>
            <a:r>
              <a:rPr lang="en-US" sz="3000" b="1" u="sng" dirty="0">
                <a:solidFill>
                  <a:srgbClr val="0563C1"/>
                </a:solidFill>
                <a:highlight>
                  <a:srgbClr val="FFF2CC"/>
                </a:highlight>
                <a:latin typeface="Quattrocento Sans"/>
                <a:ea typeface="Quattrocento Sans"/>
                <a:cs typeface="Quattrocento Sans"/>
                <a:sym typeface="Quattrocento Sans"/>
                <a:hlinkClick r:id="rId3"/>
              </a:rPr>
              <a:t>Student Advocate Networks</a:t>
            </a:r>
            <a:r>
              <a:rPr lang="en-US" sz="3000" b="1" dirty="0">
                <a:solidFill>
                  <a:srgbClr val="0563C1"/>
                </a:solidFill>
                <a:highlight>
                  <a:srgbClr val="FFF2CC"/>
                </a:highlight>
                <a:latin typeface="Quattrocento Sans"/>
                <a:ea typeface="Quattrocento Sans"/>
                <a:cs typeface="Quattrocento Sans"/>
                <a:sym typeface="Quattrocento Sans"/>
              </a:rPr>
              <a:t>   </a:t>
            </a:r>
          </a:p>
          <a:p>
            <a:pPr marL="0" lvl="0" indent="0" algn="ctr">
              <a:lnSpc>
                <a:spcPct val="166666"/>
              </a:lnSpc>
              <a:spcBef>
                <a:spcPts val="0"/>
              </a:spcBef>
              <a:buNone/>
            </a:pPr>
            <a:r>
              <a:rPr lang="en-US" sz="3000" b="1" dirty="0">
                <a:latin typeface="Quattrocento Sans"/>
                <a:ea typeface="Quattrocento Sans"/>
                <a:cs typeface="Quattrocento Sans"/>
                <a:sym typeface="Quattrocento Sans"/>
              </a:rPr>
              <a:t>w/ Personalized Learning Plan &amp; Coach Team</a:t>
            </a:r>
            <a:r>
              <a:rPr lang="en-US" sz="3000" dirty="0">
                <a:latin typeface="Quattrocento Sans"/>
                <a:ea typeface="Quattrocento Sans"/>
                <a:cs typeface="Quattrocento Sans"/>
                <a:sym typeface="Quattrocento Sans"/>
              </a:rPr>
              <a:t> of parents, counselors, teachers, mentors</a:t>
            </a:r>
          </a:p>
          <a:p>
            <a:pPr marL="0" lvl="0" indent="0" algn="ctr">
              <a:lnSpc>
                <a:spcPct val="166666"/>
              </a:lnSpc>
              <a:spcBef>
                <a:spcPts val="0"/>
              </a:spcBef>
              <a:buNone/>
            </a:pPr>
            <a:r>
              <a:rPr lang="en-US" sz="3000" dirty="0">
                <a:latin typeface="Quattrocento Sans"/>
                <a:ea typeface="Quattrocento Sans"/>
                <a:cs typeface="Quattrocento Sans"/>
                <a:sym typeface="Quattrocento Sans"/>
              </a:rPr>
              <a:t>who facilitate </a:t>
            </a:r>
            <a:r>
              <a:rPr lang="en-US" sz="3000" dirty="0">
                <a:highlight>
                  <a:srgbClr val="FFF2CC"/>
                </a:highlight>
                <a:latin typeface="Quattrocento Sans"/>
                <a:ea typeface="Quattrocento Sans"/>
                <a:cs typeface="Quattrocento Sans"/>
                <a:sym typeface="Quattrocento Sans"/>
              </a:rPr>
              <a:t>projects &amp; apprenticeships  </a:t>
            </a:r>
            <a:endParaRPr lang="en-US" sz="1500" dirty="0">
              <a:solidFill>
                <a:srgbClr val="093F52"/>
              </a:solidFill>
              <a:highlight>
                <a:srgbClr val="FFFFFF"/>
              </a:highlight>
              <a:latin typeface="Arial"/>
              <a:ea typeface="Arial"/>
              <a:cs typeface="Arial"/>
              <a:sym typeface="Arial"/>
            </a:endParaRPr>
          </a:p>
          <a:p>
            <a:pPr marL="0" marR="139700" lvl="0" indent="0" rtl="0">
              <a:lnSpc>
                <a:spcPct val="90000"/>
              </a:lnSpc>
              <a:spcBef>
                <a:spcPts val="1800"/>
              </a:spcBef>
              <a:buNone/>
            </a:pPr>
            <a:r>
              <a:rPr lang="en-US" sz="1500" dirty="0">
                <a:solidFill>
                  <a:srgbClr val="093F52"/>
                </a:solidFill>
                <a:highlight>
                  <a:srgbClr val="FFFFFF"/>
                </a:highlight>
                <a:latin typeface="Arial"/>
                <a:ea typeface="Arial"/>
                <a:cs typeface="Arial"/>
                <a:sym typeface="Arial"/>
              </a:rPr>
              <a:t> </a:t>
            </a:r>
            <a:r>
              <a:rPr lang="en-US" sz="1600" dirty="0">
                <a:solidFill>
                  <a:srgbClr val="093F52"/>
                </a:solidFill>
                <a:highlight>
                  <a:srgbClr val="FFFFFF"/>
                </a:highlight>
                <a:latin typeface="Arial"/>
                <a:ea typeface="Arial"/>
                <a:cs typeface="Arial"/>
                <a:sym typeface="Arial"/>
              </a:rPr>
              <a:t> </a:t>
            </a:r>
          </a:p>
          <a:p>
            <a:pPr marL="0" marR="139700" lvl="0" indent="0" rtl="0">
              <a:lnSpc>
                <a:spcPct val="90000"/>
              </a:lnSpc>
              <a:spcBef>
                <a:spcPts val="1800"/>
              </a:spcBef>
              <a:buNone/>
            </a:pPr>
            <a:r>
              <a:rPr lang="en-US" sz="1600" dirty="0">
                <a:solidFill>
                  <a:srgbClr val="093F52"/>
                </a:solidFill>
                <a:highlight>
                  <a:srgbClr val="FFFFFF"/>
                </a:highlight>
                <a:latin typeface="Arial"/>
                <a:ea typeface="Arial"/>
                <a:cs typeface="Arial"/>
                <a:sym typeface="Arial"/>
              </a:rPr>
              <a:t>              Amy Anderson, Director of  </a:t>
            </a:r>
            <a:r>
              <a:rPr lang="en-US" sz="1600" b="1" u="sng" dirty="0" err="1">
                <a:solidFill>
                  <a:srgbClr val="1155CC"/>
                </a:solidFill>
                <a:highlight>
                  <a:srgbClr val="FFFFFF"/>
                </a:highlight>
                <a:latin typeface="Arial"/>
                <a:ea typeface="Arial"/>
                <a:cs typeface="Arial"/>
                <a:sym typeface="Arial"/>
                <a:hlinkClick r:id="rId4"/>
              </a:rPr>
              <a:t>ReSchool</a:t>
            </a:r>
            <a:r>
              <a:rPr lang="en-US" sz="1600" b="1" u="sng" dirty="0">
                <a:solidFill>
                  <a:srgbClr val="1155CC"/>
                </a:solidFill>
                <a:highlight>
                  <a:srgbClr val="FFFFFF"/>
                </a:highlight>
                <a:latin typeface="Arial"/>
                <a:ea typeface="Arial"/>
                <a:cs typeface="Arial"/>
                <a:sym typeface="Arial"/>
                <a:hlinkClick r:id="rId4"/>
              </a:rPr>
              <a:t> Colorado</a:t>
            </a:r>
            <a:r>
              <a:rPr lang="en-US" sz="1600" dirty="0">
                <a:solidFill>
                  <a:srgbClr val="4E4E4E"/>
                </a:solidFill>
                <a:highlight>
                  <a:srgbClr val="FFFFFF"/>
                </a:highlight>
                <a:latin typeface="Arial"/>
                <a:ea typeface="Arial"/>
                <a:cs typeface="Arial"/>
                <a:sym typeface="Arial"/>
              </a:rPr>
              <a:t> Donnell-Kay Foundation </a:t>
            </a:r>
          </a:p>
        </p:txBody>
      </p:sp>
      <p:sp>
        <p:nvSpPr>
          <p:cNvPr id="1036" name="Shape 1036"/>
          <p:cNvSpPr txBox="1">
            <a:spLocks noGrp="1"/>
          </p:cNvSpPr>
          <p:nvPr>
            <p:ph type="sldNum" idx="12"/>
          </p:nvPr>
        </p:nvSpPr>
        <p:spPr>
          <a:xfrm>
            <a:off x="8421375" y="6321425"/>
            <a:ext cx="4941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p:nvPr/>
        </p:nvSpPr>
        <p:spPr>
          <a:xfrm>
            <a:off x="451850" y="460575"/>
            <a:ext cx="7980900" cy="8763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600" b="1">
                <a:solidFill>
                  <a:srgbClr val="FFFFFF"/>
                </a:solidFill>
                <a:latin typeface="Quattrocento Sans"/>
                <a:ea typeface="Quattrocento Sans"/>
                <a:cs typeface="Quattrocento Sans"/>
                <a:sym typeface="Quattrocento Sans"/>
              </a:rPr>
              <a:t>KEY: Innovation leaders </a:t>
            </a:r>
            <a:r>
              <a:rPr lang="en-US" sz="2600" b="1">
                <a:solidFill>
                  <a:schemeClr val="lt1"/>
                </a:solidFill>
                <a:latin typeface="Quattrocento Sans"/>
                <a:ea typeface="Quattrocento Sans"/>
                <a:cs typeface="Quattrocento Sans"/>
                <a:sym typeface="Quattrocento Sans"/>
              </a:rPr>
              <a:t>COLLABORATE to </a:t>
            </a:r>
            <a:r>
              <a:rPr lang="en-US" sz="2600" b="1">
                <a:solidFill>
                  <a:srgbClr val="FFFFFF"/>
                </a:solidFill>
                <a:latin typeface="Quattrocento Sans"/>
                <a:ea typeface="Quattrocento Sans"/>
                <a:cs typeface="Quattrocento Sans"/>
                <a:sym typeface="Quattrocento Sans"/>
              </a:rPr>
              <a:t>leverage strengths &amp; increase success &amp; impact.</a:t>
            </a:r>
          </a:p>
        </p:txBody>
      </p:sp>
      <p:sp>
        <p:nvSpPr>
          <p:cNvPr id="1054" name="Shape 1054"/>
          <p:cNvSpPr/>
          <p:nvPr/>
        </p:nvSpPr>
        <p:spPr>
          <a:xfrm>
            <a:off x="662425" y="1836300"/>
            <a:ext cx="7770300" cy="4293000"/>
          </a:xfrm>
          <a:prstGeom prst="ellipse">
            <a:avLst/>
          </a:prstGeom>
          <a:solidFill>
            <a:srgbClr val="D9EAD3"/>
          </a:solid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38761D"/>
              </a:buClr>
              <a:buFont typeface="Arial"/>
              <a:buNone/>
            </a:pPr>
            <a:endParaRPr/>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55" name="Shape 1055"/>
          <p:cNvSpPr/>
          <p:nvPr/>
        </p:nvSpPr>
        <p:spPr>
          <a:xfrm>
            <a:off x="5418525" y="3810150"/>
            <a:ext cx="1930200" cy="744000"/>
          </a:xfrm>
          <a:prstGeom prst="ellipse">
            <a:avLst/>
          </a:prstGeom>
          <a:solidFill>
            <a:srgbClr val="CFE2F3"/>
          </a:solidFill>
          <a:ln w="28575" cap="flat" cmpd="sng">
            <a:solidFill>
              <a:srgbClr val="000000"/>
            </a:solidFill>
            <a:prstDash val="dash"/>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1000"/>
              </a:spcBef>
              <a:spcAft>
                <a:spcPts val="0"/>
              </a:spcAft>
              <a:buClr>
                <a:srgbClr val="38761D"/>
              </a:buClr>
              <a:buSzPct val="25000"/>
              <a:buFont typeface="Arial"/>
              <a:buNone/>
            </a:pPr>
            <a:r>
              <a:rPr lang="en-US" sz="2400" b="1" i="0" u="none" strike="noStrike" cap="none">
                <a:solidFill>
                  <a:srgbClr val="1C4587"/>
                </a:solidFill>
                <a:latin typeface="Arial"/>
                <a:ea typeface="Arial"/>
                <a:cs typeface="Arial"/>
                <a:sym typeface="Arial"/>
              </a:rPr>
              <a:t>CBE</a:t>
            </a:r>
            <a:r>
              <a:rPr lang="en-US" sz="2400" b="1">
                <a:solidFill>
                  <a:srgbClr val="1C4587"/>
                </a:solidFill>
              </a:rPr>
              <a:t> </a:t>
            </a:r>
            <a:r>
              <a:rPr lang="en-US"/>
              <a:t>Pilots</a:t>
            </a:r>
          </a:p>
          <a:p>
            <a:pPr marL="0" marR="0" lvl="0" indent="0" algn="l" rtl="0">
              <a:lnSpc>
                <a:spcPct val="100000"/>
              </a:lnSpc>
              <a:spcBef>
                <a:spcPts val="0"/>
              </a:spcBef>
              <a:spcAft>
                <a:spcPts val="0"/>
              </a:spcAft>
              <a:buClr>
                <a:srgbClr val="38761D"/>
              </a:buClr>
              <a:buFont typeface="Arial"/>
              <a:buNone/>
            </a:pPr>
            <a:endParaRPr sz="1100"/>
          </a:p>
          <a:p>
            <a:pPr marL="0" marR="0" lvl="0" indent="0" algn="l" rtl="0">
              <a:lnSpc>
                <a:spcPct val="10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
        <p:nvSpPr>
          <p:cNvPr id="1056" name="Shape 1056"/>
          <p:cNvSpPr txBox="1">
            <a:spLocks noGrp="1"/>
          </p:cNvSpPr>
          <p:nvPr>
            <p:ph type="sldNum" idx="12"/>
          </p:nvPr>
        </p:nvSpPr>
        <p:spPr>
          <a:xfrm>
            <a:off x="8649400" y="6387075"/>
            <a:ext cx="380100" cy="323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11</a:t>
            </a:fld>
            <a:endParaRPr lang="en-US" sz="1100" b="0" i="0" u="none" strike="noStrike" cap="none">
              <a:solidFill>
                <a:srgbClr val="000000"/>
              </a:solidFill>
              <a:latin typeface="Arial"/>
              <a:ea typeface="Arial"/>
              <a:cs typeface="Arial"/>
              <a:sym typeface="Arial"/>
            </a:endParaRPr>
          </a:p>
        </p:txBody>
      </p:sp>
      <p:sp>
        <p:nvSpPr>
          <p:cNvPr id="1057" name="Shape 1057"/>
          <p:cNvSpPr/>
          <p:nvPr/>
        </p:nvSpPr>
        <p:spPr>
          <a:xfrm>
            <a:off x="4779350" y="2682675"/>
            <a:ext cx="2095500" cy="1123800"/>
          </a:xfrm>
          <a:prstGeom prst="ellipse">
            <a:avLst/>
          </a:prstGeom>
          <a:solidFill>
            <a:srgbClr val="D9D2E9"/>
          </a:solidFill>
          <a:ln w="28575" cap="flat" cmpd="sng">
            <a:solidFill>
              <a:srgbClr val="000000"/>
            </a:solidFill>
            <a:prstDash val="dash"/>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SzPct val="25000"/>
              <a:buFont typeface="Arial"/>
              <a:buNone/>
            </a:pPr>
            <a:r>
              <a:rPr lang="en-US" sz="2000" b="1">
                <a:solidFill>
                  <a:srgbClr val="351C75"/>
                </a:solidFill>
              </a:rPr>
              <a:t>NR</a:t>
            </a:r>
            <a:r>
              <a:rPr lang="en-US" sz="2000" b="1" i="0" u="none" strike="noStrike" cap="none">
                <a:solidFill>
                  <a:srgbClr val="351C75"/>
                </a:solidFill>
                <a:latin typeface="Arial"/>
                <a:ea typeface="Arial"/>
                <a:cs typeface="Arial"/>
                <a:sym typeface="Arial"/>
              </a:rPr>
              <a:t>21</a:t>
            </a:r>
            <a:r>
              <a:rPr lang="en-US"/>
              <a:t> Pilots</a:t>
            </a:r>
          </a:p>
        </p:txBody>
      </p:sp>
      <p:sp>
        <p:nvSpPr>
          <p:cNvPr id="1058" name="Shape 1058"/>
          <p:cNvSpPr/>
          <p:nvPr/>
        </p:nvSpPr>
        <p:spPr>
          <a:xfrm>
            <a:off x="1522725" y="3578700"/>
            <a:ext cx="2520900" cy="1211700"/>
          </a:xfrm>
          <a:prstGeom prst="ellipse">
            <a:avLst/>
          </a:prstGeom>
          <a:solidFill>
            <a:srgbClr val="FFF2CC"/>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8761D"/>
              </a:buClr>
              <a:buSzPct val="25000"/>
              <a:buFont typeface="Arial"/>
              <a:buNone/>
            </a:pPr>
            <a:r>
              <a:rPr lang="en-US" sz="2000" b="1" i="0" u="none" strike="noStrike" cap="none">
                <a:solidFill>
                  <a:srgbClr val="38761D"/>
                </a:solidFill>
                <a:latin typeface="Arial"/>
                <a:ea typeface="Arial"/>
                <a:cs typeface="Arial"/>
                <a:sym typeface="Arial"/>
              </a:rPr>
              <a:t>Career </a:t>
            </a:r>
            <a:r>
              <a:rPr lang="en-US" sz="2000" b="1">
                <a:solidFill>
                  <a:srgbClr val="38761D"/>
                </a:solidFill>
              </a:rPr>
              <a:t>Tech &amp; College Prep </a:t>
            </a:r>
          </a:p>
        </p:txBody>
      </p:sp>
      <p:sp>
        <p:nvSpPr>
          <p:cNvPr id="1059" name="Shape 1059"/>
          <p:cNvSpPr/>
          <p:nvPr/>
        </p:nvSpPr>
        <p:spPr>
          <a:xfrm>
            <a:off x="2276175" y="2588700"/>
            <a:ext cx="2520900" cy="1101300"/>
          </a:xfrm>
          <a:prstGeom prst="ellipse">
            <a:avLst/>
          </a:prstGeom>
          <a:solidFill>
            <a:srgbClr val="FCE5CD"/>
          </a:solidFill>
          <a:ln w="76200" cap="flat" cmpd="sng">
            <a:solidFill>
              <a:srgbClr val="000000"/>
            </a:solidFill>
            <a:prstDash val="dash"/>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SzPct val="25000"/>
              <a:buFont typeface="Arial"/>
              <a:buNone/>
            </a:pPr>
            <a:r>
              <a:rPr lang="en-US" sz="2000" b="1">
                <a:solidFill>
                  <a:srgbClr val="351C75"/>
                </a:solidFill>
              </a:rPr>
              <a:t>Charter Schools </a:t>
            </a:r>
          </a:p>
        </p:txBody>
      </p:sp>
      <p:sp>
        <p:nvSpPr>
          <p:cNvPr id="1060" name="Shape 1060"/>
          <p:cNvSpPr txBox="1"/>
          <p:nvPr/>
        </p:nvSpPr>
        <p:spPr>
          <a:xfrm>
            <a:off x="486800" y="6280600"/>
            <a:ext cx="8051400" cy="406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i="1"/>
              <a:t>More info</a:t>
            </a:r>
            <a:r>
              <a:rPr lang="en-US" sz="1200" b="0" i="1" u="none" strike="noStrike" cap="none">
                <a:solidFill>
                  <a:srgbClr val="000000"/>
                </a:solidFill>
                <a:latin typeface="Arial"/>
                <a:ea typeface="Arial"/>
                <a:cs typeface="Arial"/>
                <a:sym typeface="Arial"/>
              </a:rPr>
              <a:t>: CSAN, </a:t>
            </a:r>
            <a:r>
              <a:rPr lang="en-US" sz="1200" b="0" i="1" u="sng" strike="noStrike" cap="none">
                <a:solidFill>
                  <a:schemeClr val="hlink"/>
                </a:solidFill>
                <a:latin typeface="Arial"/>
                <a:ea typeface="Arial"/>
                <a:cs typeface="Arial"/>
                <a:sym typeface="Arial"/>
                <a:hlinkClick r:id="rId3"/>
              </a:rPr>
              <a:t>Nevada Ready 21 program</a:t>
            </a:r>
            <a:r>
              <a:rPr lang="en-US" sz="1200" b="0" i="1" u="none" strike="noStrike" cap="none">
                <a:solidFill>
                  <a:srgbClr val="000000"/>
                </a:solidFill>
                <a:latin typeface="Arial"/>
                <a:ea typeface="Arial"/>
                <a:cs typeface="Arial"/>
                <a:sym typeface="Arial"/>
              </a:rPr>
              <a:t>, </a:t>
            </a:r>
            <a:r>
              <a:rPr lang="en-US" sz="1200" b="0" i="1" u="none" strike="noStrike" cap="none">
                <a:solidFill>
                  <a:srgbClr val="000000"/>
                </a:solidFill>
                <a:latin typeface="Arial"/>
                <a:ea typeface="Arial"/>
                <a:cs typeface="Arial"/>
                <a:sym typeface="Arial"/>
                <a:hlinkClick r:id="rId4"/>
              </a:rPr>
              <a:t>NV </a:t>
            </a:r>
            <a:r>
              <a:rPr lang="en-US" sz="1200" b="0" i="1" u="sng" strike="noStrike" cap="none">
                <a:solidFill>
                  <a:schemeClr val="hlink"/>
                </a:solidFill>
                <a:latin typeface="Arial"/>
                <a:ea typeface="Arial"/>
                <a:cs typeface="Arial"/>
                <a:sym typeface="Arial"/>
                <a:hlinkClick r:id="rId4"/>
              </a:rPr>
              <a:t>ESSA Plan</a:t>
            </a:r>
            <a:r>
              <a:rPr lang="en-US" sz="1200" b="0" i="1" u="none" strike="noStrike" cap="none">
                <a:solidFill>
                  <a:srgbClr val="000000"/>
                </a:solidFill>
                <a:latin typeface="Arial"/>
                <a:ea typeface="Arial"/>
                <a:cs typeface="Arial"/>
                <a:sym typeface="Arial"/>
              </a:rPr>
              <a:t>, </a:t>
            </a:r>
            <a:r>
              <a:rPr lang="en-US" sz="1200" b="0" i="1" u="sng" strike="noStrike" cap="none">
                <a:solidFill>
                  <a:schemeClr val="hlink"/>
                </a:solidFill>
                <a:latin typeface="Arial"/>
                <a:ea typeface="Arial"/>
                <a:cs typeface="Arial"/>
                <a:sym typeface="Arial"/>
                <a:hlinkClick r:id="rId5"/>
              </a:rPr>
              <a:t>AB110</a:t>
            </a:r>
            <a:r>
              <a:rPr lang="en-US"/>
              <a:t> </a:t>
            </a:r>
            <a:r>
              <a:rPr lang="en-US" sz="1200" i="1" u="sng">
                <a:solidFill>
                  <a:schemeClr val="hlink"/>
                </a:solidFill>
                <a:hlinkClick r:id="rId5"/>
              </a:rPr>
              <a:t>Competency-Based Education </a:t>
            </a:r>
            <a:r>
              <a:rPr lang="en-US" sz="1200" i="1"/>
              <a:t>pilot network</a:t>
            </a:r>
          </a:p>
        </p:txBody>
      </p:sp>
      <p:sp>
        <p:nvSpPr>
          <p:cNvPr id="1061" name="Shape 1061"/>
          <p:cNvSpPr/>
          <p:nvPr/>
        </p:nvSpPr>
        <p:spPr>
          <a:xfrm>
            <a:off x="3025550" y="4477875"/>
            <a:ext cx="2973900" cy="1258500"/>
          </a:xfrm>
          <a:prstGeom prst="ellipse">
            <a:avLst/>
          </a:prstGeom>
          <a:solidFill>
            <a:srgbClr val="FFD966"/>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SzPct val="25000"/>
              <a:buFont typeface="Arial"/>
              <a:buNone/>
            </a:pPr>
            <a:r>
              <a:rPr lang="en-US" sz="1800" b="1" i="0" u="none" strike="noStrike" cap="none">
                <a:solidFill>
                  <a:srgbClr val="351C75"/>
                </a:solidFill>
                <a:latin typeface="Arial"/>
                <a:ea typeface="Arial"/>
                <a:cs typeface="Arial"/>
                <a:sym typeface="Arial"/>
              </a:rPr>
              <a:t>Victory </a:t>
            </a:r>
            <a:r>
              <a:rPr lang="en-US" sz="1800" b="1">
                <a:solidFill>
                  <a:srgbClr val="351C75"/>
                </a:solidFill>
              </a:rPr>
              <a:t>schools</a:t>
            </a:r>
            <a:r>
              <a:rPr lang="en-US" sz="1800" b="1" i="0" u="none" strike="noStrike" cap="none">
                <a:solidFill>
                  <a:srgbClr val="351C75"/>
                </a:solidFill>
                <a:latin typeface="Arial"/>
                <a:ea typeface="Arial"/>
                <a:cs typeface="Arial"/>
                <a:sym typeface="Arial"/>
              </a:rPr>
              <a:t>, Title I</a:t>
            </a:r>
            <a:r>
              <a:rPr lang="en-US" sz="1800" b="1">
                <a:solidFill>
                  <a:srgbClr val="351C75"/>
                </a:solidFill>
              </a:rPr>
              <a:t> &amp; </a:t>
            </a:r>
            <a:r>
              <a:rPr lang="en-US" sz="1800" b="1" i="0" u="none" strike="noStrike" cap="none">
                <a:solidFill>
                  <a:srgbClr val="351C75"/>
                </a:solidFill>
                <a:latin typeface="Arial"/>
                <a:ea typeface="Arial"/>
                <a:cs typeface="Arial"/>
                <a:sym typeface="Arial"/>
              </a:rPr>
              <a:t>IV funds, Special Ed IEP</a:t>
            </a:r>
            <a:r>
              <a:rPr lang="en-US" sz="1800" b="1">
                <a:solidFill>
                  <a:srgbClr val="351C75"/>
                </a:solidFill>
              </a:rPr>
              <a:t> </a:t>
            </a:r>
          </a:p>
        </p:txBody>
      </p:sp>
      <p:sp>
        <p:nvSpPr>
          <p:cNvPr id="1062" name="Shape 1062"/>
          <p:cNvSpPr txBox="1"/>
          <p:nvPr/>
        </p:nvSpPr>
        <p:spPr>
          <a:xfrm>
            <a:off x="4043625" y="1950125"/>
            <a:ext cx="1298700" cy="638700"/>
          </a:xfrm>
          <a:prstGeom prst="rect">
            <a:avLst/>
          </a:prstGeom>
          <a:noFill/>
          <a:ln>
            <a:noFill/>
          </a:ln>
        </p:spPr>
        <p:txBody>
          <a:bodyPr wrap="square" lIns="91425" tIns="91425" rIns="91425" bIns="91425" anchor="t" anchorCtr="0">
            <a:noAutofit/>
          </a:bodyPr>
          <a:lstStyle/>
          <a:p>
            <a:pPr lvl="0" algn="ctr" rtl="0">
              <a:spcBef>
                <a:spcPts val="0"/>
              </a:spcBef>
              <a:buClr>
                <a:srgbClr val="38761D"/>
              </a:buClr>
              <a:buFont typeface="Arial"/>
              <a:buNone/>
            </a:pPr>
            <a:endParaRPr sz="3000"/>
          </a:p>
        </p:txBody>
      </p:sp>
      <p:sp>
        <p:nvSpPr>
          <p:cNvPr id="1063" name="Shape 1063"/>
          <p:cNvSpPr txBox="1"/>
          <p:nvPr/>
        </p:nvSpPr>
        <p:spPr>
          <a:xfrm>
            <a:off x="6829200" y="1455350"/>
            <a:ext cx="2095500" cy="8763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a:t>Lead Innovator Pilot Sites</a:t>
            </a:r>
          </a:p>
        </p:txBody>
      </p:sp>
      <p:cxnSp>
        <p:nvCxnSpPr>
          <p:cNvPr id="1064" name="Shape 1064"/>
          <p:cNvCxnSpPr>
            <a:stCxn id="1063" idx="1"/>
            <a:endCxn id="1062" idx="2"/>
          </p:cNvCxnSpPr>
          <p:nvPr/>
        </p:nvCxnSpPr>
        <p:spPr>
          <a:xfrm flipH="1">
            <a:off x="4692900" y="1893500"/>
            <a:ext cx="2136300" cy="695400"/>
          </a:xfrm>
          <a:prstGeom prst="straightConnector1">
            <a:avLst/>
          </a:prstGeom>
          <a:noFill/>
          <a:ln w="9525" cap="flat" cmpd="sng">
            <a:solidFill>
              <a:schemeClr val="dk2"/>
            </a:solidFill>
            <a:prstDash val="solid"/>
            <a:round/>
            <a:headEnd type="none" w="lg" len="lg"/>
            <a:tailEnd type="triangle" w="lg" len="lg"/>
          </a:ln>
        </p:spPr>
      </p:cxnSp>
      <p:cxnSp>
        <p:nvCxnSpPr>
          <p:cNvPr id="1065" name="Shape 1065"/>
          <p:cNvCxnSpPr/>
          <p:nvPr/>
        </p:nvCxnSpPr>
        <p:spPr>
          <a:xfrm flipH="1">
            <a:off x="6176950" y="2129950"/>
            <a:ext cx="762000" cy="531300"/>
          </a:xfrm>
          <a:prstGeom prst="straightConnector1">
            <a:avLst/>
          </a:prstGeom>
          <a:noFill/>
          <a:ln w="9525" cap="flat" cmpd="sng">
            <a:solidFill>
              <a:schemeClr val="dk2"/>
            </a:solidFill>
            <a:prstDash val="solid"/>
            <a:round/>
            <a:headEnd type="none" w="lg" len="lg"/>
            <a:tailEnd type="triangle" w="lg" len="lg"/>
          </a:ln>
        </p:spPr>
      </p:cxnSp>
      <p:cxnSp>
        <p:nvCxnSpPr>
          <p:cNvPr id="1066" name="Shape 1066"/>
          <p:cNvCxnSpPr/>
          <p:nvPr/>
        </p:nvCxnSpPr>
        <p:spPr>
          <a:xfrm flipH="1">
            <a:off x="7100425" y="2808325"/>
            <a:ext cx="721500" cy="915000"/>
          </a:xfrm>
          <a:prstGeom prst="straightConnector1">
            <a:avLst/>
          </a:prstGeom>
          <a:noFill/>
          <a:ln w="9525" cap="flat" cmpd="sng">
            <a:solidFill>
              <a:schemeClr val="dk2"/>
            </a:solidFill>
            <a:prstDash val="solid"/>
            <a:round/>
            <a:headEnd type="none" w="lg" len="lg"/>
            <a:tailEnd type="triangle" w="lg" len="lg"/>
          </a:ln>
        </p:spPr>
      </p:cxnSp>
      <p:sp>
        <p:nvSpPr>
          <p:cNvPr id="1067" name="Shape 1067"/>
          <p:cNvSpPr txBox="1"/>
          <p:nvPr/>
        </p:nvSpPr>
        <p:spPr>
          <a:xfrm>
            <a:off x="6129250" y="4798575"/>
            <a:ext cx="1232400" cy="406800"/>
          </a:xfrm>
          <a:prstGeom prst="rect">
            <a:avLst/>
          </a:prstGeom>
          <a:noFill/>
          <a:ln>
            <a:noFill/>
          </a:ln>
        </p:spPr>
        <p:txBody>
          <a:bodyPr wrap="square" lIns="91425" tIns="91425" rIns="91425" bIns="91425" anchor="t" anchorCtr="0">
            <a:noAutofit/>
          </a:bodyPr>
          <a:lstStyle/>
          <a:p>
            <a:pPr lvl="0">
              <a:spcBef>
                <a:spcPts val="0"/>
              </a:spcBef>
              <a:buNone/>
            </a:pPr>
            <a:r>
              <a:rPr lang="en-US" sz="2400" b="1">
                <a:solidFill>
                  <a:srgbClr val="00B050"/>
                </a:solidFill>
              </a:rPr>
              <a:t>ESSA</a:t>
            </a:r>
          </a:p>
        </p:txBody>
      </p:sp>
      <p:sp>
        <p:nvSpPr>
          <p:cNvPr id="1068" name="Shape 1068"/>
          <p:cNvSpPr txBox="1"/>
          <p:nvPr/>
        </p:nvSpPr>
        <p:spPr>
          <a:xfrm>
            <a:off x="3716875" y="3537600"/>
            <a:ext cx="1813800" cy="989100"/>
          </a:xfrm>
          <a:prstGeom prst="rect">
            <a:avLst/>
          </a:prstGeom>
          <a:solidFill>
            <a:srgbClr val="F4CCCC"/>
          </a:solid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980000"/>
              </a:buClr>
              <a:buSzPct val="25000"/>
              <a:buFont typeface="Arial"/>
              <a:buNone/>
            </a:pPr>
            <a:r>
              <a:rPr lang="en-US" sz="1800" b="1" i="1" dirty="0">
                <a:solidFill>
                  <a:srgbClr val="980000"/>
                </a:solidFill>
              </a:rPr>
              <a:t>Deep </a:t>
            </a:r>
            <a:r>
              <a:rPr lang="en-US" sz="1800" b="1" i="1" u="none" strike="noStrike" cap="none" dirty="0">
                <a:solidFill>
                  <a:srgbClr val="980000"/>
                </a:solidFill>
                <a:latin typeface="Arial"/>
                <a:ea typeface="Arial"/>
                <a:cs typeface="Arial"/>
                <a:sym typeface="Arial"/>
              </a:rPr>
              <a:t>Personalized 21</a:t>
            </a:r>
            <a:r>
              <a:rPr lang="en-US" sz="1800" b="1" i="1" dirty="0">
                <a:solidFill>
                  <a:srgbClr val="980000"/>
                </a:solidFill>
              </a:rPr>
              <a:t>C </a:t>
            </a:r>
            <a:r>
              <a:rPr lang="en-US" sz="1800" b="1" i="1" u="none" strike="noStrike" cap="none" dirty="0">
                <a:solidFill>
                  <a:srgbClr val="980000"/>
                </a:solidFill>
                <a:latin typeface="Arial"/>
                <a:ea typeface="Arial"/>
                <a:cs typeface="Arial"/>
                <a:sym typeface="Arial"/>
              </a:rPr>
              <a:t>Learning</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679850" y="274625"/>
            <a:ext cx="7788300" cy="616800"/>
          </a:xfrm>
          <a:prstGeom prst="rect">
            <a:avLst/>
          </a:prstGeom>
          <a:solidFill>
            <a:srgbClr val="4472C4"/>
          </a:solidFill>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ct val="42307"/>
              <a:buFont typeface="Arial"/>
              <a:buNone/>
            </a:pPr>
            <a:r>
              <a:rPr lang="en-US" sz="2600" b="1">
                <a:solidFill>
                  <a:srgbClr val="FFFFFF"/>
                </a:solidFill>
                <a:latin typeface="Arial"/>
                <a:ea typeface="Arial"/>
                <a:cs typeface="Arial"/>
                <a:sym typeface="Arial"/>
              </a:rPr>
              <a:t>Pilot leaders &amp; educators engage via PD Portal</a:t>
            </a:r>
          </a:p>
        </p:txBody>
      </p:sp>
      <p:sp>
        <p:nvSpPr>
          <p:cNvPr id="1075" name="Shape 1075"/>
          <p:cNvSpPr txBox="1">
            <a:spLocks noGrp="1"/>
          </p:cNvSpPr>
          <p:nvPr>
            <p:ph type="sldNum" idx="12"/>
          </p:nvPr>
        </p:nvSpPr>
        <p:spPr>
          <a:xfrm>
            <a:off x="8421375" y="6245225"/>
            <a:ext cx="4941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sz="1200"/>
              <a:t>12</a:t>
            </a:fld>
            <a:endParaRPr lang="en-US" sz="1200"/>
          </a:p>
        </p:txBody>
      </p:sp>
      <p:sp>
        <p:nvSpPr>
          <p:cNvPr id="1076" name="Shape 1076"/>
          <p:cNvSpPr txBox="1">
            <a:spLocks noGrp="1"/>
          </p:cNvSpPr>
          <p:nvPr>
            <p:ph type="title"/>
          </p:nvPr>
        </p:nvSpPr>
        <p:spPr>
          <a:xfrm>
            <a:off x="677850" y="5246250"/>
            <a:ext cx="7788300" cy="1347300"/>
          </a:xfrm>
          <a:prstGeom prst="rect">
            <a:avLst/>
          </a:prstGeom>
          <a:solidFill>
            <a:srgbClr val="FFFFFF"/>
          </a:solidFill>
        </p:spPr>
        <p:txBody>
          <a:bodyPr wrap="square" lIns="91425" tIns="91425" rIns="91425" bIns="91425" anchor="t" anchorCtr="0">
            <a:noAutofit/>
          </a:bodyPr>
          <a:lstStyle/>
          <a:p>
            <a:pPr lvl="0" rtl="0">
              <a:spcBef>
                <a:spcPts val="0"/>
              </a:spcBef>
              <a:buClr>
                <a:srgbClr val="0070C0"/>
              </a:buClr>
              <a:buSzPct val="25000"/>
              <a:buFont typeface="Quattrocento Sans"/>
              <a:buNone/>
            </a:pPr>
            <a:r>
              <a:rPr lang="en-US" sz="1800" i="1" u="sng" dirty="0">
                <a:solidFill>
                  <a:schemeClr val="hlink"/>
                </a:solidFill>
                <a:latin typeface="Quattrocento Sans"/>
                <a:ea typeface="Quattrocento Sans"/>
                <a:cs typeface="Quattrocento Sans"/>
                <a:sym typeface="Quattrocento Sans"/>
                <a:hlinkClick r:id="rId3"/>
              </a:rPr>
              <a:t>Leadership Competencies for LCPE</a:t>
            </a:r>
            <a:r>
              <a:rPr lang="en-US" sz="1800" dirty="0"/>
              <a:t>,    </a:t>
            </a:r>
            <a:r>
              <a:rPr lang="en-US" sz="1800" i="1" u="sng" dirty="0">
                <a:solidFill>
                  <a:schemeClr val="hlink"/>
                </a:solidFill>
                <a:latin typeface="Quattrocento Sans"/>
                <a:ea typeface="Quattrocento Sans"/>
                <a:cs typeface="Quattrocento Sans"/>
                <a:sym typeface="Quattrocento Sans"/>
                <a:hlinkClick r:id="rId3"/>
              </a:rPr>
              <a:t>Educator Competencies for LCPE</a:t>
            </a:r>
          </a:p>
          <a:p>
            <a:pPr lvl="0" rtl="0">
              <a:spcBef>
                <a:spcPts val="1000"/>
              </a:spcBef>
              <a:buClr>
                <a:srgbClr val="0070C0"/>
              </a:buClr>
              <a:buSzPct val="25000"/>
              <a:buFont typeface="Quattrocento Sans"/>
              <a:buNone/>
            </a:pPr>
            <a:r>
              <a:rPr lang="en-US" sz="1600" i="1" dirty="0">
                <a:solidFill>
                  <a:srgbClr val="0070C0"/>
                </a:solidFill>
                <a:latin typeface="Quattrocento Sans"/>
                <a:ea typeface="Quattrocento Sans"/>
                <a:cs typeface="Quattrocento Sans"/>
                <a:sym typeface="Quattrocento Sans"/>
              </a:rPr>
              <a:t>Source: </a:t>
            </a:r>
            <a:r>
              <a:rPr lang="en-US" sz="1600" i="1" u="sng" dirty="0">
                <a:solidFill>
                  <a:schemeClr val="hlink"/>
                </a:solidFill>
                <a:latin typeface="Quattrocento Sans"/>
                <a:ea typeface="Quattrocento Sans"/>
                <a:cs typeface="Quattrocento Sans"/>
                <a:sym typeface="Quattrocento Sans"/>
                <a:hlinkClick r:id="rId4"/>
              </a:rPr>
              <a:t>Council of Chief State School Officers</a:t>
            </a:r>
            <a:r>
              <a:rPr lang="en-US" sz="1600" i="1" dirty="0">
                <a:solidFill>
                  <a:srgbClr val="0070C0"/>
                </a:solidFill>
                <a:latin typeface="Arial"/>
                <a:ea typeface="Arial"/>
                <a:cs typeface="Arial"/>
                <a:sym typeface="Arial"/>
              </a:rPr>
              <a:t> (CCSSO) &amp; Jobs for the Future (JFF)</a:t>
            </a:r>
          </a:p>
          <a:p>
            <a:pPr lvl="0" rtl="0">
              <a:spcBef>
                <a:spcPts val="1000"/>
              </a:spcBef>
              <a:buClr>
                <a:srgbClr val="0070C0"/>
              </a:buClr>
              <a:buSzPct val="25000"/>
              <a:buFont typeface="Quattrocento Sans"/>
              <a:buNone/>
            </a:pPr>
            <a:r>
              <a:rPr lang="en-US" sz="1800" i="1" u="sng" dirty="0">
                <a:solidFill>
                  <a:schemeClr val="hlink"/>
                </a:solidFill>
                <a:latin typeface="Arial"/>
                <a:ea typeface="Arial"/>
                <a:cs typeface="Arial"/>
                <a:sym typeface="Arial"/>
                <a:hlinkClick r:id="rId5"/>
              </a:rPr>
              <a:t>PARTICIPATE PD PORTAL</a:t>
            </a:r>
          </a:p>
          <a:p>
            <a:pPr lvl="0" rtl="0">
              <a:spcBef>
                <a:spcPts val="0"/>
              </a:spcBef>
              <a:buClr>
                <a:srgbClr val="0070C0"/>
              </a:buClr>
              <a:buSzPct val="25000"/>
              <a:buFont typeface="Quattrocento Sans"/>
              <a:buNone/>
            </a:pPr>
            <a:r>
              <a:rPr lang="en-US" sz="2400" b="1" i="1" dirty="0">
                <a:solidFill>
                  <a:srgbClr val="0070C0"/>
                </a:solidFill>
                <a:latin typeface="Arial"/>
                <a:ea typeface="Arial"/>
                <a:cs typeface="Arial"/>
                <a:sym typeface="Arial"/>
              </a:rPr>
              <a:t>       </a:t>
            </a:r>
          </a:p>
        </p:txBody>
      </p:sp>
      <p:pic>
        <p:nvPicPr>
          <p:cNvPr id="1077" name="Shape 1077"/>
          <p:cNvPicPr preferRelativeResize="0"/>
          <p:nvPr/>
        </p:nvPicPr>
        <p:blipFill>
          <a:blip r:embed="rId6">
            <a:alphaModFix/>
          </a:blip>
          <a:stretch>
            <a:fillRect/>
          </a:stretch>
        </p:blipFill>
        <p:spPr>
          <a:xfrm>
            <a:off x="609600" y="1181100"/>
            <a:ext cx="7895599" cy="3947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631600" y="5009150"/>
            <a:ext cx="8209200" cy="1567200"/>
          </a:xfrm>
          <a:prstGeom prst="rect">
            <a:avLst/>
          </a:prstGeom>
          <a:noFill/>
          <a:ln>
            <a:noFill/>
          </a:ln>
        </p:spPr>
        <p:txBody>
          <a:bodyPr wrap="square" lIns="91425" tIns="91425" rIns="91425" bIns="91425" anchor="t" anchorCtr="0">
            <a:noAutofit/>
          </a:bodyPr>
          <a:lstStyle/>
          <a:p>
            <a:pPr lvl="0">
              <a:spcBef>
                <a:spcPts val="0"/>
              </a:spcBef>
              <a:buNone/>
            </a:pPr>
            <a:r>
              <a:rPr lang="en-US" sz="2000" dirty="0" err="1">
                <a:latin typeface="Quattrocento Sans"/>
                <a:ea typeface="Quattrocento Sans"/>
                <a:cs typeface="Quattrocento Sans"/>
                <a:sym typeface="Quattrocento Sans"/>
              </a:rPr>
              <a:t>iNACOL</a:t>
            </a:r>
            <a:r>
              <a:rPr lang="en-US" sz="2000" dirty="0">
                <a:latin typeface="Quattrocento Sans"/>
                <a:ea typeface="Quattrocento Sans"/>
                <a:cs typeface="Quattrocento Sans"/>
                <a:sym typeface="Quattrocento Sans"/>
              </a:rPr>
              <a:t> Webinars: </a:t>
            </a:r>
            <a:r>
              <a:rPr lang="en-US" sz="1800" u="sng" dirty="0">
                <a:solidFill>
                  <a:schemeClr val="hlink"/>
                </a:solidFill>
                <a:latin typeface="Quattrocento Sans"/>
                <a:ea typeface="Quattrocento Sans"/>
                <a:cs typeface="Quattrocento Sans"/>
                <a:sym typeface="Quattrocento Sans"/>
                <a:hlinkClick r:id="rId3"/>
              </a:rPr>
              <a:t>How Teachers are Leading Change for Personalized Learning</a:t>
            </a:r>
            <a:r>
              <a:rPr lang="en-US" sz="1800" dirty="0">
                <a:latin typeface="Quattrocento Sans"/>
                <a:ea typeface="Quattrocento Sans"/>
                <a:cs typeface="Quattrocento Sans"/>
                <a:sym typeface="Quattrocento Sans"/>
              </a:rPr>
              <a:t>,</a:t>
            </a:r>
            <a:r>
              <a:rPr lang="en-US" sz="2000" dirty="0">
                <a:latin typeface="Quattrocento Sans"/>
                <a:ea typeface="Quattrocento Sans"/>
                <a:cs typeface="Quattrocento Sans"/>
                <a:sym typeface="Quattrocento Sans"/>
              </a:rPr>
              <a:t> </a:t>
            </a:r>
            <a:r>
              <a:rPr lang="en-US" sz="1800" u="sng" dirty="0">
                <a:solidFill>
                  <a:schemeClr val="hlink"/>
                </a:solidFill>
                <a:latin typeface="Quattrocento Sans"/>
                <a:ea typeface="Quattrocento Sans"/>
                <a:cs typeface="Quattrocento Sans"/>
                <a:sym typeface="Quattrocento Sans"/>
                <a:hlinkClick r:id="rId4"/>
              </a:rPr>
              <a:t>Strategies for Leaders Shifting to Personalized Learning</a:t>
            </a:r>
            <a:r>
              <a:rPr lang="en-US" sz="1800" dirty="0">
                <a:latin typeface="Quattrocento Sans"/>
                <a:ea typeface="Quattrocento Sans"/>
                <a:cs typeface="Quattrocento Sans"/>
                <a:sym typeface="Quattrocento Sans"/>
              </a:rPr>
              <a:t> </a:t>
            </a:r>
          </a:p>
          <a:p>
            <a:pPr lvl="0">
              <a:spcBef>
                <a:spcPts val="0"/>
              </a:spcBef>
              <a:buNone/>
            </a:pPr>
            <a:endParaRPr dirty="0">
              <a:latin typeface="Quattrocento Sans"/>
              <a:ea typeface="Quattrocento Sans"/>
              <a:cs typeface="Quattrocento Sans"/>
              <a:sym typeface="Quattrocento Sans"/>
            </a:endParaRPr>
          </a:p>
          <a:p>
            <a:pPr lvl="0">
              <a:spcBef>
                <a:spcPts val="0"/>
              </a:spcBef>
              <a:buNone/>
            </a:pPr>
            <a:r>
              <a:rPr lang="en-US" sz="1800" b="1" u="sng" dirty="0">
                <a:solidFill>
                  <a:schemeClr val="hlink"/>
                </a:solidFill>
                <a:latin typeface="Quattrocento Sans"/>
                <a:ea typeface="Quattrocento Sans"/>
                <a:cs typeface="Quattrocento Sans"/>
                <a:sym typeface="Quattrocento Sans"/>
                <a:hlinkClick r:id="rId5"/>
              </a:rPr>
              <a:t>FUTURE READY LEADERS</a:t>
            </a:r>
            <a:r>
              <a:rPr lang="en-US" sz="1800" u="sng" dirty="0">
                <a:solidFill>
                  <a:schemeClr val="hlink"/>
                </a:solidFill>
                <a:latin typeface="Quattrocento Sans"/>
                <a:ea typeface="Quattrocento Sans"/>
                <a:cs typeface="Quattrocento Sans"/>
                <a:sym typeface="Quattrocento Sans"/>
                <a:hlinkClick r:id="rId5"/>
              </a:rPr>
              <a:t> programs</a:t>
            </a:r>
            <a:r>
              <a:rPr lang="en-US" sz="1800" dirty="0">
                <a:latin typeface="Quattrocento Sans"/>
                <a:ea typeface="Quattrocento Sans"/>
                <a:cs typeface="Quattrocento Sans"/>
                <a:sym typeface="Quattrocento Sans"/>
              </a:rPr>
              <a:t>, </a:t>
            </a:r>
            <a:r>
              <a:rPr lang="en-US" sz="1600" dirty="0">
                <a:latin typeface="Quattrocento Sans"/>
                <a:ea typeface="Quattrocento Sans"/>
                <a:cs typeface="Quattrocento Sans"/>
                <a:sym typeface="Quattrocento Sans"/>
              </a:rPr>
              <a:t>US Office of Education Technology</a:t>
            </a:r>
          </a:p>
          <a:p>
            <a:pPr lvl="0">
              <a:spcBef>
                <a:spcPts val="0"/>
              </a:spcBef>
              <a:buNone/>
            </a:pPr>
            <a:r>
              <a:rPr lang="en-US" sz="1200" i="1" dirty="0">
                <a:latin typeface="Quattrocento Sans"/>
                <a:ea typeface="Quattrocento Sans"/>
                <a:cs typeface="Quattrocento Sans"/>
                <a:sym typeface="Quattrocento Sans"/>
              </a:rPr>
              <a:t>See Appendix for more resources  - see</a:t>
            </a:r>
            <a:r>
              <a:rPr lang="en-US" sz="1200" i="1" u="sng" dirty="0">
                <a:solidFill>
                  <a:schemeClr val="hlink"/>
                </a:solidFill>
                <a:latin typeface="Quattrocento Sans"/>
                <a:ea typeface="Quattrocento Sans"/>
                <a:cs typeface="Quattrocento Sans"/>
                <a:sym typeface="Quattrocento Sans"/>
                <a:hlinkClick r:id="rId6"/>
              </a:rPr>
              <a:t> EIC Knowledge Hub</a:t>
            </a:r>
            <a:r>
              <a:rPr lang="en-US" sz="1200" i="1" dirty="0">
                <a:latin typeface="Quattrocento Sans"/>
                <a:ea typeface="Quattrocento Sans"/>
                <a:cs typeface="Quattrocento Sans"/>
                <a:sym typeface="Quattrocento Sans"/>
              </a:rPr>
              <a:t> in development</a:t>
            </a:r>
          </a:p>
          <a:p>
            <a:pPr lvl="0">
              <a:spcBef>
                <a:spcPts val="0"/>
              </a:spcBef>
              <a:buNone/>
            </a:pPr>
            <a:endParaRPr sz="1800" dirty="0">
              <a:latin typeface="Quattrocento Sans"/>
              <a:ea typeface="Quattrocento Sans"/>
              <a:cs typeface="Quattrocento Sans"/>
              <a:sym typeface="Quattrocento Sans"/>
            </a:endParaRPr>
          </a:p>
          <a:p>
            <a:pPr lvl="0" rtl="0">
              <a:spcBef>
                <a:spcPts val="0"/>
              </a:spcBef>
              <a:buNone/>
            </a:pPr>
            <a:endParaRPr sz="2000" dirty="0">
              <a:latin typeface="Quattrocento Sans"/>
              <a:ea typeface="Quattrocento Sans"/>
              <a:cs typeface="Quattrocento Sans"/>
              <a:sym typeface="Quattrocento Sans"/>
            </a:endParaRPr>
          </a:p>
        </p:txBody>
      </p:sp>
      <p:sp>
        <p:nvSpPr>
          <p:cNvPr id="1084" name="Shape 1084"/>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13</a:t>
            </a:fld>
            <a:endParaRPr lang="en-US" sz="1100" b="0" i="0" u="none" strike="noStrike" cap="none">
              <a:solidFill>
                <a:srgbClr val="000000"/>
              </a:solidFill>
              <a:latin typeface="Arial"/>
              <a:ea typeface="Arial"/>
              <a:cs typeface="Arial"/>
              <a:sym typeface="Arial"/>
            </a:endParaRPr>
          </a:p>
        </p:txBody>
      </p:sp>
      <p:sp>
        <p:nvSpPr>
          <p:cNvPr id="1085" name="Shape 1085"/>
          <p:cNvSpPr txBox="1"/>
          <p:nvPr/>
        </p:nvSpPr>
        <p:spPr>
          <a:xfrm>
            <a:off x="465800" y="505175"/>
            <a:ext cx="7592400" cy="4761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600" b="1">
                <a:solidFill>
                  <a:srgbClr val="FFFFFF"/>
                </a:solidFill>
                <a:latin typeface="Quattrocento Sans"/>
                <a:ea typeface="Quattrocento Sans"/>
                <a:cs typeface="Quattrocento Sans"/>
                <a:sym typeface="Quattrocento Sans"/>
              </a:rPr>
              <a:t>Pilot leads evaluate resources to support Deep PL</a:t>
            </a:r>
          </a:p>
          <a:p>
            <a:pPr marL="0" marR="0" lvl="0" indent="0" algn="ctr" rtl="0">
              <a:lnSpc>
                <a:spcPct val="100000"/>
              </a:lnSpc>
              <a:spcBef>
                <a:spcPts val="0"/>
              </a:spcBef>
              <a:spcAft>
                <a:spcPts val="0"/>
              </a:spcAft>
              <a:buClr>
                <a:srgbClr val="0070C0"/>
              </a:buClr>
              <a:buFont typeface="Quattrocento Sans"/>
              <a:buNone/>
            </a:pPr>
            <a:endParaRPr sz="2600" b="1" i="0" u="none" strike="noStrike" cap="none">
              <a:solidFill>
                <a:srgbClr val="FFFFFF"/>
              </a:solidFill>
              <a:highlight>
                <a:srgbClr val="00B050"/>
              </a:highlight>
              <a:latin typeface="Arial"/>
              <a:ea typeface="Arial"/>
              <a:cs typeface="Arial"/>
              <a:sym typeface="Arial"/>
            </a:endParaRPr>
          </a:p>
        </p:txBody>
      </p:sp>
      <p:pic>
        <p:nvPicPr>
          <p:cNvPr id="1086" name="Shape 1086" descr="Spiral around eIc to rt.jpg"/>
          <p:cNvPicPr preferRelativeResize="0"/>
          <p:nvPr/>
        </p:nvPicPr>
        <p:blipFill rotWithShape="1">
          <a:blip r:embed="rId7">
            <a:alphaModFix/>
          </a:blip>
          <a:srcRect/>
          <a:stretch/>
        </p:blipFill>
        <p:spPr>
          <a:xfrm>
            <a:off x="8058149" y="164075"/>
            <a:ext cx="971100" cy="817200"/>
          </a:xfrm>
          <a:prstGeom prst="rect">
            <a:avLst/>
          </a:prstGeom>
          <a:noFill/>
          <a:ln>
            <a:noFill/>
          </a:ln>
        </p:spPr>
      </p:pic>
      <p:sp>
        <p:nvSpPr>
          <p:cNvPr id="1087" name="Shape 1087"/>
          <p:cNvSpPr txBox="1"/>
          <p:nvPr/>
        </p:nvSpPr>
        <p:spPr>
          <a:xfrm>
            <a:off x="530643" y="2273671"/>
            <a:ext cx="8327400" cy="102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endParaRPr sz="1200" u="sng">
              <a:solidFill>
                <a:schemeClr val="hlink"/>
              </a:solidFill>
              <a:hlinkClick r:id="rId8"/>
            </a:endParaRPr>
          </a:p>
          <a:p>
            <a:pPr lvl="0">
              <a:spcBef>
                <a:spcPts val="0"/>
              </a:spcBef>
              <a:buNone/>
            </a:pPr>
            <a:r>
              <a:rPr lang="en-US" sz="2000" b="1" u="sng">
                <a:solidFill>
                  <a:schemeClr val="hlink"/>
                </a:solidFill>
                <a:hlinkClick r:id="rId8"/>
              </a:rPr>
              <a:t>Tipping point: Can Summit put personalized learning over the top?</a:t>
            </a:r>
            <a:r>
              <a:rPr lang="en-US" sz="2000" b="1">
                <a:solidFill>
                  <a:schemeClr val="dk1"/>
                </a:solidFill>
              </a:rPr>
              <a:t> </a:t>
            </a:r>
            <a:r>
              <a:rPr lang="en-US" sz="2000">
                <a:solidFill>
                  <a:schemeClr val="dk1"/>
                </a:solidFill>
                <a:hlinkClick r:id="rId9"/>
              </a:rPr>
              <a:t>  </a:t>
            </a:r>
          </a:p>
          <a:p>
            <a:pPr lvl="0" rtl="0">
              <a:spcBef>
                <a:spcPts val="0"/>
              </a:spcBef>
              <a:buNone/>
            </a:pPr>
            <a:r>
              <a:rPr lang="en-US" sz="2000"/>
              <a:t>                                                                   </a:t>
            </a:r>
            <a:r>
              <a:rPr lang="en-US" sz="1200" i="1" u="sng">
                <a:solidFill>
                  <a:schemeClr val="hlink"/>
                </a:solidFill>
                <a:hlinkClick r:id="rId9"/>
              </a:rPr>
              <a:t>Chris Berdik, HechingerReport.org</a:t>
            </a:r>
            <a:r>
              <a:rPr lang="en-US" sz="1200" i="1">
                <a:solidFill>
                  <a:schemeClr val="dk1"/>
                </a:solidFill>
              </a:rPr>
              <a:t>, Jan 17, 2017</a:t>
            </a:r>
          </a:p>
          <a:p>
            <a:pPr lvl="0" rtl="0">
              <a:spcBef>
                <a:spcPts val="0"/>
              </a:spcBef>
              <a:buNone/>
            </a:pPr>
            <a:endParaRPr/>
          </a:p>
        </p:txBody>
      </p:sp>
      <p:sp>
        <p:nvSpPr>
          <p:cNvPr id="1088" name="Shape 1088"/>
          <p:cNvSpPr txBox="1"/>
          <p:nvPr/>
        </p:nvSpPr>
        <p:spPr>
          <a:xfrm>
            <a:off x="735700" y="1009500"/>
            <a:ext cx="7966200" cy="1567200"/>
          </a:xfrm>
          <a:prstGeom prst="rect">
            <a:avLst/>
          </a:prstGeom>
          <a:noFill/>
          <a:ln>
            <a:noFill/>
          </a:ln>
        </p:spPr>
        <p:txBody>
          <a:bodyPr wrap="square" lIns="91425" tIns="91425" rIns="91425" bIns="91425" anchor="t" anchorCtr="0">
            <a:noAutofit/>
          </a:bodyPr>
          <a:lstStyle/>
          <a:p>
            <a:pPr lvl="0" rtl="0">
              <a:spcBef>
                <a:spcPts val="0"/>
              </a:spcBef>
              <a:buNone/>
            </a:pPr>
            <a:r>
              <a:rPr lang="en-US" sz="2200" u="sng">
                <a:solidFill>
                  <a:schemeClr val="hlink"/>
                </a:solidFill>
                <a:latin typeface="Quattrocento Sans"/>
                <a:ea typeface="Quattrocento Sans"/>
                <a:cs typeface="Quattrocento Sans"/>
                <a:sym typeface="Quattrocento Sans"/>
                <a:hlinkClick r:id="rId10"/>
              </a:rPr>
              <a:t>Summit’s Personalized Learning Platform</a:t>
            </a:r>
            <a:r>
              <a:rPr lang="en-US" sz="2200">
                <a:latin typeface="Quattrocento Sans"/>
                <a:ea typeface="Quattrocento Sans"/>
                <a:cs typeface="Quattrocento Sans"/>
                <a:sym typeface="Quattrocento Sans"/>
              </a:rPr>
              <a:t> is being piloted at 4 schools in CCSD, supported by  </a:t>
            </a:r>
            <a:r>
              <a:rPr lang="en-US" sz="2200" u="sng">
                <a:solidFill>
                  <a:schemeClr val="hlink"/>
                </a:solidFill>
                <a:latin typeface="Quattrocento Sans"/>
                <a:ea typeface="Quattrocento Sans"/>
                <a:cs typeface="Quattrocento Sans"/>
                <a:sym typeface="Quattrocento Sans"/>
                <a:hlinkClick r:id="rId11"/>
              </a:rPr>
              <a:t>Chan Zuckerberg Initiative</a:t>
            </a:r>
            <a:r>
              <a:rPr lang="en-US" sz="2200">
                <a:latin typeface="Quattrocento Sans"/>
                <a:ea typeface="Quattrocento Sans"/>
                <a:cs typeface="Quattrocento Sans"/>
                <a:sym typeface="Quattrocento Sans"/>
              </a:rPr>
              <a:t>: </a:t>
            </a:r>
          </a:p>
          <a:p>
            <a:pPr lvl="0" rtl="0">
              <a:spcBef>
                <a:spcPts val="1500"/>
              </a:spcBef>
              <a:buNone/>
            </a:pPr>
            <a:r>
              <a:rPr lang="en-US" sz="2200" i="1">
                <a:solidFill>
                  <a:srgbClr val="0B5394"/>
                </a:solidFill>
                <a:highlight>
                  <a:srgbClr val="FFF2CC"/>
                </a:highlight>
                <a:latin typeface="Quattrocento Sans"/>
                <a:ea typeface="Quattrocento Sans"/>
                <a:cs typeface="Quattrocento Sans"/>
                <a:sym typeface="Quattrocento Sans"/>
              </a:rPr>
              <a:t>“</a:t>
            </a:r>
            <a:r>
              <a:rPr lang="en-US" sz="2200" b="1" i="1">
                <a:solidFill>
                  <a:srgbClr val="0B5394"/>
                </a:solidFill>
                <a:highlight>
                  <a:srgbClr val="FFF2CC"/>
                </a:highlight>
                <a:latin typeface="Quattrocento Sans"/>
                <a:ea typeface="Quattrocento Sans"/>
                <a:cs typeface="Quattrocento Sans"/>
                <a:sym typeface="Quattrocento Sans"/>
              </a:rPr>
              <a:t>Advancing human potential and promoting equal opportunity”</a:t>
            </a:r>
          </a:p>
        </p:txBody>
      </p:sp>
      <p:pic>
        <p:nvPicPr>
          <p:cNvPr id="1089" name="Shape 1089" descr="Pages from Summit Learning for CUE NV Tech Fest.jpg">
            <a:hlinkClick r:id="rId12"/>
          </p:cNvPr>
          <p:cNvPicPr preferRelativeResize="0"/>
          <p:nvPr/>
        </p:nvPicPr>
        <p:blipFill>
          <a:blip r:embed="rId13">
            <a:alphaModFix/>
          </a:blip>
          <a:stretch>
            <a:fillRect/>
          </a:stretch>
        </p:blipFill>
        <p:spPr>
          <a:xfrm>
            <a:off x="840074" y="3136108"/>
            <a:ext cx="3268175" cy="1838351"/>
          </a:xfrm>
          <a:prstGeom prst="rect">
            <a:avLst/>
          </a:prstGeom>
          <a:noFill/>
          <a:ln>
            <a:noFill/>
          </a:ln>
        </p:spPr>
      </p:pic>
      <p:sp>
        <p:nvSpPr>
          <p:cNvPr id="1090" name="Shape 1090"/>
          <p:cNvSpPr txBox="1"/>
          <p:nvPr/>
        </p:nvSpPr>
        <p:spPr>
          <a:xfrm>
            <a:off x="4694343" y="3676496"/>
            <a:ext cx="4247400" cy="385200"/>
          </a:xfrm>
          <a:prstGeom prst="rect">
            <a:avLst/>
          </a:prstGeom>
          <a:noFill/>
          <a:ln>
            <a:noFill/>
          </a:ln>
        </p:spPr>
        <p:txBody>
          <a:bodyPr wrap="square" lIns="91425" tIns="91425" rIns="91425" bIns="91425" anchor="t" anchorCtr="0">
            <a:noAutofit/>
          </a:bodyPr>
          <a:lstStyle/>
          <a:p>
            <a:pPr lvl="0" rtl="0">
              <a:spcBef>
                <a:spcPts val="0"/>
              </a:spcBef>
              <a:buNone/>
            </a:pPr>
            <a:r>
              <a:rPr lang="en-US" sz="2000" u="sng" dirty="0">
                <a:solidFill>
                  <a:schemeClr val="hlink"/>
                </a:solidFill>
                <a:latin typeface="Quattrocento Sans"/>
                <a:ea typeface="Quattrocento Sans"/>
                <a:cs typeface="Quattrocento Sans"/>
                <a:sym typeface="Quattrocento Sans"/>
                <a:hlinkClick r:id="rId14"/>
              </a:rPr>
              <a:t>Summit Learning Intro Video</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Shape 1096"/>
          <p:cNvPicPr preferRelativeResize="0"/>
          <p:nvPr/>
        </p:nvPicPr>
        <p:blipFill rotWithShape="1">
          <a:blip r:embed="rId3">
            <a:alphaModFix/>
          </a:blip>
          <a:srcRect/>
          <a:stretch/>
        </p:blipFill>
        <p:spPr>
          <a:xfrm>
            <a:off x="5412474" y="2296025"/>
            <a:ext cx="1255200" cy="790500"/>
          </a:xfrm>
          <a:prstGeom prst="rect">
            <a:avLst/>
          </a:prstGeom>
          <a:noFill/>
          <a:ln>
            <a:noFill/>
          </a:ln>
        </p:spPr>
      </p:pic>
      <p:sp>
        <p:nvSpPr>
          <p:cNvPr id="1097" name="Shape 1097"/>
          <p:cNvSpPr txBox="1"/>
          <p:nvPr/>
        </p:nvSpPr>
        <p:spPr>
          <a:xfrm>
            <a:off x="3403475" y="3530225"/>
            <a:ext cx="2823900" cy="2747100"/>
          </a:xfrm>
          <a:prstGeom prst="rect">
            <a:avLst/>
          </a:prstGeom>
          <a:solidFill>
            <a:schemeClr val="lt1"/>
          </a:solidFill>
          <a:ln>
            <a:noFill/>
          </a:ln>
        </p:spPr>
        <p:txBody>
          <a:bodyPr wrap="square" lIns="91425" tIns="45700" rIns="91425" bIns="45700" anchor="t" anchorCtr="0">
            <a:noAutofit/>
          </a:bodyPr>
          <a:lstStyle/>
          <a:p>
            <a:pPr lvl="0">
              <a:spcBef>
                <a:spcPts val="1000"/>
              </a:spcBef>
              <a:buNone/>
            </a:pPr>
            <a:r>
              <a:rPr lang="en-US" sz="1600" b="1">
                <a:solidFill>
                  <a:schemeClr val="dk1"/>
                </a:solidFill>
                <a:latin typeface="Calibri"/>
                <a:ea typeface="Calibri"/>
                <a:cs typeface="Calibri"/>
                <a:sym typeface="Calibri"/>
              </a:rPr>
              <a:t>PBL cross-subject, disciplines</a:t>
            </a:r>
          </a:p>
          <a:p>
            <a:pPr marL="457200" lvl="0" indent="-228600">
              <a:spcBef>
                <a:spcPts val="0"/>
              </a:spcBef>
              <a:buClr>
                <a:schemeClr val="dk1"/>
              </a:buClr>
              <a:buFont typeface="Calibri"/>
              <a:buChar char="-"/>
            </a:pPr>
            <a:r>
              <a:rPr lang="en-US">
                <a:solidFill>
                  <a:schemeClr val="dk1"/>
                </a:solidFill>
                <a:latin typeface="Calibri"/>
                <a:ea typeface="Calibri"/>
                <a:cs typeface="Calibri"/>
                <a:sym typeface="Calibri"/>
              </a:rPr>
              <a:t>access network of resources </a:t>
            </a:r>
          </a:p>
          <a:p>
            <a:pPr lvl="0">
              <a:spcBef>
                <a:spcPts val="1000"/>
              </a:spcBef>
              <a:buNone/>
            </a:pPr>
            <a:r>
              <a:rPr lang="en-US" sz="1600" b="1">
                <a:solidFill>
                  <a:schemeClr val="dk1"/>
                </a:solidFill>
                <a:latin typeface="Calibri"/>
                <a:ea typeface="Calibri"/>
                <a:cs typeface="Calibri"/>
                <a:sym typeface="Calibri"/>
              </a:rPr>
              <a:t>Define 21C competency measures - mastery levels</a:t>
            </a:r>
          </a:p>
          <a:p>
            <a:pPr lvl="0">
              <a:spcBef>
                <a:spcPts val="1000"/>
              </a:spcBef>
              <a:buNone/>
            </a:pPr>
            <a:r>
              <a:rPr lang="en-US" sz="1600" b="1">
                <a:solidFill>
                  <a:schemeClr val="dk1"/>
                </a:solidFill>
                <a:latin typeface="Calibri"/>
                <a:ea typeface="Calibri"/>
                <a:cs typeface="Calibri"/>
                <a:sym typeface="Calibri"/>
              </a:rPr>
              <a:t>Adopt Personalized Learning Plan platform</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enable individualized goals; content, levels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more choice of when, where, with whom, how demonstrate </a:t>
            </a:r>
          </a:p>
        </p:txBody>
      </p:sp>
      <p:sp>
        <p:nvSpPr>
          <p:cNvPr id="1098" name="Shape 1098"/>
          <p:cNvSpPr txBox="1"/>
          <p:nvPr/>
        </p:nvSpPr>
        <p:spPr>
          <a:xfrm>
            <a:off x="561050" y="4063275"/>
            <a:ext cx="2714700" cy="22902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1000"/>
              </a:spcAft>
              <a:buNone/>
            </a:pPr>
            <a:r>
              <a:rPr lang="en-US" sz="1600" b="1">
                <a:solidFill>
                  <a:schemeClr val="dk1"/>
                </a:solidFill>
                <a:latin typeface="Calibri"/>
                <a:ea typeface="Calibri"/>
                <a:cs typeface="Calibri"/>
                <a:sym typeface="Calibri"/>
              </a:rPr>
              <a:t>Project-based Learning PD</a:t>
            </a:r>
          </a:p>
          <a:p>
            <a:pPr marL="457200" lvl="0" indent="-228600" rtl="0">
              <a:lnSpc>
                <a:spcPct val="100000"/>
              </a:lnSpc>
              <a:spcBef>
                <a:spcPts val="0"/>
              </a:spcBef>
              <a:spcAft>
                <a:spcPts val="0"/>
              </a:spcAft>
              <a:buClr>
                <a:schemeClr val="dk1"/>
              </a:buClr>
              <a:buFont typeface="Calibri"/>
              <a:buChar char="-"/>
            </a:pPr>
            <a:r>
              <a:rPr lang="en-US">
                <a:solidFill>
                  <a:schemeClr val="dk1"/>
                </a:solidFill>
                <a:latin typeface="Calibri"/>
                <a:ea typeface="Calibri"/>
                <a:cs typeface="Calibri"/>
                <a:sym typeface="Calibri"/>
              </a:rPr>
              <a:t>thematic, whole class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student choice topics, demo</a:t>
            </a:r>
          </a:p>
          <a:p>
            <a:pPr marL="457200" lvl="0" indent="-228600" rtl="0">
              <a:lnSpc>
                <a:spcPct val="100000"/>
              </a:lnSpc>
              <a:spcBef>
                <a:spcPts val="0"/>
              </a:spcBef>
              <a:spcAft>
                <a:spcPts val="0"/>
              </a:spcAft>
              <a:buClr>
                <a:schemeClr val="dk1"/>
              </a:buClr>
              <a:buFont typeface="Calibri"/>
              <a:buChar char="-"/>
            </a:pPr>
            <a:r>
              <a:rPr lang="en-US">
                <a:solidFill>
                  <a:schemeClr val="dk1"/>
                </a:solidFill>
                <a:latin typeface="Calibri"/>
                <a:ea typeface="Calibri"/>
                <a:cs typeface="Calibri"/>
                <a:sym typeface="Calibri"/>
              </a:rPr>
              <a:t>competency expectations </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group collaboration process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community engagement</a:t>
            </a:r>
          </a:p>
          <a:p>
            <a:pPr marL="457200" lvl="0" indent="0" rtl="0">
              <a:lnSpc>
                <a:spcPct val="100000"/>
              </a:lnSpc>
              <a:spcBef>
                <a:spcPts val="0"/>
              </a:spcBef>
              <a:spcAft>
                <a:spcPts val="0"/>
              </a:spcAft>
              <a:buNone/>
            </a:pPr>
            <a:r>
              <a:rPr lang="en-US">
                <a:solidFill>
                  <a:schemeClr val="dk1"/>
                </a:solidFill>
                <a:latin typeface="Calibri"/>
                <a:ea typeface="Calibri"/>
                <a:cs typeface="Calibri"/>
                <a:sym typeface="Calibri"/>
              </a:rPr>
              <a:t> </a:t>
            </a:r>
          </a:p>
          <a:p>
            <a:pPr lvl="0" rtl="0">
              <a:spcBef>
                <a:spcPts val="0"/>
              </a:spcBef>
              <a:spcAft>
                <a:spcPts val="1000"/>
              </a:spcAft>
              <a:buNone/>
            </a:pPr>
            <a:r>
              <a:rPr lang="en-US" sz="1600" b="1">
                <a:solidFill>
                  <a:schemeClr val="dk1"/>
                </a:solidFill>
                <a:latin typeface="Calibri"/>
                <a:ea typeface="Calibri"/>
                <a:cs typeface="Calibri"/>
                <a:sym typeface="Calibri"/>
              </a:rPr>
              <a:t>Content applications use</a:t>
            </a:r>
          </a:p>
          <a:p>
            <a:pPr marL="457200" lvl="0" indent="-228600" rtl="0">
              <a:spcBef>
                <a:spcPts val="0"/>
              </a:spcBef>
              <a:spcAft>
                <a:spcPts val="1000"/>
              </a:spcAft>
              <a:buClr>
                <a:schemeClr val="dk1"/>
              </a:buClr>
              <a:buFont typeface="Calibri"/>
              <a:buChar char="-"/>
            </a:pPr>
            <a:r>
              <a:rPr lang="en-US">
                <a:solidFill>
                  <a:schemeClr val="dk1"/>
                </a:solidFill>
                <a:latin typeface="Calibri"/>
                <a:ea typeface="Calibri"/>
                <a:cs typeface="Calibri"/>
                <a:sym typeface="Calibri"/>
              </a:rPr>
              <a:t>flex student pacing</a:t>
            </a:r>
          </a:p>
        </p:txBody>
      </p:sp>
      <p:sp>
        <p:nvSpPr>
          <p:cNvPr id="1099" name="Shape 1099"/>
          <p:cNvSpPr txBox="1"/>
          <p:nvPr/>
        </p:nvSpPr>
        <p:spPr>
          <a:xfrm>
            <a:off x="6442725" y="2892700"/>
            <a:ext cx="2388900" cy="3508200"/>
          </a:xfrm>
          <a:prstGeom prst="rect">
            <a:avLst/>
          </a:prstGeom>
          <a:noFill/>
          <a:ln>
            <a:noFill/>
          </a:ln>
        </p:spPr>
        <p:txBody>
          <a:bodyPr wrap="square" lIns="91425" tIns="45700" rIns="91425" bIns="45700" anchor="t" anchorCtr="0">
            <a:noAutofit/>
          </a:bodyPr>
          <a:lstStyle/>
          <a:p>
            <a:pPr lvl="0" rtl="0">
              <a:spcBef>
                <a:spcPts val="1000"/>
              </a:spcBef>
              <a:buClr>
                <a:schemeClr val="dk1"/>
              </a:buClr>
              <a:buSzPct val="68750"/>
              <a:buFont typeface="Arial"/>
              <a:buNone/>
            </a:pPr>
            <a:r>
              <a:rPr lang="en-US" sz="1600" b="1">
                <a:solidFill>
                  <a:schemeClr val="dk1"/>
                </a:solidFill>
                <a:latin typeface="Calibri"/>
                <a:ea typeface="Calibri"/>
                <a:cs typeface="Calibri"/>
                <a:sym typeface="Calibri"/>
              </a:rPr>
              <a:t>Student Digital Portfolio</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accrue competencies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store learning artifacts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replace A-F grades with competency types and levels for all subjects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eliminate bell schedule</a:t>
            </a:r>
          </a:p>
          <a:p>
            <a:pPr lvl="0" rtl="0">
              <a:spcBef>
                <a:spcPts val="1000"/>
              </a:spcBef>
              <a:buClr>
                <a:schemeClr val="dk1"/>
              </a:buClr>
              <a:buSzPct val="68750"/>
              <a:buFont typeface="Arial"/>
              <a:buNone/>
            </a:pPr>
            <a:r>
              <a:rPr lang="en-US" sz="1600" b="1">
                <a:solidFill>
                  <a:schemeClr val="dk1"/>
                </a:solidFill>
                <a:latin typeface="Calibri"/>
                <a:ea typeface="Calibri"/>
                <a:cs typeface="Calibri"/>
                <a:sym typeface="Calibri"/>
              </a:rPr>
              <a:t>Graduation pathways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not age-based ‘grades’</a:t>
            </a:r>
          </a:p>
          <a:p>
            <a:pPr marL="457200" lvl="0" indent="-228600" rtl="0">
              <a:spcBef>
                <a:spcPts val="0"/>
              </a:spcBef>
              <a:buClr>
                <a:schemeClr val="dk1"/>
              </a:buClr>
              <a:buFont typeface="Calibri"/>
              <a:buChar char="-"/>
            </a:pPr>
            <a:r>
              <a:rPr lang="en-US">
                <a:solidFill>
                  <a:schemeClr val="dk1"/>
                </a:solidFill>
                <a:latin typeface="Calibri"/>
                <a:ea typeface="Calibri"/>
                <a:cs typeface="Calibri"/>
                <a:sym typeface="Calibri"/>
              </a:rPr>
              <a:t>aligned to career goals</a:t>
            </a:r>
          </a:p>
          <a:p>
            <a:pPr lvl="0" rtl="0">
              <a:spcBef>
                <a:spcPts val="1000"/>
              </a:spcBef>
              <a:buClr>
                <a:schemeClr val="dk1"/>
              </a:buClr>
              <a:buSzPct val="68750"/>
              <a:buFont typeface="Arial"/>
              <a:buNone/>
            </a:pPr>
            <a:r>
              <a:rPr lang="en-US" sz="1600" b="1">
                <a:solidFill>
                  <a:schemeClr val="dk1"/>
                </a:solidFill>
                <a:latin typeface="Calibri"/>
                <a:ea typeface="Calibri"/>
                <a:cs typeface="Calibri"/>
                <a:sym typeface="Calibri"/>
              </a:rPr>
              <a:t>Student Advocate Teams</a:t>
            </a:r>
          </a:p>
          <a:p>
            <a:pPr lvl="0" rtl="0">
              <a:spcBef>
                <a:spcPts val="1000"/>
              </a:spcBef>
              <a:buClr>
                <a:schemeClr val="dk1"/>
              </a:buClr>
              <a:buSzPct val="68750"/>
              <a:buFont typeface="Arial"/>
              <a:buNone/>
            </a:pPr>
            <a:r>
              <a:rPr lang="en-US" sz="1600" b="1">
                <a:solidFill>
                  <a:schemeClr val="dk1"/>
                </a:solidFill>
                <a:latin typeface="Calibri"/>
                <a:ea typeface="Calibri"/>
                <a:cs typeface="Calibri"/>
                <a:sym typeface="Calibri"/>
              </a:rPr>
              <a:t>Community project sponsors, mentors</a:t>
            </a:r>
          </a:p>
          <a:p>
            <a:pPr lvl="0" rtl="0">
              <a:spcBef>
                <a:spcPts val="0"/>
              </a:spcBef>
              <a:buNone/>
            </a:pPr>
            <a:endParaRPr>
              <a:solidFill>
                <a:schemeClr val="dk1"/>
              </a:solidFill>
              <a:latin typeface="Calibri"/>
              <a:ea typeface="Calibri"/>
              <a:cs typeface="Calibri"/>
              <a:sym typeface="Calibri"/>
            </a:endParaRPr>
          </a:p>
          <a:p>
            <a:pPr lvl="0" rtl="0">
              <a:spcBef>
                <a:spcPts val="0"/>
              </a:spcBef>
              <a:buNone/>
            </a:pPr>
            <a:endParaRPr>
              <a:solidFill>
                <a:schemeClr val="dk1"/>
              </a:solidFill>
              <a:latin typeface="Calibri"/>
              <a:ea typeface="Calibri"/>
              <a:cs typeface="Calibri"/>
              <a:sym typeface="Calibri"/>
            </a:endParaRPr>
          </a:p>
        </p:txBody>
      </p:sp>
      <p:sp>
        <p:nvSpPr>
          <p:cNvPr id="1100" name="Shape 1100"/>
          <p:cNvSpPr/>
          <p:nvPr/>
        </p:nvSpPr>
        <p:spPr>
          <a:xfrm rot="-785017">
            <a:off x="1339884" y="1534241"/>
            <a:ext cx="6442030" cy="1169271"/>
          </a:xfrm>
          <a:prstGeom prst="rightArrow">
            <a:avLst>
              <a:gd name="adj1" fmla="val 50000"/>
              <a:gd name="adj2" fmla="val 50000"/>
            </a:avLst>
          </a:prstGeom>
          <a:solidFill>
            <a:schemeClr val="lt2"/>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01" name="Shape 1101"/>
          <p:cNvSpPr txBox="1">
            <a:spLocks noGrp="1"/>
          </p:cNvSpPr>
          <p:nvPr>
            <p:ph type="title"/>
          </p:nvPr>
        </p:nvSpPr>
        <p:spPr>
          <a:xfrm rot="-750414">
            <a:off x="2042488" y="1856583"/>
            <a:ext cx="4596474" cy="76943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B050"/>
              </a:buClr>
              <a:buSzPct val="25000"/>
              <a:buFont typeface="Arial"/>
              <a:buNone/>
            </a:pPr>
            <a:r>
              <a:rPr lang="en-US" sz="2000" b="1" i="1" strike="noStrike" cap="none">
                <a:solidFill>
                  <a:schemeClr val="dk1"/>
                </a:solidFill>
                <a:latin typeface="Syncopate"/>
                <a:ea typeface="Syncopate"/>
                <a:cs typeface="Syncopate"/>
                <a:sym typeface="Syncopate"/>
              </a:rPr>
              <a:t> </a:t>
            </a:r>
            <a:r>
              <a:rPr lang="en-US" sz="2400" b="1" i="1">
                <a:solidFill>
                  <a:schemeClr val="dk1"/>
                </a:solidFill>
                <a:latin typeface="Syncopate"/>
                <a:ea typeface="Syncopate"/>
                <a:cs typeface="Syncopate"/>
                <a:sym typeface="Syncopate"/>
              </a:rPr>
              <a:t>Deeper Learning</a:t>
            </a:r>
          </a:p>
        </p:txBody>
      </p:sp>
      <p:sp>
        <p:nvSpPr>
          <p:cNvPr id="1102" name="Shape 1102"/>
          <p:cNvSpPr txBox="1">
            <a:spLocks noGrp="1"/>
          </p:cNvSpPr>
          <p:nvPr>
            <p:ph type="sldNum" idx="12"/>
          </p:nvPr>
        </p:nvSpPr>
        <p:spPr>
          <a:xfrm>
            <a:off x="8549975" y="6400800"/>
            <a:ext cx="365400" cy="3081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chemeClr val="dk1"/>
                </a:solidFill>
                <a:latin typeface="Arial"/>
                <a:ea typeface="Arial"/>
                <a:cs typeface="Arial"/>
                <a:sym typeface="Arial"/>
              </a:rPr>
              <a:t>14</a:t>
            </a:fld>
            <a:endParaRPr lang="en-US" sz="1100" b="0" i="0" u="none" strike="noStrike" cap="none">
              <a:solidFill>
                <a:schemeClr val="dk1"/>
              </a:solidFill>
              <a:latin typeface="Arial"/>
              <a:ea typeface="Arial"/>
              <a:cs typeface="Arial"/>
              <a:sym typeface="Arial"/>
            </a:endParaRPr>
          </a:p>
        </p:txBody>
      </p:sp>
      <p:sp>
        <p:nvSpPr>
          <p:cNvPr id="1103" name="Shape 1103"/>
          <p:cNvSpPr/>
          <p:nvPr/>
        </p:nvSpPr>
        <p:spPr>
          <a:xfrm>
            <a:off x="852500" y="3527350"/>
            <a:ext cx="1798800" cy="407100"/>
          </a:xfrm>
          <a:prstGeom prst="rect">
            <a:avLst/>
          </a:prstGeom>
          <a:solidFill>
            <a:srgbClr val="FFF2CC"/>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CC9B00"/>
              </a:buClr>
              <a:buSzPct val="25000"/>
              <a:buFont typeface="Arial"/>
              <a:buNone/>
            </a:pPr>
            <a:r>
              <a:rPr lang="en-US" sz="2400" b="1">
                <a:solidFill>
                  <a:srgbClr val="00B050"/>
                </a:solidFill>
              </a:rPr>
              <a:t>Classroom</a:t>
            </a:r>
          </a:p>
        </p:txBody>
      </p:sp>
      <p:sp>
        <p:nvSpPr>
          <p:cNvPr id="1104" name="Shape 1104"/>
          <p:cNvSpPr/>
          <p:nvPr/>
        </p:nvSpPr>
        <p:spPr>
          <a:xfrm>
            <a:off x="6909050" y="1900450"/>
            <a:ext cx="1368600" cy="857700"/>
          </a:xfrm>
          <a:prstGeom prst="rect">
            <a:avLst/>
          </a:prstGeom>
          <a:solidFill>
            <a:srgbClr val="FFF2CC"/>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A2A2E0"/>
              </a:buClr>
              <a:buSzPct val="25000"/>
              <a:buFont typeface="Arial"/>
              <a:buNone/>
            </a:pPr>
            <a:r>
              <a:rPr lang="en-US" sz="2400" b="1">
                <a:solidFill>
                  <a:srgbClr val="C00000"/>
                </a:solidFill>
              </a:rPr>
              <a:t>School-wide</a:t>
            </a:r>
          </a:p>
        </p:txBody>
      </p:sp>
      <p:sp>
        <p:nvSpPr>
          <p:cNvPr id="1105" name="Shape 1105"/>
          <p:cNvSpPr/>
          <p:nvPr/>
        </p:nvSpPr>
        <p:spPr>
          <a:xfrm>
            <a:off x="3556825" y="3010325"/>
            <a:ext cx="2041500" cy="407100"/>
          </a:xfrm>
          <a:prstGeom prst="rect">
            <a:avLst/>
          </a:prstGeom>
          <a:solidFill>
            <a:srgbClr val="FFF2CC"/>
          </a:solidFill>
          <a:ln w="9525" cap="flat" cmpd="sng">
            <a:solidFill>
              <a:srgbClr val="0B5394">
                <a:alpha val="0"/>
              </a:srgbClr>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2D050"/>
              </a:buClr>
              <a:buSzPct val="25000"/>
              <a:buFont typeface="Arial"/>
              <a:buNone/>
            </a:pPr>
            <a:r>
              <a:rPr lang="en-US" sz="2400" b="1">
                <a:solidFill>
                  <a:srgbClr val="0B5394"/>
                </a:solidFill>
              </a:rPr>
              <a:t>Grade level</a:t>
            </a:r>
          </a:p>
        </p:txBody>
      </p:sp>
      <p:pic>
        <p:nvPicPr>
          <p:cNvPr id="1106" name="Shape 1106"/>
          <p:cNvPicPr preferRelativeResize="0"/>
          <p:nvPr/>
        </p:nvPicPr>
        <p:blipFill rotWithShape="1">
          <a:blip r:embed="rId3">
            <a:alphaModFix/>
          </a:blip>
          <a:srcRect l="57555" t="40817"/>
          <a:stretch/>
        </p:blipFill>
        <p:spPr>
          <a:xfrm>
            <a:off x="1400599" y="2781725"/>
            <a:ext cx="702599" cy="616799"/>
          </a:xfrm>
          <a:prstGeom prst="rect">
            <a:avLst/>
          </a:prstGeom>
          <a:noFill/>
          <a:ln>
            <a:noFill/>
          </a:ln>
        </p:spPr>
      </p:pic>
      <p:sp>
        <p:nvSpPr>
          <p:cNvPr id="1107" name="Shape 1107"/>
          <p:cNvSpPr txBox="1">
            <a:spLocks noGrp="1"/>
          </p:cNvSpPr>
          <p:nvPr>
            <p:ph type="title"/>
          </p:nvPr>
        </p:nvSpPr>
        <p:spPr>
          <a:xfrm>
            <a:off x="549325" y="285275"/>
            <a:ext cx="7979100" cy="616800"/>
          </a:xfrm>
          <a:prstGeom prst="rect">
            <a:avLst/>
          </a:prstGeom>
          <a:solidFill>
            <a:srgbClr val="4472C4"/>
          </a:solidFill>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ct val="42307"/>
              <a:buFont typeface="Arial"/>
              <a:buNone/>
            </a:pPr>
            <a:r>
              <a:rPr lang="en-US" sz="2600" b="1" dirty="0">
                <a:solidFill>
                  <a:srgbClr val="FFFFFF"/>
                </a:solidFill>
                <a:latin typeface="Arial"/>
                <a:ea typeface="Arial"/>
                <a:cs typeface="Arial"/>
                <a:sym typeface="Arial"/>
              </a:rPr>
              <a:t>Grow capacity and scale through gradual steps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txBox="1">
            <a:spLocks noGrp="1"/>
          </p:cNvSpPr>
          <p:nvPr>
            <p:ph type="sldNum" idx="12"/>
          </p:nvPr>
        </p:nvSpPr>
        <p:spPr>
          <a:xfrm>
            <a:off x="8332925" y="6245225"/>
            <a:ext cx="5064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15</a:t>
            </a:fld>
            <a:endParaRPr lang="en-US"/>
          </a:p>
        </p:txBody>
      </p:sp>
      <p:sp>
        <p:nvSpPr>
          <p:cNvPr id="1114" name="Shape 1114"/>
          <p:cNvSpPr txBox="1"/>
          <p:nvPr/>
        </p:nvSpPr>
        <p:spPr>
          <a:xfrm>
            <a:off x="5033625" y="6245225"/>
            <a:ext cx="3413400" cy="273300"/>
          </a:xfrm>
          <a:prstGeom prst="rect">
            <a:avLst/>
          </a:prstGeom>
          <a:noFill/>
          <a:ln>
            <a:noFill/>
          </a:ln>
        </p:spPr>
        <p:txBody>
          <a:bodyPr wrap="square" lIns="91425" tIns="91425" rIns="91425" bIns="91425" anchor="t" anchorCtr="0">
            <a:noAutofit/>
          </a:bodyPr>
          <a:lstStyle/>
          <a:p>
            <a:pPr lvl="0" rtl="0">
              <a:spcBef>
                <a:spcPts val="0"/>
              </a:spcBef>
              <a:buNone/>
            </a:pPr>
            <a:endParaRPr sz="1100" i="1"/>
          </a:p>
        </p:txBody>
      </p:sp>
      <p:sp>
        <p:nvSpPr>
          <p:cNvPr id="1115" name="Shape 1115"/>
          <p:cNvSpPr txBox="1"/>
          <p:nvPr/>
        </p:nvSpPr>
        <p:spPr>
          <a:xfrm>
            <a:off x="536750" y="454500"/>
            <a:ext cx="7264800" cy="967500"/>
          </a:xfrm>
          <a:prstGeom prst="rect">
            <a:avLst/>
          </a:prstGeom>
          <a:solidFill>
            <a:schemeClr val="accent5"/>
          </a:solidFill>
          <a:ln>
            <a:noFill/>
          </a:ln>
        </p:spPr>
        <p:txBody>
          <a:bodyPr wrap="square" lIns="91425" tIns="45700" rIns="91425" bIns="45700" anchor="t" anchorCtr="0">
            <a:noAutofit/>
          </a:bodyPr>
          <a:lstStyle/>
          <a:p>
            <a:pPr lvl="0" algn="ctr" rtl="0">
              <a:spcBef>
                <a:spcPts val="0"/>
              </a:spcBef>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Want to LEAD the way to NV’s</a:t>
            </a:r>
          </a:p>
          <a:p>
            <a:pPr lvl="0" algn="ctr" rtl="0">
              <a:spcBef>
                <a:spcPts val="0"/>
              </a:spcBef>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Deeper Personalized Learning EcoSystem? </a:t>
            </a:r>
          </a:p>
          <a:p>
            <a:pPr lvl="0" algn="ctr" rtl="0">
              <a:spcBef>
                <a:spcPts val="0"/>
              </a:spcBef>
              <a:buClr>
                <a:srgbClr val="0070C0"/>
              </a:buClr>
              <a:buFont typeface="Quattrocento Sans"/>
              <a:buNone/>
            </a:pPr>
            <a:endParaRPr sz="1800" i="1" u="none" strike="noStrike" cap="none">
              <a:solidFill>
                <a:srgbClr val="FFFFFF"/>
              </a:solidFill>
              <a:highlight>
                <a:srgbClr val="00B050"/>
              </a:highlight>
              <a:latin typeface="Arial"/>
              <a:ea typeface="Arial"/>
              <a:cs typeface="Arial"/>
              <a:sym typeface="Arial"/>
            </a:endParaRPr>
          </a:p>
        </p:txBody>
      </p:sp>
      <p:pic>
        <p:nvPicPr>
          <p:cNvPr id="1116" name="Shape 1116" descr="EIC spiral w people.jpg"/>
          <p:cNvPicPr preferRelativeResize="0"/>
          <p:nvPr/>
        </p:nvPicPr>
        <p:blipFill>
          <a:blip r:embed="rId3">
            <a:alphaModFix/>
          </a:blip>
          <a:stretch>
            <a:fillRect/>
          </a:stretch>
        </p:blipFill>
        <p:spPr>
          <a:xfrm>
            <a:off x="8148575" y="125423"/>
            <a:ext cx="875100" cy="864949"/>
          </a:xfrm>
          <a:prstGeom prst="rect">
            <a:avLst/>
          </a:prstGeom>
          <a:noFill/>
          <a:ln>
            <a:noFill/>
          </a:ln>
        </p:spPr>
      </p:pic>
      <p:sp>
        <p:nvSpPr>
          <p:cNvPr id="1117" name="Shape 1117"/>
          <p:cNvSpPr txBox="1"/>
          <p:nvPr/>
        </p:nvSpPr>
        <p:spPr>
          <a:xfrm>
            <a:off x="1378825" y="1849871"/>
            <a:ext cx="6286500" cy="2924400"/>
          </a:xfrm>
          <a:prstGeom prst="rect">
            <a:avLst/>
          </a:prstGeom>
          <a:solidFill>
            <a:srgbClr val="FFF2CC"/>
          </a:solid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3000" b="1" i="1">
                <a:solidFill>
                  <a:srgbClr val="434343"/>
                </a:solidFill>
                <a:latin typeface="Questrial"/>
                <a:ea typeface="Questrial"/>
                <a:cs typeface="Questrial"/>
                <a:sym typeface="Questrial"/>
              </a:rPr>
              <a:t>Join EIC’s </a:t>
            </a:r>
          </a:p>
          <a:p>
            <a:pPr marL="0" marR="0" lvl="0" indent="0" algn="ctr" rtl="0">
              <a:spcBef>
                <a:spcPts val="0"/>
              </a:spcBef>
              <a:spcAft>
                <a:spcPts val="0"/>
              </a:spcAft>
              <a:buSzPct val="25000"/>
              <a:buNone/>
            </a:pPr>
            <a:r>
              <a:rPr lang="en-US" sz="3000" b="1" i="1">
                <a:solidFill>
                  <a:srgbClr val="434343"/>
                </a:solidFill>
                <a:latin typeface="Questrial"/>
                <a:ea typeface="Questrial"/>
                <a:cs typeface="Questrial"/>
                <a:sym typeface="Questrial"/>
              </a:rPr>
              <a:t> </a:t>
            </a:r>
          </a:p>
          <a:p>
            <a:pPr marL="0" marR="0" lvl="0" indent="0" algn="ctr" rtl="0">
              <a:spcBef>
                <a:spcPts val="0"/>
              </a:spcBef>
              <a:spcAft>
                <a:spcPts val="0"/>
              </a:spcAft>
              <a:buSzPct val="25000"/>
              <a:buNone/>
            </a:pPr>
            <a:r>
              <a:rPr lang="en-US" sz="3600" b="1">
                <a:solidFill>
                  <a:srgbClr val="434343"/>
                </a:solidFill>
                <a:latin typeface="Questrial"/>
                <a:ea typeface="Questrial"/>
                <a:cs typeface="Questrial"/>
                <a:sym typeface="Questrial"/>
              </a:rPr>
              <a:t>DPL Collaborative Learning Community</a:t>
            </a:r>
            <a:r>
              <a:rPr lang="en-US" sz="3000" b="1">
                <a:solidFill>
                  <a:srgbClr val="434343"/>
                </a:solidFill>
                <a:latin typeface="Questrial"/>
                <a:ea typeface="Questrial"/>
                <a:cs typeface="Questrial"/>
                <a:sym typeface="Questrial"/>
              </a:rPr>
              <a:t> </a:t>
            </a:r>
          </a:p>
        </p:txBody>
      </p:sp>
      <p:sp>
        <p:nvSpPr>
          <p:cNvPr id="1118" name="Shape 1118"/>
          <p:cNvSpPr txBox="1"/>
          <p:nvPr/>
        </p:nvSpPr>
        <p:spPr>
          <a:xfrm>
            <a:off x="1211225" y="5098625"/>
            <a:ext cx="7121700" cy="1419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i="1">
                <a:latin typeface="Quattrocento Sans"/>
                <a:ea typeface="Quattrocento Sans"/>
                <a:cs typeface="Quattrocento Sans"/>
                <a:sym typeface="Quattrocento Sans"/>
              </a:rPr>
              <a:t>Contact the </a:t>
            </a:r>
            <a:r>
              <a:rPr lang="en-US" sz="2400" i="1" u="sng">
                <a:solidFill>
                  <a:schemeClr val="hlink"/>
                </a:solidFill>
                <a:latin typeface="Quattrocento Sans"/>
                <a:ea typeface="Quattrocento Sans"/>
                <a:cs typeface="Quattrocento Sans"/>
                <a:sym typeface="Quattrocento Sans"/>
                <a:hlinkClick r:id="rId4"/>
              </a:rPr>
              <a:t>Education Innovation Collaborative</a:t>
            </a:r>
            <a:r>
              <a:rPr lang="en-US" sz="2400" i="1">
                <a:latin typeface="Quattrocento Sans"/>
                <a:ea typeface="Quattrocento Sans"/>
                <a:cs typeface="Quattrocento Sans"/>
                <a:sym typeface="Quattrocento Sans"/>
              </a:rPr>
              <a:t> @ </a:t>
            </a:r>
            <a:r>
              <a:rPr lang="en-US" sz="2400" b="0" i="1" u="sng" strike="noStrike" cap="none">
                <a:solidFill>
                  <a:schemeClr val="hlink"/>
                </a:solidFill>
                <a:latin typeface="Quattrocento Sans"/>
                <a:ea typeface="Quattrocento Sans"/>
                <a:cs typeface="Quattrocento Sans"/>
                <a:sym typeface="Quattrocento Sans"/>
                <a:hlinkClick r:id="rId5"/>
              </a:rPr>
              <a:t>EIC-NV.org</a:t>
            </a:r>
            <a:r>
              <a:rPr lang="en-US" sz="2400" i="1">
                <a:latin typeface="Quattrocento Sans"/>
                <a:ea typeface="Quattrocento Sans"/>
                <a:cs typeface="Quattrocento Sans"/>
                <a:sym typeface="Quattrocento Sans"/>
              </a:rPr>
              <a:t> to help catalyze a </a:t>
            </a:r>
            <a:r>
              <a:rPr lang="en-US" sz="2400" b="0" i="1" u="none" strike="noStrike" cap="none">
                <a:solidFill>
                  <a:srgbClr val="000000"/>
                </a:solidFill>
                <a:latin typeface="Quattrocento Sans"/>
                <a:ea typeface="Quattrocento Sans"/>
                <a:cs typeface="Quattrocento Sans"/>
                <a:sym typeface="Quattrocento Sans"/>
              </a:rPr>
              <a:t>world-class </a:t>
            </a:r>
            <a:r>
              <a:rPr lang="en-US" sz="2400" b="1" i="1" u="none" strike="noStrike" cap="none">
                <a:solidFill>
                  <a:srgbClr val="000000"/>
                </a:solidFill>
                <a:latin typeface="Quattrocento Sans"/>
                <a:ea typeface="Quattrocento Sans"/>
                <a:cs typeface="Quattrocento Sans"/>
                <a:sym typeface="Quattrocento Sans"/>
              </a:rPr>
              <a:t>Learning EcoSystem </a:t>
            </a:r>
            <a:r>
              <a:rPr lang="en-US" sz="2400" i="1">
                <a:latin typeface="Quattrocento Sans"/>
                <a:ea typeface="Quattrocento Sans"/>
                <a:cs typeface="Quattrocento Sans"/>
                <a:sym typeface="Quattrocento Sans"/>
              </a:rPr>
              <a:t>for the </a:t>
            </a:r>
            <a:r>
              <a:rPr lang="en-US" sz="2400" b="0" i="1" u="sng" strike="noStrike" cap="none">
                <a:solidFill>
                  <a:srgbClr val="0563C1"/>
                </a:solidFill>
                <a:latin typeface="Quattrocento Sans"/>
                <a:ea typeface="Quattrocento Sans"/>
                <a:cs typeface="Quattrocento Sans"/>
                <a:sym typeface="Quattrocento Sans"/>
                <a:hlinkClick r:id="rId6"/>
              </a:rPr>
              <a:t>New Nevada</a:t>
            </a:r>
            <a:r>
              <a:rPr lang="en-US" sz="2400" b="0" i="1" u="sng" strike="noStrike" cap="none">
                <a:solidFill>
                  <a:srgbClr val="0563C1"/>
                </a:solidFill>
                <a:latin typeface="Quattrocento Sans"/>
                <a:ea typeface="Quattrocento Sans"/>
                <a:cs typeface="Quattrocento Sans"/>
                <a:sym typeface="Quattrocento Sans"/>
              </a:rPr>
              <a:t>.</a:t>
            </a:r>
            <a:r>
              <a:rPr lang="en-US" sz="2400" b="0" i="1" u="none" strike="noStrike" cap="none">
                <a:solidFill>
                  <a:srgbClr val="000000"/>
                </a:solidFill>
                <a:latin typeface="Quattrocento Sans"/>
                <a:ea typeface="Quattrocento Sans"/>
                <a:cs typeface="Quattrocento Sans"/>
                <a:sym typeface="Quattrocento Sans"/>
              </a:rPr>
              <a:t> </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Shape 1123"/>
          <p:cNvSpPr txBox="1">
            <a:spLocks noGrp="1"/>
          </p:cNvSpPr>
          <p:nvPr>
            <p:ph type="ctrTitle"/>
          </p:nvPr>
        </p:nvSpPr>
        <p:spPr>
          <a:xfrm>
            <a:off x="311708" y="611766"/>
            <a:ext cx="8520600" cy="2736900"/>
          </a:xfrm>
          <a:prstGeom prst="rect">
            <a:avLst/>
          </a:prstGeom>
        </p:spPr>
        <p:txBody>
          <a:bodyPr wrap="square" lIns="91425" tIns="91425" rIns="91425" bIns="91425" anchor="b" anchorCtr="0">
            <a:noAutofit/>
          </a:bodyPr>
          <a:lstStyle/>
          <a:p>
            <a:pPr lvl="0" rtl="0">
              <a:spcBef>
                <a:spcPts val="0"/>
              </a:spcBef>
              <a:buNone/>
            </a:pPr>
            <a:r>
              <a:rPr lang="en-US"/>
              <a:t>Individualized Instruction </a:t>
            </a:r>
          </a:p>
        </p:txBody>
      </p:sp>
      <p:sp>
        <p:nvSpPr>
          <p:cNvPr id="1124" name="Shape 1124"/>
          <p:cNvSpPr txBox="1">
            <a:spLocks noGrp="1"/>
          </p:cNvSpPr>
          <p:nvPr>
            <p:ph type="subTitle" idx="1"/>
          </p:nvPr>
        </p:nvSpPr>
        <p:spPr>
          <a:xfrm>
            <a:off x="311700" y="3778833"/>
            <a:ext cx="8520600" cy="1056900"/>
          </a:xfrm>
          <a:prstGeom prst="rect">
            <a:avLst/>
          </a:prstGeom>
        </p:spPr>
        <p:txBody>
          <a:bodyPr wrap="square" lIns="91425" tIns="91425" rIns="91425" bIns="91425" anchor="t" anchorCtr="0">
            <a:noAutofit/>
          </a:bodyPr>
          <a:lstStyle/>
          <a:p>
            <a:pPr lvl="0">
              <a:spcBef>
                <a:spcPts val="0"/>
              </a:spcBef>
              <a:buNone/>
            </a:pPr>
            <a:r>
              <a:rPr lang="en-US"/>
              <a:t>The National History Day Program &amp; Flipped Classroom</a:t>
            </a:r>
          </a:p>
          <a:p>
            <a:pPr lvl="0">
              <a:spcBef>
                <a:spcPts val="0"/>
              </a:spcBef>
              <a:buNone/>
            </a:pPr>
            <a:endParaRPr/>
          </a:p>
          <a:p>
            <a:pPr lvl="0" rtl="0">
              <a:spcBef>
                <a:spcPts val="0"/>
              </a:spcBef>
              <a:buNone/>
            </a:pPr>
            <a:r>
              <a:rPr lang="en-US">
                <a:solidFill>
                  <a:srgbClr val="FFFFFF"/>
                </a:solidFill>
              </a:rPr>
              <a:t>Jeff Hinton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ctrTitle"/>
          </p:nvPr>
        </p:nvSpPr>
        <p:spPr>
          <a:xfrm>
            <a:off x="311708" y="992766"/>
            <a:ext cx="8520600" cy="2736900"/>
          </a:xfrm>
          <a:prstGeom prst="rect">
            <a:avLst/>
          </a:prstGeom>
        </p:spPr>
        <p:txBody>
          <a:bodyPr wrap="square" lIns="91425" tIns="91425" rIns="91425" bIns="91425" anchor="b" anchorCtr="0">
            <a:noAutofit/>
          </a:bodyPr>
          <a:lstStyle/>
          <a:p>
            <a:pPr lvl="0">
              <a:spcBef>
                <a:spcPts val="0"/>
              </a:spcBef>
              <a:buNone/>
            </a:pPr>
            <a:r>
              <a:rPr lang="en-US"/>
              <a:t>Why Change?</a:t>
            </a:r>
          </a:p>
        </p:txBody>
      </p:sp>
      <p:sp>
        <p:nvSpPr>
          <p:cNvPr id="1131" name="Shape 1131"/>
          <p:cNvSpPr txBox="1">
            <a:spLocks noGrp="1"/>
          </p:cNvSpPr>
          <p:nvPr>
            <p:ph type="subTitle" idx="1"/>
          </p:nvPr>
        </p:nvSpPr>
        <p:spPr>
          <a:xfrm>
            <a:off x="311700" y="3778833"/>
            <a:ext cx="8520600" cy="1056900"/>
          </a:xfrm>
          <a:prstGeom prst="rect">
            <a:avLst/>
          </a:prstGeom>
        </p:spPr>
        <p:txBody>
          <a:bodyPr wrap="square" lIns="91425" tIns="91425" rIns="91425" bIns="91425" anchor="t" anchorCtr="0">
            <a:noAutofit/>
          </a:bodyPr>
          <a:lstStyle/>
          <a:p>
            <a:pPr lvl="0">
              <a:spcBef>
                <a:spcPts val="0"/>
              </a:spcBef>
              <a:buNone/>
            </a:pPr>
            <a:r>
              <a:rPr lang="en-US"/>
              <a:t> </a:t>
            </a:r>
          </a:p>
        </p:txBody>
      </p:sp>
      <p:sp>
        <p:nvSpPr>
          <p:cNvPr id="1132" name="Shape 1132"/>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Shape 1138"/>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algn="ctr" rtl="0">
              <a:lnSpc>
                <a:spcPct val="115000"/>
              </a:lnSpc>
              <a:spcBef>
                <a:spcPts val="800"/>
              </a:spcBef>
              <a:buNone/>
            </a:pPr>
            <a:r>
              <a:rPr lang="en-US" sz="3200">
                <a:solidFill>
                  <a:srgbClr val="FFFFFF"/>
                </a:solidFill>
                <a:latin typeface="Calibri"/>
                <a:ea typeface="Calibri"/>
                <a:cs typeface="Calibri"/>
                <a:sym typeface="Calibri"/>
              </a:rPr>
              <a:t>From a principal’s publication in 1815:</a:t>
            </a:r>
          </a:p>
          <a:p>
            <a:pPr lvl="0" algn="ctr">
              <a:spcBef>
                <a:spcPts val="0"/>
              </a:spcBef>
              <a:buNone/>
            </a:pPr>
            <a:endParaRPr/>
          </a:p>
        </p:txBody>
      </p:sp>
      <p:sp>
        <p:nvSpPr>
          <p:cNvPr id="1139" name="Shape 1139"/>
          <p:cNvSpPr txBox="1">
            <a:spLocks noGrp="1"/>
          </p:cNvSpPr>
          <p:nvPr>
            <p:ph type="body" idx="1"/>
          </p:nvPr>
        </p:nvSpPr>
        <p:spPr>
          <a:xfrm>
            <a:off x="579675" y="1536625"/>
            <a:ext cx="8252700" cy="4555200"/>
          </a:xfrm>
          <a:prstGeom prst="rect">
            <a:avLst/>
          </a:prstGeom>
        </p:spPr>
        <p:txBody>
          <a:bodyPr wrap="square" lIns="91425" tIns="91425" rIns="91425" bIns="91425" anchor="t" anchorCtr="0">
            <a:noAutofit/>
          </a:bodyPr>
          <a:lstStyle/>
          <a:p>
            <a:pPr lvl="0" rtl="0">
              <a:spcBef>
                <a:spcPts val="800"/>
              </a:spcBef>
              <a:spcAft>
                <a:spcPts val="0"/>
              </a:spcAft>
              <a:buNone/>
            </a:pPr>
            <a:r>
              <a:rPr lang="en-US" sz="3200">
                <a:solidFill>
                  <a:srgbClr val="FFFFFF"/>
                </a:solidFill>
                <a:latin typeface="Calibri"/>
                <a:ea typeface="Calibri"/>
                <a:cs typeface="Calibri"/>
                <a:sym typeface="Calibri"/>
              </a:rPr>
              <a:t>“Students today depend on paper too much. They don’t know how to write on a slate without getting chalk dust all over themselves. They can’t clean a slate properly . What will they do when they run out of paper?”</a:t>
            </a:r>
          </a:p>
          <a:p>
            <a:pPr lvl="0">
              <a:spcBef>
                <a:spcPts val="0"/>
              </a:spcBef>
              <a:buNone/>
            </a:pPr>
            <a:endParaRPr/>
          </a:p>
        </p:txBody>
      </p:sp>
      <p:sp>
        <p:nvSpPr>
          <p:cNvPr id="1140" name="Shape 1140"/>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Shape 1146"/>
          <p:cNvSpPr txBox="1">
            <a:spLocks noGrp="1"/>
          </p:cNvSpPr>
          <p:nvPr>
            <p:ph type="title"/>
          </p:nvPr>
        </p:nvSpPr>
        <p:spPr>
          <a:xfrm>
            <a:off x="311700" y="593380"/>
            <a:ext cx="8520600" cy="1296000"/>
          </a:xfrm>
          <a:prstGeom prst="rect">
            <a:avLst/>
          </a:prstGeom>
        </p:spPr>
        <p:txBody>
          <a:bodyPr wrap="square" lIns="91425" tIns="91425" rIns="91425" bIns="91425" anchor="t" anchorCtr="0">
            <a:noAutofit/>
          </a:bodyPr>
          <a:lstStyle/>
          <a:p>
            <a:pPr lvl="0" algn="ctr" rtl="0">
              <a:lnSpc>
                <a:spcPct val="115000"/>
              </a:lnSpc>
              <a:spcBef>
                <a:spcPts val="800"/>
              </a:spcBef>
              <a:buNone/>
            </a:pPr>
            <a:r>
              <a:rPr lang="en-US" sz="3200">
                <a:solidFill>
                  <a:srgbClr val="FFFFFF"/>
                </a:solidFill>
                <a:latin typeface="Calibri"/>
                <a:ea typeface="Calibri"/>
                <a:cs typeface="Calibri"/>
                <a:sym typeface="Calibri"/>
              </a:rPr>
              <a:t>From the journal of the National Association of Teachers , 1907: </a:t>
            </a:r>
          </a:p>
          <a:p>
            <a:pPr lvl="0">
              <a:spcBef>
                <a:spcPts val="0"/>
              </a:spcBef>
              <a:buNone/>
            </a:pPr>
            <a:endParaRPr/>
          </a:p>
        </p:txBody>
      </p:sp>
      <p:sp>
        <p:nvSpPr>
          <p:cNvPr id="1147" name="Shape 1147"/>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lvl="0" rtl="0">
              <a:spcBef>
                <a:spcPts val="800"/>
              </a:spcBef>
              <a:spcAft>
                <a:spcPts val="0"/>
              </a:spcAft>
              <a:buNone/>
            </a:pPr>
            <a:endParaRPr sz="3200">
              <a:solidFill>
                <a:srgbClr val="FFFFFF"/>
              </a:solidFill>
              <a:latin typeface="Calibri"/>
              <a:ea typeface="Calibri"/>
              <a:cs typeface="Calibri"/>
              <a:sym typeface="Calibri"/>
            </a:endParaRPr>
          </a:p>
          <a:p>
            <a:pPr lvl="0" rtl="0">
              <a:spcBef>
                <a:spcPts val="800"/>
              </a:spcBef>
              <a:spcAft>
                <a:spcPts val="0"/>
              </a:spcAft>
              <a:buNone/>
            </a:pPr>
            <a:r>
              <a:rPr lang="en-US" sz="3200">
                <a:solidFill>
                  <a:srgbClr val="FFFFFF"/>
                </a:solidFill>
                <a:latin typeface="Calibri"/>
                <a:ea typeface="Calibri"/>
                <a:cs typeface="Calibri"/>
                <a:sym typeface="Calibri"/>
              </a:rPr>
              <a:t>“Students today depend too much upon ink. They don’t know how to use a pen knife to sharpen a pencil. Pen and ink will never replace the pencil.” </a:t>
            </a:r>
          </a:p>
          <a:p>
            <a:pPr lvl="0">
              <a:spcBef>
                <a:spcPts val="0"/>
              </a:spcBef>
              <a:buNone/>
            </a:pPr>
            <a:endParaRPr/>
          </a:p>
        </p:txBody>
      </p:sp>
      <p:sp>
        <p:nvSpPr>
          <p:cNvPr id="1148" name="Shape 1148"/>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p:nvPr/>
        </p:nvSpPr>
        <p:spPr>
          <a:xfrm>
            <a:off x="1580850" y="1666550"/>
            <a:ext cx="6555300" cy="4081200"/>
          </a:xfrm>
          <a:prstGeom prst="rect">
            <a:avLst/>
          </a:prstGeom>
          <a:noFill/>
          <a:ln>
            <a:noFill/>
          </a:ln>
        </p:spPr>
        <p:txBody>
          <a:bodyPr wrap="square" lIns="91425" tIns="91425" rIns="91425" bIns="91425" anchor="t" anchorCtr="0">
            <a:noAutofit/>
          </a:bodyPr>
          <a:lstStyle/>
          <a:p>
            <a:pPr lvl="0" rtl="0">
              <a:lnSpc>
                <a:spcPct val="100000"/>
              </a:lnSpc>
              <a:spcBef>
                <a:spcPts val="2000"/>
              </a:spcBef>
              <a:spcAft>
                <a:spcPts val="1500"/>
              </a:spcAft>
              <a:buNone/>
            </a:pPr>
            <a:r>
              <a:rPr lang="en-US" sz="2400" b="1">
                <a:solidFill>
                  <a:srgbClr val="0070C0"/>
                </a:solidFill>
                <a:latin typeface="Quattrocento Sans"/>
                <a:ea typeface="Quattrocento Sans"/>
                <a:cs typeface="Quattrocento Sans"/>
                <a:sym typeface="Quattrocento Sans"/>
              </a:rPr>
              <a:t>Why does NV ed system need to TRANSFORM? </a:t>
            </a:r>
          </a:p>
          <a:p>
            <a:pPr lvl="0" rtl="0">
              <a:lnSpc>
                <a:spcPct val="100000"/>
              </a:lnSpc>
              <a:spcBef>
                <a:spcPts val="2000"/>
              </a:spcBef>
              <a:spcAft>
                <a:spcPts val="1500"/>
              </a:spcAft>
              <a:buNone/>
            </a:pPr>
            <a:r>
              <a:rPr lang="en-US" sz="2400" b="1">
                <a:solidFill>
                  <a:srgbClr val="0070C0"/>
                </a:solidFill>
                <a:latin typeface="Quattrocento Sans"/>
                <a:ea typeface="Quattrocento Sans"/>
                <a:cs typeface="Quattrocento Sans"/>
                <a:sym typeface="Quattrocento Sans"/>
              </a:rPr>
              <a:t>Why is DEEP Personalized Learning ESSENTIAL? </a:t>
            </a:r>
          </a:p>
          <a:p>
            <a:pPr lvl="0" rtl="0">
              <a:lnSpc>
                <a:spcPct val="100000"/>
              </a:lnSpc>
              <a:spcBef>
                <a:spcPts val="2000"/>
              </a:spcBef>
              <a:spcAft>
                <a:spcPts val="1500"/>
              </a:spcAft>
              <a:buNone/>
            </a:pPr>
            <a:r>
              <a:rPr lang="en-US" sz="2400" b="1">
                <a:solidFill>
                  <a:srgbClr val="0070C0"/>
                </a:solidFill>
                <a:latin typeface="Quattrocento Sans"/>
                <a:ea typeface="Quattrocento Sans"/>
                <a:cs typeface="Quattrocento Sans"/>
                <a:sym typeface="Quattrocento Sans"/>
              </a:rPr>
              <a:t>How do we shift successfully?</a:t>
            </a:r>
          </a:p>
          <a:p>
            <a:pPr lvl="0" rtl="0">
              <a:spcBef>
                <a:spcPts val="2000"/>
              </a:spcBef>
              <a:spcAft>
                <a:spcPts val="1500"/>
              </a:spcAft>
              <a:buNone/>
            </a:pPr>
            <a:r>
              <a:rPr lang="en-US" sz="2400" b="1">
                <a:solidFill>
                  <a:srgbClr val="0070C0"/>
                </a:solidFill>
                <a:latin typeface="Quattrocento Sans"/>
                <a:ea typeface="Quattrocento Sans"/>
                <a:cs typeface="Quattrocento Sans"/>
                <a:sym typeface="Quattrocento Sans"/>
              </a:rPr>
              <a:t>Panelists share strategies &amp; insights</a:t>
            </a:r>
          </a:p>
          <a:p>
            <a:pPr lvl="0" rtl="0">
              <a:lnSpc>
                <a:spcPct val="100000"/>
              </a:lnSpc>
              <a:spcBef>
                <a:spcPts val="2000"/>
              </a:spcBef>
              <a:spcAft>
                <a:spcPts val="1500"/>
              </a:spcAft>
              <a:buNone/>
            </a:pPr>
            <a:r>
              <a:rPr lang="en-US" sz="2400" b="1">
                <a:solidFill>
                  <a:srgbClr val="0070C0"/>
                </a:solidFill>
                <a:latin typeface="Quattrocento Sans"/>
                <a:ea typeface="Quattrocento Sans"/>
                <a:cs typeface="Quattrocento Sans"/>
                <a:sym typeface="Quattrocento Sans"/>
              </a:rPr>
              <a:t>Q &amp; A</a:t>
            </a:r>
          </a:p>
          <a:p>
            <a:pPr lvl="0" rtl="0">
              <a:lnSpc>
                <a:spcPct val="100000"/>
              </a:lnSpc>
              <a:spcBef>
                <a:spcPts val="2000"/>
              </a:spcBef>
              <a:spcAft>
                <a:spcPts val="1500"/>
              </a:spcAft>
              <a:buNone/>
            </a:pPr>
            <a:r>
              <a:rPr lang="en-US" sz="2400" b="1">
                <a:solidFill>
                  <a:srgbClr val="0070C0"/>
                </a:solidFill>
                <a:latin typeface="Quattrocento Sans"/>
                <a:ea typeface="Quattrocento Sans"/>
                <a:cs typeface="Quattrocento Sans"/>
                <a:sym typeface="Quattrocento Sans"/>
              </a:rPr>
              <a:t>Next Steps</a:t>
            </a:r>
          </a:p>
        </p:txBody>
      </p:sp>
      <p:sp>
        <p:nvSpPr>
          <p:cNvPr id="926" name="Shape 926"/>
          <p:cNvSpPr txBox="1">
            <a:spLocks noGrp="1"/>
          </p:cNvSpPr>
          <p:nvPr>
            <p:ph type="sldNum" idx="12"/>
          </p:nvPr>
        </p:nvSpPr>
        <p:spPr>
          <a:xfrm>
            <a:off x="8332925" y="6357200"/>
            <a:ext cx="506400" cy="3642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sz="1200"/>
              <a:t>2</a:t>
            </a:fld>
            <a:endParaRPr lang="en-US" sz="1200"/>
          </a:p>
        </p:txBody>
      </p:sp>
      <p:sp>
        <p:nvSpPr>
          <p:cNvPr id="927" name="Shape 927"/>
          <p:cNvSpPr txBox="1"/>
          <p:nvPr/>
        </p:nvSpPr>
        <p:spPr>
          <a:xfrm>
            <a:off x="1012250" y="492925"/>
            <a:ext cx="6819000" cy="954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SzPct val="25000"/>
              <a:buNone/>
            </a:pPr>
            <a:r>
              <a:rPr lang="en-US" sz="3000" b="1" i="1">
                <a:solidFill>
                  <a:srgbClr val="434343"/>
                </a:solidFill>
              </a:rPr>
              <a:t>Session Objectives</a:t>
            </a:r>
          </a:p>
        </p:txBody>
      </p:sp>
      <p:pic>
        <p:nvPicPr>
          <p:cNvPr id="928" name="Shape 928" descr="EIC spiral w people.jpg"/>
          <p:cNvPicPr preferRelativeResize="0"/>
          <p:nvPr/>
        </p:nvPicPr>
        <p:blipFill>
          <a:blip r:embed="rId3">
            <a:alphaModFix/>
          </a:blip>
          <a:stretch>
            <a:fillRect/>
          </a:stretch>
        </p:blipFill>
        <p:spPr>
          <a:xfrm>
            <a:off x="8191825" y="64898"/>
            <a:ext cx="875100" cy="864949"/>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Shape 1154"/>
          <p:cNvSpPr txBox="1">
            <a:spLocks noGrp="1"/>
          </p:cNvSpPr>
          <p:nvPr>
            <p:ph type="title"/>
          </p:nvPr>
        </p:nvSpPr>
        <p:spPr>
          <a:xfrm>
            <a:off x="311700" y="593381"/>
            <a:ext cx="8520600" cy="1313700"/>
          </a:xfrm>
          <a:prstGeom prst="rect">
            <a:avLst/>
          </a:prstGeom>
        </p:spPr>
        <p:txBody>
          <a:bodyPr wrap="square" lIns="91425" tIns="91425" rIns="91425" bIns="91425" anchor="t" anchorCtr="0">
            <a:noAutofit/>
          </a:bodyPr>
          <a:lstStyle/>
          <a:p>
            <a:pPr lvl="0" algn="ctr" rtl="0">
              <a:lnSpc>
                <a:spcPct val="115000"/>
              </a:lnSpc>
              <a:spcBef>
                <a:spcPts val="800"/>
              </a:spcBef>
              <a:buNone/>
            </a:pPr>
            <a:r>
              <a:rPr lang="en-US" sz="3200">
                <a:solidFill>
                  <a:srgbClr val="FFFFFF"/>
                </a:solidFill>
                <a:latin typeface="Calibri"/>
                <a:ea typeface="Calibri"/>
                <a:cs typeface="Calibri"/>
                <a:sym typeface="Calibri"/>
              </a:rPr>
              <a:t>From the science fair judge in Apple Classroom of Tomorrow chronicles, 1988: </a:t>
            </a:r>
          </a:p>
          <a:p>
            <a:pPr lvl="0">
              <a:spcBef>
                <a:spcPts val="0"/>
              </a:spcBef>
              <a:buNone/>
            </a:pPr>
            <a:endParaRPr/>
          </a:p>
        </p:txBody>
      </p:sp>
      <p:sp>
        <p:nvSpPr>
          <p:cNvPr id="1155" name="Shape 1155"/>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lvl="0" rtl="0">
              <a:spcBef>
                <a:spcPts val="800"/>
              </a:spcBef>
              <a:spcAft>
                <a:spcPts val="0"/>
              </a:spcAft>
              <a:buNone/>
            </a:pPr>
            <a:endParaRPr sz="3200">
              <a:solidFill>
                <a:srgbClr val="FFFFFF"/>
              </a:solidFill>
              <a:latin typeface="Calibri"/>
              <a:ea typeface="Calibri"/>
              <a:cs typeface="Calibri"/>
              <a:sym typeface="Calibri"/>
            </a:endParaRPr>
          </a:p>
          <a:p>
            <a:pPr lvl="0" rtl="0">
              <a:spcBef>
                <a:spcPts val="800"/>
              </a:spcBef>
              <a:spcAft>
                <a:spcPts val="0"/>
              </a:spcAft>
              <a:buNone/>
            </a:pPr>
            <a:r>
              <a:rPr lang="en-US" sz="3200">
                <a:solidFill>
                  <a:srgbClr val="FFFFFF"/>
                </a:solidFill>
                <a:latin typeface="Calibri"/>
                <a:ea typeface="Calibri"/>
                <a:cs typeface="Calibri"/>
                <a:sym typeface="Calibri"/>
              </a:rPr>
              <a:t>“Computers give students an unfair advantage. Therefore, students who used computers to analyze data or create displays will be eliminated from the science fair.” </a:t>
            </a:r>
          </a:p>
          <a:p>
            <a:pPr lvl="0">
              <a:spcBef>
                <a:spcPts val="0"/>
              </a:spcBef>
              <a:buNone/>
            </a:pPr>
            <a:endParaRPr/>
          </a:p>
        </p:txBody>
      </p:sp>
      <p:sp>
        <p:nvSpPr>
          <p:cNvPr id="1156" name="Shape 1156"/>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Shape 1161"/>
          <p:cNvSpPr txBox="1">
            <a:spLocks noGrp="1"/>
          </p:cNvSpPr>
          <p:nvPr>
            <p:ph type="title"/>
          </p:nvPr>
        </p:nvSpPr>
        <p:spPr>
          <a:xfrm>
            <a:off x="311700" y="252600"/>
            <a:ext cx="4906500" cy="763500"/>
          </a:xfrm>
          <a:prstGeom prst="rect">
            <a:avLst/>
          </a:prstGeom>
        </p:spPr>
        <p:txBody>
          <a:bodyPr wrap="square" lIns="91425" tIns="91425" rIns="91425" bIns="91425" anchor="t" anchorCtr="0">
            <a:noAutofit/>
          </a:bodyPr>
          <a:lstStyle/>
          <a:p>
            <a:pPr lvl="0" algn="ctr" rtl="0">
              <a:spcBef>
                <a:spcPts val="0"/>
              </a:spcBef>
              <a:buNone/>
            </a:pPr>
            <a:r>
              <a:rPr lang="en-US"/>
              <a:t>What is NHD?</a:t>
            </a:r>
          </a:p>
        </p:txBody>
      </p:sp>
      <p:sp>
        <p:nvSpPr>
          <p:cNvPr id="1162" name="Shape 1162"/>
          <p:cNvSpPr txBox="1">
            <a:spLocks noGrp="1"/>
          </p:cNvSpPr>
          <p:nvPr>
            <p:ph type="body" idx="1"/>
          </p:nvPr>
        </p:nvSpPr>
        <p:spPr>
          <a:xfrm>
            <a:off x="311700" y="855775"/>
            <a:ext cx="4906500" cy="5673900"/>
          </a:xfrm>
          <a:prstGeom prst="rect">
            <a:avLst/>
          </a:prstGeom>
        </p:spPr>
        <p:txBody>
          <a:bodyPr wrap="square" lIns="91425" tIns="91425" rIns="91425" bIns="91425" anchor="t" anchorCtr="0">
            <a:noAutofit/>
          </a:bodyPr>
          <a:lstStyle/>
          <a:p>
            <a:pPr lvl="0">
              <a:spcBef>
                <a:spcPts val="0"/>
              </a:spcBef>
              <a:buNone/>
            </a:pPr>
            <a:r>
              <a:rPr lang="en-US" sz="2400">
                <a:solidFill>
                  <a:srgbClr val="FFFFFF"/>
                </a:solidFill>
              </a:rPr>
              <a:t>A history based academic competition in which students working individually or in groups conduct primary and secondary research on a historical topic of their choice. Topic must address NHD’s annual theme.  </a:t>
            </a:r>
          </a:p>
          <a:p>
            <a:pPr lvl="0" rtl="0">
              <a:spcBef>
                <a:spcPts val="0"/>
              </a:spcBef>
              <a:buNone/>
            </a:pPr>
            <a:r>
              <a:rPr lang="en-US" sz="2400">
                <a:solidFill>
                  <a:srgbClr val="FFFFFF"/>
                </a:solidFill>
              </a:rPr>
              <a:t>They then communicate their research in one of several presentation categories to include the exhibit board, documentary video, research paper, website and historical performance.</a:t>
            </a:r>
            <a:r>
              <a:rPr lang="en-US" sz="2400"/>
              <a:t>     </a:t>
            </a:r>
          </a:p>
        </p:txBody>
      </p:sp>
      <p:pic>
        <p:nvPicPr>
          <p:cNvPr id="1163" name="Shape 1163" descr="IMG_1230.jpg"/>
          <p:cNvPicPr preferRelativeResize="0"/>
          <p:nvPr/>
        </p:nvPicPr>
        <p:blipFill>
          <a:blip r:embed="rId3">
            <a:alphaModFix/>
          </a:blip>
          <a:stretch>
            <a:fillRect/>
          </a:stretch>
        </p:blipFill>
        <p:spPr>
          <a:xfrm>
            <a:off x="5286362" y="-27800"/>
            <a:ext cx="3857625" cy="5143500"/>
          </a:xfrm>
          <a:prstGeom prst="rect">
            <a:avLst/>
          </a:prstGeom>
          <a:noFill/>
          <a:ln>
            <a:noFill/>
          </a:ln>
        </p:spPr>
      </p:pic>
      <p:pic>
        <p:nvPicPr>
          <p:cNvPr id="1164" name="Shape 1164" descr="IMG_1141.JPG"/>
          <p:cNvPicPr preferRelativeResize="0"/>
          <p:nvPr/>
        </p:nvPicPr>
        <p:blipFill>
          <a:blip r:embed="rId4">
            <a:alphaModFix/>
          </a:blip>
          <a:stretch>
            <a:fillRect/>
          </a:stretch>
        </p:blipFill>
        <p:spPr>
          <a:xfrm>
            <a:off x="7057725" y="4076299"/>
            <a:ext cx="2086272" cy="278169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Shape 1169"/>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algn="ctr">
              <a:spcBef>
                <a:spcPts val="0"/>
              </a:spcBef>
              <a:buNone/>
            </a:pPr>
            <a:r>
              <a:rPr lang="en-US"/>
              <a:t>NVs 2017 Senior Division Group Documentary</a:t>
            </a:r>
          </a:p>
          <a:p>
            <a:pPr lvl="0" algn="ctr" rtl="0">
              <a:spcBef>
                <a:spcPts val="0"/>
              </a:spcBef>
              <a:buNone/>
            </a:pPr>
            <a:r>
              <a:rPr lang="en-US"/>
              <a:t>Atari: The Revolution   </a:t>
            </a:r>
          </a:p>
        </p:txBody>
      </p:sp>
      <p:sp>
        <p:nvSpPr>
          <p:cNvPr id="1170" name="Shape 1170" descr="Senior Division  Ian G Antonio O Kevin D William G" title="Atari: The Revolution">
            <a:hlinkClick r:id="rId3"/>
          </p:cNvPr>
          <p:cNvSpPr/>
          <p:nvPr/>
        </p:nvSpPr>
        <p:spPr>
          <a:xfrm>
            <a:off x="4289299" y="1536625"/>
            <a:ext cx="4854699" cy="4090024"/>
          </a:xfrm>
          <a:prstGeom prst="rect">
            <a:avLst/>
          </a:prstGeom>
          <a:blipFill>
            <a:blip r:embed="rId4">
              <a:alphaModFix/>
            </a:blip>
            <a:stretch>
              <a:fillRect/>
            </a:stretch>
          </a:blipFill>
          <a:ln>
            <a:noFill/>
          </a:ln>
        </p:spPr>
      </p:sp>
      <p:pic>
        <p:nvPicPr>
          <p:cNvPr id="1171" name="Shape 1171" descr="download.png"/>
          <p:cNvPicPr preferRelativeResize="0"/>
          <p:nvPr/>
        </p:nvPicPr>
        <p:blipFill>
          <a:blip r:embed="rId5">
            <a:alphaModFix/>
          </a:blip>
          <a:stretch>
            <a:fillRect/>
          </a:stretch>
        </p:blipFill>
        <p:spPr>
          <a:xfrm>
            <a:off x="251006" y="3137375"/>
            <a:ext cx="3513775" cy="29544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algn="ctr">
              <a:spcBef>
                <a:spcPts val="0"/>
              </a:spcBef>
              <a:buNone/>
            </a:pPr>
            <a:r>
              <a:rPr lang="en-US"/>
              <a:t>Other Project Based Learning Units I’ve Created </a:t>
            </a:r>
          </a:p>
        </p:txBody>
      </p:sp>
      <p:sp>
        <p:nvSpPr>
          <p:cNvPr id="1178" name="Shape 1178"/>
          <p:cNvSpPr txBox="1">
            <a:spLocks noGrp="1"/>
          </p:cNvSpPr>
          <p:nvPr>
            <p:ph type="body" idx="1"/>
          </p:nvPr>
        </p:nvSpPr>
        <p:spPr>
          <a:xfrm>
            <a:off x="588950" y="1536625"/>
            <a:ext cx="8243400" cy="4555200"/>
          </a:xfrm>
          <a:prstGeom prst="rect">
            <a:avLst/>
          </a:prstGeom>
        </p:spPr>
        <p:txBody>
          <a:bodyPr wrap="square" lIns="91425" tIns="91425" rIns="91425" bIns="91425" anchor="t" anchorCtr="0">
            <a:noAutofit/>
          </a:bodyPr>
          <a:lstStyle/>
          <a:p>
            <a:pPr lvl="0">
              <a:spcBef>
                <a:spcPts val="0"/>
              </a:spcBef>
              <a:buNone/>
            </a:pPr>
            <a:r>
              <a:rPr lang="en-US" sz="3000" b="1">
                <a:solidFill>
                  <a:srgbClr val="FFFFFF"/>
                </a:solidFill>
              </a:rPr>
              <a:t>Voices of Our Veterans Oral History Project</a:t>
            </a:r>
          </a:p>
          <a:p>
            <a:pPr lvl="0">
              <a:spcBef>
                <a:spcPts val="0"/>
              </a:spcBef>
              <a:buNone/>
            </a:pPr>
            <a:r>
              <a:rPr lang="en-US" sz="3000" b="1">
                <a:solidFill>
                  <a:srgbClr val="FFFFFF"/>
                </a:solidFill>
              </a:rPr>
              <a:t>Voices of Vegas Oral History Project </a:t>
            </a:r>
          </a:p>
          <a:p>
            <a:pPr lvl="0">
              <a:spcBef>
                <a:spcPts val="0"/>
              </a:spcBef>
              <a:buNone/>
            </a:pPr>
            <a:r>
              <a:rPr lang="en-US" sz="3000" b="1">
                <a:solidFill>
                  <a:srgbClr val="FFFFFF"/>
                </a:solidFill>
              </a:rPr>
              <a:t>NV 150: Nevada Past, Present &amp; Future   </a:t>
            </a:r>
          </a:p>
          <a:p>
            <a:pPr lvl="0">
              <a:spcBef>
                <a:spcPts val="0"/>
              </a:spcBef>
              <a:buNone/>
            </a:pPr>
            <a:r>
              <a:rPr lang="en-US" sz="3000" b="1">
                <a:solidFill>
                  <a:srgbClr val="FFFFFF"/>
                </a:solidFill>
              </a:rPr>
              <a:t>Nevada Museum </a:t>
            </a:r>
          </a:p>
          <a:p>
            <a:pPr lvl="0">
              <a:spcBef>
                <a:spcPts val="0"/>
              </a:spcBef>
              <a:buNone/>
            </a:pPr>
            <a:r>
              <a:rPr lang="en-US" sz="3000" b="1">
                <a:solidFill>
                  <a:srgbClr val="FFFFFF"/>
                </a:solidFill>
              </a:rPr>
              <a:t>A Conversation with Lincoln (My 1st PBL, I didn’t even know what PBL was!)</a:t>
            </a:r>
          </a:p>
          <a:p>
            <a:pPr lvl="0">
              <a:spcBef>
                <a:spcPts val="0"/>
              </a:spcBef>
              <a:buNone/>
            </a:pPr>
            <a:endParaRPr sz="3000" b="1">
              <a:solidFill>
                <a:srgbClr val="FFFFFF"/>
              </a:solidFill>
            </a:endParaRPr>
          </a:p>
          <a:p>
            <a:pPr lvl="0">
              <a:spcBef>
                <a:spcPts val="0"/>
              </a:spcBef>
              <a:buNone/>
            </a:pPr>
            <a:endParaRPr/>
          </a:p>
        </p:txBody>
      </p:sp>
      <p:sp>
        <p:nvSpPr>
          <p:cNvPr id="1179" name="Shape 1179"/>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a:spcBef>
                <a:spcPts val="0"/>
              </a:spcBef>
              <a:buNone/>
            </a:pPr>
            <a:endParaRPr/>
          </a:p>
        </p:txBody>
      </p:sp>
      <p:sp>
        <p:nvSpPr>
          <p:cNvPr id="1186" name="Shape 1186"/>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lvl="0">
              <a:spcBef>
                <a:spcPts val="0"/>
              </a:spcBef>
              <a:buNone/>
            </a:pPr>
            <a:endParaRPr/>
          </a:p>
        </p:txBody>
      </p:sp>
      <p:sp>
        <p:nvSpPr>
          <p:cNvPr id="1187" name="Shape 1187"/>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24</a:t>
            </a:fld>
            <a:endParaRPr lang="en-US"/>
          </a:p>
        </p:txBody>
      </p:sp>
      <p:pic>
        <p:nvPicPr>
          <p:cNvPr id="1188" name="Shape 1188"/>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Shape 1194"/>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a:spcBef>
                <a:spcPts val="0"/>
              </a:spcBef>
              <a:buNone/>
            </a:pPr>
            <a:endParaRPr/>
          </a:p>
        </p:txBody>
      </p:sp>
      <p:sp>
        <p:nvSpPr>
          <p:cNvPr id="1195" name="Shape 1195"/>
          <p:cNvSpPr txBox="1">
            <a:spLocks noGrp="1"/>
          </p:cNvSpPr>
          <p:nvPr>
            <p:ph type="body" idx="1"/>
          </p:nvPr>
        </p:nvSpPr>
        <p:spPr>
          <a:xfrm>
            <a:off x="311700" y="1536633"/>
            <a:ext cx="8520600" cy="4555200"/>
          </a:xfrm>
          <a:prstGeom prst="rect">
            <a:avLst/>
          </a:prstGeom>
        </p:spPr>
        <p:txBody>
          <a:bodyPr wrap="square" lIns="91425" tIns="91425" rIns="91425" bIns="91425" anchor="t" anchorCtr="0">
            <a:noAutofit/>
          </a:bodyPr>
          <a:lstStyle/>
          <a:p>
            <a:pPr lvl="0">
              <a:spcBef>
                <a:spcPts val="0"/>
              </a:spcBef>
              <a:buNone/>
            </a:pPr>
            <a:endParaRPr/>
          </a:p>
        </p:txBody>
      </p:sp>
      <p:sp>
        <p:nvSpPr>
          <p:cNvPr id="1196" name="Shape 1196"/>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25</a:t>
            </a:fld>
            <a:endParaRPr lang="en-US"/>
          </a:p>
        </p:txBody>
      </p:sp>
      <p:pic>
        <p:nvPicPr>
          <p:cNvPr id="1197" name="Shape 1197"/>
          <p:cNvPicPr preferRelativeResize="0"/>
          <p:nvPr/>
        </p:nvPicPr>
        <p:blipFill>
          <a:blip r:embed="rId3">
            <a:alphaModFix/>
          </a:blip>
          <a:stretch>
            <a:fillRect/>
          </a:stretch>
        </p:blipFill>
        <p:spPr>
          <a:xfrm>
            <a:off x="0" y="41825"/>
            <a:ext cx="9143999" cy="6774375"/>
          </a:xfrm>
          <a:prstGeom prst="rect">
            <a:avLst/>
          </a:prstGeom>
          <a:noFill/>
          <a:ln>
            <a:noFill/>
          </a:ln>
        </p:spPr>
      </p:pic>
      <p:pic>
        <p:nvPicPr>
          <p:cNvPr id="1198" name="Shape 1198" descr="Lincoln.jpg"/>
          <p:cNvPicPr preferRelativeResize="0"/>
          <p:nvPr/>
        </p:nvPicPr>
        <p:blipFill>
          <a:blip r:embed="rId4">
            <a:alphaModFix/>
          </a:blip>
          <a:stretch>
            <a:fillRect/>
          </a:stretch>
        </p:blipFill>
        <p:spPr>
          <a:xfrm>
            <a:off x="6296725" y="2816700"/>
            <a:ext cx="2847277" cy="37963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Shape 1203"/>
          <p:cNvSpPr txBox="1">
            <a:spLocks noGrp="1"/>
          </p:cNvSpPr>
          <p:nvPr>
            <p:ph type="title"/>
          </p:nvPr>
        </p:nvSpPr>
        <p:spPr>
          <a:xfrm>
            <a:off x="311700" y="374000"/>
            <a:ext cx="8543700" cy="763500"/>
          </a:xfrm>
          <a:prstGeom prst="rect">
            <a:avLst/>
          </a:prstGeom>
        </p:spPr>
        <p:txBody>
          <a:bodyPr wrap="square" lIns="91425" tIns="91425" rIns="91425" bIns="91425" anchor="t" anchorCtr="0">
            <a:noAutofit/>
          </a:bodyPr>
          <a:lstStyle/>
          <a:p>
            <a:pPr lvl="0" rtl="0">
              <a:spcBef>
                <a:spcPts val="0"/>
              </a:spcBef>
              <a:buNone/>
            </a:pPr>
            <a:r>
              <a:rPr lang="en-US" b="1"/>
              <a:t>21st Century Learning for a 21C Economy </a:t>
            </a:r>
          </a:p>
        </p:txBody>
      </p:sp>
      <p:sp>
        <p:nvSpPr>
          <p:cNvPr id="1204" name="Shape 1204"/>
          <p:cNvSpPr txBox="1">
            <a:spLocks noGrp="1"/>
          </p:cNvSpPr>
          <p:nvPr>
            <p:ph type="body" idx="1"/>
          </p:nvPr>
        </p:nvSpPr>
        <p:spPr>
          <a:xfrm>
            <a:off x="311700" y="1536625"/>
            <a:ext cx="2223000" cy="4555200"/>
          </a:xfrm>
          <a:prstGeom prst="rect">
            <a:avLst/>
          </a:prstGeom>
        </p:spPr>
        <p:txBody>
          <a:bodyPr wrap="square" lIns="91425" tIns="91425" rIns="91425" bIns="91425" anchor="t" anchorCtr="0">
            <a:noAutofit/>
          </a:bodyPr>
          <a:lstStyle/>
          <a:p>
            <a:pPr lvl="0" rtl="0">
              <a:spcBef>
                <a:spcPts val="0"/>
              </a:spcBef>
              <a:buNone/>
            </a:pPr>
            <a:r>
              <a:rPr lang="en-US" sz="2400" b="1">
                <a:solidFill>
                  <a:srgbClr val="FFFFFF"/>
                </a:solidFill>
              </a:rPr>
              <a:t>When planning lessons and activities I am always thinking about the 4Cs</a:t>
            </a:r>
            <a:r>
              <a:rPr lang="en-US" sz="2400" b="1"/>
              <a:t> </a:t>
            </a:r>
          </a:p>
        </p:txBody>
      </p:sp>
      <p:pic>
        <p:nvPicPr>
          <p:cNvPr id="1205" name="Shape 1205"/>
          <p:cNvPicPr preferRelativeResize="0"/>
          <p:nvPr/>
        </p:nvPicPr>
        <p:blipFill>
          <a:blip r:embed="rId3">
            <a:alphaModFix/>
          </a:blip>
          <a:stretch>
            <a:fillRect/>
          </a:stretch>
        </p:blipFill>
        <p:spPr>
          <a:xfrm>
            <a:off x="3256400" y="1460425"/>
            <a:ext cx="5327775" cy="51422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Shape 1210"/>
          <p:cNvSpPr txBox="1">
            <a:spLocks noGrp="1"/>
          </p:cNvSpPr>
          <p:nvPr>
            <p:ph type="title"/>
          </p:nvPr>
        </p:nvSpPr>
        <p:spPr>
          <a:xfrm>
            <a:off x="311700" y="593366"/>
            <a:ext cx="8520600" cy="763500"/>
          </a:xfrm>
          <a:prstGeom prst="rect">
            <a:avLst/>
          </a:prstGeom>
        </p:spPr>
        <p:txBody>
          <a:bodyPr wrap="square" lIns="91425" tIns="91425" rIns="91425" bIns="91425" anchor="t" anchorCtr="0">
            <a:noAutofit/>
          </a:bodyPr>
          <a:lstStyle/>
          <a:p>
            <a:pPr lvl="0" rtl="0">
              <a:spcBef>
                <a:spcPts val="0"/>
              </a:spcBef>
              <a:buNone/>
            </a:pPr>
            <a:r>
              <a:rPr lang="en-US" b="1"/>
              <a:t>Flipped Classroom</a:t>
            </a:r>
            <a:r>
              <a:rPr lang="en-US"/>
              <a:t> </a:t>
            </a:r>
          </a:p>
        </p:txBody>
      </p:sp>
      <p:sp>
        <p:nvSpPr>
          <p:cNvPr id="1211" name="Shape 1211"/>
          <p:cNvSpPr txBox="1">
            <a:spLocks noGrp="1"/>
          </p:cNvSpPr>
          <p:nvPr>
            <p:ph type="body" idx="1"/>
          </p:nvPr>
        </p:nvSpPr>
        <p:spPr>
          <a:xfrm>
            <a:off x="311700" y="1536633"/>
            <a:ext cx="4700700" cy="4555200"/>
          </a:xfrm>
          <a:prstGeom prst="rect">
            <a:avLst/>
          </a:prstGeom>
        </p:spPr>
        <p:txBody>
          <a:bodyPr wrap="square" lIns="91425" tIns="91425" rIns="91425" bIns="91425" anchor="t" anchorCtr="0">
            <a:noAutofit/>
          </a:bodyPr>
          <a:lstStyle/>
          <a:p>
            <a:pPr lvl="0">
              <a:spcBef>
                <a:spcPts val="0"/>
              </a:spcBef>
              <a:buNone/>
            </a:pPr>
            <a:r>
              <a:rPr lang="en-US" sz="2400">
                <a:solidFill>
                  <a:srgbClr val="FFFFFF"/>
                </a:solidFill>
              </a:rPr>
              <a:t>The flipped classroom is a pedagogical model in which the typical lecture and homework elements of a course are reversed. </a:t>
            </a:r>
          </a:p>
          <a:p>
            <a:pPr lvl="0" rtl="0">
              <a:spcBef>
                <a:spcPts val="0"/>
              </a:spcBef>
              <a:buNone/>
            </a:pPr>
            <a:r>
              <a:rPr lang="en-US" sz="2400">
                <a:solidFill>
                  <a:srgbClr val="FFFFFF"/>
                </a:solidFill>
              </a:rPr>
              <a:t>Short video lectures are viewed by students at home before the class session, while in-class time is devoted to exercises, projects, or discussions.</a:t>
            </a:r>
          </a:p>
        </p:txBody>
      </p:sp>
      <p:pic>
        <p:nvPicPr>
          <p:cNvPr id="1212" name="Shape 1212"/>
          <p:cNvPicPr preferRelativeResize="0"/>
          <p:nvPr/>
        </p:nvPicPr>
        <p:blipFill>
          <a:blip r:embed="rId3">
            <a:alphaModFix/>
          </a:blip>
          <a:stretch>
            <a:fillRect/>
          </a:stretch>
        </p:blipFill>
        <p:spPr>
          <a:xfrm>
            <a:off x="4937305" y="685800"/>
            <a:ext cx="4054287"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Shape 1218"/>
          <p:cNvSpPr txBox="1">
            <a:spLocks noGrp="1"/>
          </p:cNvSpPr>
          <p:nvPr>
            <p:ph type="title"/>
          </p:nvPr>
        </p:nvSpPr>
        <p:spPr>
          <a:xfrm>
            <a:off x="311700" y="420191"/>
            <a:ext cx="8520600" cy="763500"/>
          </a:xfrm>
          <a:prstGeom prst="rect">
            <a:avLst/>
          </a:prstGeom>
        </p:spPr>
        <p:txBody>
          <a:bodyPr wrap="square" lIns="91425" tIns="91425" rIns="91425" bIns="91425" anchor="t" anchorCtr="0">
            <a:noAutofit/>
          </a:bodyPr>
          <a:lstStyle/>
          <a:p>
            <a:pPr lvl="0" algn="ctr">
              <a:spcBef>
                <a:spcPts val="0"/>
              </a:spcBef>
              <a:buNone/>
            </a:pPr>
            <a:r>
              <a:rPr lang="en-US" b="1"/>
              <a:t>Benefits of a Flipped Classroom</a:t>
            </a:r>
          </a:p>
        </p:txBody>
      </p:sp>
      <p:sp>
        <p:nvSpPr>
          <p:cNvPr id="1219" name="Shape 1219"/>
          <p:cNvSpPr txBox="1">
            <a:spLocks noGrp="1"/>
          </p:cNvSpPr>
          <p:nvPr>
            <p:ph type="body" idx="1"/>
          </p:nvPr>
        </p:nvSpPr>
        <p:spPr>
          <a:xfrm>
            <a:off x="588950" y="1231825"/>
            <a:ext cx="8243400" cy="4830600"/>
          </a:xfrm>
          <a:prstGeom prst="rect">
            <a:avLst/>
          </a:prstGeom>
        </p:spPr>
        <p:txBody>
          <a:bodyPr wrap="square" lIns="91425" tIns="91425" rIns="91425" bIns="91425" anchor="t" anchorCtr="0">
            <a:noAutofit/>
          </a:bodyPr>
          <a:lstStyle/>
          <a:p>
            <a:pPr marL="457200" lvl="0" indent="-431800" rtl="0">
              <a:spcBef>
                <a:spcPts val="800"/>
              </a:spcBef>
              <a:spcAft>
                <a:spcPts val="0"/>
              </a:spcAft>
              <a:buClr>
                <a:srgbClr val="F3F3F3"/>
              </a:buClr>
              <a:buSzPct val="100000"/>
              <a:buFont typeface="Calibri"/>
              <a:buChar char="●"/>
            </a:pPr>
            <a:r>
              <a:rPr lang="en-US" sz="3200">
                <a:solidFill>
                  <a:srgbClr val="F3F3F3"/>
                </a:solidFill>
                <a:latin typeface="Calibri"/>
                <a:ea typeface="Calibri"/>
                <a:cs typeface="Calibri"/>
                <a:sym typeface="Calibri"/>
              </a:rPr>
              <a:t>Teachers get more one on one time with their students.</a:t>
            </a:r>
          </a:p>
          <a:p>
            <a:pPr marL="457200" lvl="0" indent="-431800" rtl="0">
              <a:spcBef>
                <a:spcPts val="800"/>
              </a:spcBef>
              <a:spcAft>
                <a:spcPts val="0"/>
              </a:spcAft>
              <a:buClr>
                <a:srgbClr val="F3F3F3"/>
              </a:buClr>
              <a:buSzPct val="100000"/>
              <a:buFont typeface="Calibri"/>
              <a:buChar char="●"/>
            </a:pPr>
            <a:r>
              <a:rPr lang="en-US" sz="3200">
                <a:solidFill>
                  <a:srgbClr val="F3F3F3"/>
                </a:solidFill>
                <a:latin typeface="Calibri"/>
                <a:ea typeface="Calibri"/>
                <a:cs typeface="Calibri"/>
                <a:sym typeface="Calibri"/>
              </a:rPr>
              <a:t>Students learn at their own pace</a:t>
            </a:r>
          </a:p>
          <a:p>
            <a:pPr marL="457200" lvl="0" indent="0" rtl="0">
              <a:spcBef>
                <a:spcPts val="700"/>
              </a:spcBef>
              <a:spcAft>
                <a:spcPts val="0"/>
              </a:spcAft>
              <a:buNone/>
            </a:pPr>
            <a:r>
              <a:rPr lang="en-US" sz="2800">
                <a:solidFill>
                  <a:srgbClr val="F3F3F3"/>
                </a:solidFill>
              </a:rPr>
              <a:t>– </a:t>
            </a:r>
            <a:r>
              <a:rPr lang="en-US" sz="2800">
                <a:solidFill>
                  <a:srgbClr val="F3F3F3"/>
                </a:solidFill>
                <a:latin typeface="Calibri"/>
                <a:ea typeface="Calibri"/>
                <a:cs typeface="Calibri"/>
                <a:sym typeface="Calibri"/>
              </a:rPr>
              <a:t>The ability to pause, rewind and rewatch videos  allows students more time to learn about concepts they find challenging.</a:t>
            </a:r>
          </a:p>
          <a:p>
            <a:pPr marL="457200" lvl="0" indent="-431800" rtl="0">
              <a:spcBef>
                <a:spcPts val="800"/>
              </a:spcBef>
              <a:spcAft>
                <a:spcPts val="0"/>
              </a:spcAft>
              <a:buClr>
                <a:srgbClr val="F3F3F3"/>
              </a:buClr>
              <a:buSzPct val="100000"/>
              <a:buFont typeface="Calibri"/>
              <a:buChar char="●"/>
            </a:pPr>
            <a:r>
              <a:rPr lang="en-US" sz="3200">
                <a:solidFill>
                  <a:srgbClr val="F3F3F3"/>
                </a:solidFill>
                <a:latin typeface="Calibri"/>
                <a:ea typeface="Calibri"/>
                <a:cs typeface="Calibri"/>
                <a:sym typeface="Calibri"/>
              </a:rPr>
              <a:t>Encourage &amp;  Empowers Mastery Learning </a:t>
            </a:r>
          </a:p>
          <a:p>
            <a:pPr marL="457200" lvl="0" indent="-431800" rtl="0">
              <a:spcBef>
                <a:spcPts val="800"/>
              </a:spcBef>
              <a:spcAft>
                <a:spcPts val="0"/>
              </a:spcAft>
              <a:buClr>
                <a:srgbClr val="F3F3F3"/>
              </a:buClr>
              <a:buSzPct val="100000"/>
              <a:buFont typeface="Calibri"/>
              <a:buChar char="●"/>
            </a:pPr>
            <a:r>
              <a:rPr lang="en-US" sz="3200">
                <a:solidFill>
                  <a:srgbClr val="F3F3F3"/>
                </a:solidFill>
                <a:latin typeface="Calibri"/>
                <a:ea typeface="Calibri"/>
                <a:cs typeface="Calibri"/>
                <a:sym typeface="Calibri"/>
              </a:rPr>
              <a:t>Address Absenteeism. </a:t>
            </a:r>
          </a:p>
          <a:p>
            <a:pPr lvl="0">
              <a:spcBef>
                <a:spcPts val="0"/>
              </a:spcBef>
              <a:buNone/>
            </a:pPr>
            <a:endParaRPr/>
          </a:p>
        </p:txBody>
      </p:sp>
      <p:sp>
        <p:nvSpPr>
          <p:cNvPr id="1220" name="Shape 1220"/>
          <p:cNvSpPr txBox="1">
            <a:spLocks noGrp="1"/>
          </p:cNvSpPr>
          <p:nvPr>
            <p:ph type="sldNum" idx="12"/>
          </p:nvPr>
        </p:nvSpPr>
        <p:spPr>
          <a:xfrm>
            <a:off x="8472457" y="6217622"/>
            <a:ext cx="548700" cy="5247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Shape 1226"/>
          <p:cNvSpPr txBox="1">
            <a:spLocks noGrp="1"/>
          </p:cNvSpPr>
          <p:nvPr>
            <p:ph type="ctrTitle"/>
          </p:nvPr>
        </p:nvSpPr>
        <p:spPr>
          <a:xfrm>
            <a:off x="187575" y="231300"/>
            <a:ext cx="8804100" cy="694800"/>
          </a:xfrm>
          <a:prstGeom prst="rect">
            <a:avLst/>
          </a:prstGeom>
        </p:spPr>
        <p:txBody>
          <a:bodyPr wrap="square" lIns="91425" tIns="91425" rIns="91425" bIns="91425" anchor="ctr" anchorCtr="0">
            <a:noAutofit/>
          </a:bodyPr>
          <a:lstStyle/>
          <a:p>
            <a:pPr lvl="0">
              <a:spcBef>
                <a:spcPts val="0"/>
              </a:spcBef>
              <a:buNone/>
            </a:pPr>
            <a:r>
              <a:rPr lang="en-US" sz="4000"/>
              <a:t>SNACS Deeper Personalized Learning </a:t>
            </a:r>
          </a:p>
        </p:txBody>
      </p:sp>
      <p:sp>
        <p:nvSpPr>
          <p:cNvPr id="1227" name="Shape 1227"/>
          <p:cNvSpPr txBox="1">
            <a:spLocks noGrp="1"/>
          </p:cNvSpPr>
          <p:nvPr>
            <p:ph type="subTitle" idx="1"/>
          </p:nvPr>
        </p:nvSpPr>
        <p:spPr>
          <a:xfrm>
            <a:off x="1901211" y="6025674"/>
            <a:ext cx="4665828" cy="597900"/>
          </a:xfrm>
          <a:prstGeom prst="rect">
            <a:avLst/>
          </a:prstGeom>
        </p:spPr>
        <p:txBody>
          <a:bodyPr wrap="square" lIns="91425" tIns="91425" rIns="91425" bIns="91425" anchor="t" anchorCtr="0">
            <a:noAutofit/>
          </a:bodyPr>
          <a:lstStyle/>
          <a:p>
            <a:pPr lvl="0">
              <a:spcBef>
                <a:spcPts val="0"/>
              </a:spcBef>
              <a:buNone/>
            </a:pPr>
            <a:r>
              <a:rPr lang="en-US" dirty="0">
                <a:hlinkClick r:id="rId3" action="ppaction://hlinkfile"/>
              </a:rPr>
              <a:t>SNACS video</a:t>
            </a:r>
            <a:endParaRPr lang="en-US" dirty="0"/>
          </a:p>
        </p:txBody>
      </p:sp>
      <p:sp>
        <p:nvSpPr>
          <p:cNvPr id="1228" name="Shape 1228"/>
          <p:cNvSpPr txBox="1">
            <a:spLocks noGrp="1"/>
          </p:cNvSpPr>
          <p:nvPr>
            <p:ph type="sldNum" idx="12"/>
          </p:nvPr>
        </p:nvSpPr>
        <p:spPr>
          <a:xfrm>
            <a:off x="8001000" y="6245225"/>
            <a:ext cx="685800" cy="476100"/>
          </a:xfrm>
          <a:prstGeom prst="rect">
            <a:avLst/>
          </a:prstGeom>
        </p:spPr>
        <p:txBody>
          <a:bodyPr wrap="square"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29</a:t>
            </a:fld>
            <a:endParaRPr lang="en-US" dirty="0"/>
          </a:p>
        </p:txBody>
      </p:sp>
      <p:pic>
        <p:nvPicPr>
          <p:cNvPr id="1229" name="Shape 1229" descr="Hello drone first day.jpeg"/>
          <p:cNvPicPr preferRelativeResize="0"/>
          <p:nvPr/>
        </p:nvPicPr>
        <p:blipFill>
          <a:blip r:embed="rId4">
            <a:alphaModFix/>
          </a:blip>
          <a:stretch>
            <a:fillRect/>
          </a:stretch>
        </p:blipFill>
        <p:spPr>
          <a:xfrm>
            <a:off x="6061525" y="1101975"/>
            <a:ext cx="2567347" cy="3846224"/>
          </a:xfrm>
          <a:prstGeom prst="rect">
            <a:avLst/>
          </a:prstGeom>
          <a:noFill/>
          <a:ln>
            <a:noFill/>
          </a:ln>
        </p:spPr>
      </p:pic>
      <p:pic>
        <p:nvPicPr>
          <p:cNvPr id="1230" name="Shape 1230" descr="Snacsgiving blanket ties.jpeg"/>
          <p:cNvPicPr preferRelativeResize="0"/>
          <p:nvPr/>
        </p:nvPicPr>
        <p:blipFill>
          <a:blip r:embed="rId5">
            <a:alphaModFix/>
          </a:blip>
          <a:stretch>
            <a:fillRect/>
          </a:stretch>
        </p:blipFill>
        <p:spPr>
          <a:xfrm>
            <a:off x="4011399" y="1349575"/>
            <a:ext cx="2050125" cy="2319725"/>
          </a:xfrm>
          <a:prstGeom prst="rect">
            <a:avLst/>
          </a:prstGeom>
          <a:noFill/>
          <a:ln>
            <a:noFill/>
          </a:ln>
        </p:spPr>
      </p:pic>
      <p:pic>
        <p:nvPicPr>
          <p:cNvPr id="1231" name="Shape 1231" descr="2nd grade choice.jpeg"/>
          <p:cNvPicPr preferRelativeResize="0"/>
          <p:nvPr/>
        </p:nvPicPr>
        <p:blipFill>
          <a:blip r:embed="rId6">
            <a:alphaModFix/>
          </a:blip>
          <a:stretch>
            <a:fillRect/>
          </a:stretch>
        </p:blipFill>
        <p:spPr>
          <a:xfrm>
            <a:off x="2229499" y="2930784"/>
            <a:ext cx="2227376" cy="1645490"/>
          </a:xfrm>
          <a:prstGeom prst="rect">
            <a:avLst/>
          </a:prstGeom>
          <a:noFill/>
          <a:ln>
            <a:noFill/>
          </a:ln>
        </p:spPr>
      </p:pic>
      <p:pic>
        <p:nvPicPr>
          <p:cNvPr id="1232" name="Shape 1232" descr="Girls authors debut.jpeg"/>
          <p:cNvPicPr preferRelativeResize="0"/>
          <p:nvPr/>
        </p:nvPicPr>
        <p:blipFill>
          <a:blip r:embed="rId7">
            <a:alphaModFix/>
          </a:blip>
          <a:stretch>
            <a:fillRect/>
          </a:stretch>
        </p:blipFill>
        <p:spPr>
          <a:xfrm>
            <a:off x="187586" y="4100174"/>
            <a:ext cx="2605960" cy="1925500"/>
          </a:xfrm>
          <a:prstGeom prst="rect">
            <a:avLst/>
          </a:prstGeom>
          <a:noFill/>
          <a:ln>
            <a:noFill/>
          </a:ln>
        </p:spPr>
      </p:pic>
      <p:pic>
        <p:nvPicPr>
          <p:cNvPr id="1233" name="Shape 1233" descr="2016-10-20 11.30.33.jpg"/>
          <p:cNvPicPr preferRelativeResize="0"/>
          <p:nvPr/>
        </p:nvPicPr>
        <p:blipFill>
          <a:blip r:embed="rId8">
            <a:alphaModFix/>
          </a:blip>
          <a:stretch>
            <a:fillRect/>
          </a:stretch>
        </p:blipFill>
        <p:spPr>
          <a:xfrm>
            <a:off x="0" y="2489662"/>
            <a:ext cx="2379776" cy="1784848"/>
          </a:xfrm>
          <a:prstGeom prst="rect">
            <a:avLst/>
          </a:prstGeom>
          <a:noFill/>
          <a:ln>
            <a:noFill/>
          </a:ln>
        </p:spPr>
      </p:pic>
      <p:pic>
        <p:nvPicPr>
          <p:cNvPr id="1234" name="Shape 1234" descr="Irvin laughing in balls.jpeg"/>
          <p:cNvPicPr preferRelativeResize="0"/>
          <p:nvPr/>
        </p:nvPicPr>
        <p:blipFill>
          <a:blip r:embed="rId9">
            <a:alphaModFix/>
          </a:blip>
          <a:stretch>
            <a:fillRect/>
          </a:stretch>
        </p:blipFill>
        <p:spPr>
          <a:xfrm>
            <a:off x="433750" y="1005287"/>
            <a:ext cx="2567348" cy="1925498"/>
          </a:xfrm>
          <a:prstGeom prst="rect">
            <a:avLst/>
          </a:prstGeom>
          <a:noFill/>
          <a:ln>
            <a:noFill/>
          </a:ln>
        </p:spPr>
      </p:pic>
      <p:pic>
        <p:nvPicPr>
          <p:cNvPr id="1235" name="Shape 1235" descr="Snacs teachers with John parra.jpeg"/>
          <p:cNvPicPr preferRelativeResize="0"/>
          <p:nvPr/>
        </p:nvPicPr>
        <p:blipFill rotWithShape="1">
          <a:blip r:embed="rId10">
            <a:alphaModFix/>
          </a:blip>
          <a:srcRect l="3851" t="6140" r="-8805" b="50769"/>
          <a:stretch/>
        </p:blipFill>
        <p:spPr>
          <a:xfrm>
            <a:off x="2796525" y="4576275"/>
            <a:ext cx="4424898" cy="1478175"/>
          </a:xfrm>
          <a:prstGeom prst="rect">
            <a:avLst/>
          </a:prstGeom>
          <a:noFill/>
          <a:ln>
            <a:noFill/>
          </a:ln>
        </p:spPr>
      </p:pic>
      <p:pic>
        <p:nvPicPr>
          <p:cNvPr id="1236" name="Shape 1236" descr="When everyone wants to be part of the selfie.jpeg"/>
          <p:cNvPicPr preferRelativeResize="0"/>
          <p:nvPr/>
        </p:nvPicPr>
        <p:blipFill rotWithShape="1">
          <a:blip r:embed="rId11">
            <a:alphaModFix/>
          </a:blip>
          <a:srcRect/>
          <a:stretch/>
        </p:blipFill>
        <p:spPr>
          <a:xfrm>
            <a:off x="4234125" y="3116476"/>
            <a:ext cx="2379775" cy="1784832"/>
          </a:xfrm>
          <a:prstGeom prst="rect">
            <a:avLst/>
          </a:prstGeom>
          <a:noFill/>
          <a:ln>
            <a:noFill/>
          </a:ln>
        </p:spPr>
      </p:pic>
      <p:pic>
        <p:nvPicPr>
          <p:cNvPr id="1237" name="Shape 1237" descr="Snacsgiving coloring.jpeg"/>
          <p:cNvPicPr preferRelativeResize="0"/>
          <p:nvPr/>
        </p:nvPicPr>
        <p:blipFill>
          <a:blip r:embed="rId12">
            <a:alphaModFix/>
          </a:blip>
          <a:stretch>
            <a:fillRect/>
          </a:stretch>
        </p:blipFill>
        <p:spPr>
          <a:xfrm>
            <a:off x="6553201" y="4576275"/>
            <a:ext cx="1108650" cy="1478175"/>
          </a:xfrm>
          <a:prstGeom prst="rect">
            <a:avLst/>
          </a:prstGeom>
          <a:noFill/>
          <a:ln>
            <a:noFill/>
          </a:ln>
        </p:spPr>
      </p:pic>
      <p:pic>
        <p:nvPicPr>
          <p:cNvPr id="1238" name="Shape 1238" descr="Snacsgiving blankets.jpeg"/>
          <p:cNvPicPr preferRelativeResize="0"/>
          <p:nvPr/>
        </p:nvPicPr>
        <p:blipFill>
          <a:blip r:embed="rId13">
            <a:alphaModFix/>
          </a:blip>
          <a:stretch>
            <a:fillRect/>
          </a:stretch>
        </p:blipFill>
        <p:spPr>
          <a:xfrm>
            <a:off x="7571825" y="4363962"/>
            <a:ext cx="1419847" cy="1397926"/>
          </a:xfrm>
          <a:prstGeom prst="rect">
            <a:avLst/>
          </a:prstGeom>
          <a:noFill/>
          <a:ln>
            <a:noFill/>
          </a:ln>
        </p:spPr>
      </p:pic>
      <p:pic>
        <p:nvPicPr>
          <p:cNvPr id="1239" name="Shape 1239" descr="V dunk tank.jpeg"/>
          <p:cNvPicPr preferRelativeResize="0"/>
          <p:nvPr/>
        </p:nvPicPr>
        <p:blipFill>
          <a:blip r:embed="rId14">
            <a:alphaModFix/>
          </a:blip>
          <a:stretch>
            <a:fillRect/>
          </a:stretch>
        </p:blipFill>
        <p:spPr>
          <a:xfrm>
            <a:off x="2962950" y="1532825"/>
            <a:ext cx="1048460" cy="13979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p:nvPr/>
        </p:nvSpPr>
        <p:spPr>
          <a:xfrm>
            <a:off x="962850" y="1242150"/>
            <a:ext cx="7423500" cy="5450700"/>
          </a:xfrm>
          <a:prstGeom prst="rect">
            <a:avLst/>
          </a:prstGeom>
          <a:noFill/>
          <a:ln>
            <a:noFill/>
          </a:ln>
        </p:spPr>
        <p:txBody>
          <a:bodyPr wrap="square" lIns="91425" tIns="91425" rIns="91425" bIns="91425" anchor="t" anchorCtr="0">
            <a:noAutofit/>
          </a:bodyPr>
          <a:lstStyle/>
          <a:p>
            <a:pPr lvl="0" rtl="0">
              <a:spcBef>
                <a:spcPts val="0"/>
              </a:spcBef>
              <a:buNone/>
            </a:pPr>
            <a:r>
              <a:rPr lang="en-US" sz="2400" b="1">
                <a:solidFill>
                  <a:srgbClr val="351C75"/>
                </a:solidFill>
                <a:latin typeface="Quattrocento Sans"/>
                <a:ea typeface="Quattrocento Sans"/>
                <a:cs typeface="Quattrocento Sans"/>
                <a:sym typeface="Quattrocento Sans"/>
              </a:rPr>
              <a:t>Jeff Hinton - </a:t>
            </a:r>
            <a:r>
              <a:rPr lang="en-US" sz="1800" b="1" u="sng">
                <a:solidFill>
                  <a:schemeClr val="hlink"/>
                </a:solidFill>
                <a:latin typeface="Quattrocento Sans"/>
                <a:ea typeface="Quattrocento Sans"/>
                <a:cs typeface="Quattrocento Sans"/>
                <a:sym typeface="Quattrocento Sans"/>
                <a:hlinkClick r:id="rId3"/>
              </a:rPr>
              <a:t>Individualized Instruction</a:t>
            </a:r>
            <a:r>
              <a:rPr lang="en-US" sz="1800" b="1">
                <a:solidFill>
                  <a:srgbClr val="351C75"/>
                </a:solidFill>
                <a:latin typeface="Quattrocento Sans"/>
                <a:ea typeface="Quattrocento Sans"/>
                <a:cs typeface="Quattrocento Sans"/>
                <a:sym typeface="Quattrocento Sans"/>
              </a:rPr>
              <a:t> @ </a:t>
            </a:r>
            <a:r>
              <a:rPr lang="en-US" sz="1800" b="1" u="sng">
                <a:solidFill>
                  <a:schemeClr val="hlink"/>
                </a:solidFill>
                <a:latin typeface="Quattrocento Sans"/>
                <a:ea typeface="Quattrocento Sans"/>
                <a:cs typeface="Quattrocento Sans"/>
                <a:sym typeface="Quattrocento Sans"/>
                <a:hlinkClick r:id="rId4"/>
              </a:rPr>
              <a:t>A-TECH</a:t>
            </a:r>
          </a:p>
          <a:p>
            <a:pPr marL="457200" lvl="0" indent="0" rtl="0">
              <a:spcBef>
                <a:spcPts val="1500"/>
              </a:spcBef>
              <a:buNone/>
            </a:pPr>
            <a:r>
              <a:rPr lang="en-US" sz="1200">
                <a:solidFill>
                  <a:srgbClr val="351C75"/>
                </a:solidFill>
                <a:latin typeface="Quattrocento Sans"/>
                <a:ea typeface="Quattrocento Sans"/>
                <a:cs typeface="Quattrocento Sans"/>
                <a:sym typeface="Quattrocento Sans"/>
              </a:rPr>
              <a:t>Social Sciences teacher @ </a:t>
            </a:r>
            <a:r>
              <a:rPr lang="en-US" sz="1200" u="sng">
                <a:solidFill>
                  <a:schemeClr val="hlink"/>
                </a:solidFill>
                <a:latin typeface="Quattrocento Sans"/>
                <a:ea typeface="Quattrocento Sans"/>
                <a:cs typeface="Quattrocento Sans"/>
                <a:sym typeface="Quattrocento Sans"/>
                <a:hlinkClick r:id="rId4"/>
              </a:rPr>
              <a:t>Advanced Technologies Academy </a:t>
            </a:r>
            <a:r>
              <a:rPr lang="en-US" sz="1200">
                <a:solidFill>
                  <a:srgbClr val="351C75"/>
                </a:solidFill>
                <a:latin typeface="Quattrocento Sans"/>
                <a:ea typeface="Quattrocento Sans"/>
                <a:cs typeface="Quattrocento Sans"/>
                <a:sym typeface="Quattrocento Sans"/>
              </a:rPr>
              <a:t>Magnet high school and PLC leader, CCSD, NV Teacher of the Year 2014, 2 Heart of Education Awards, National Board of Professional Teaching Standards (NBPTS) Facilitator, Teacher Leader Academy Capstone Project Mentor, The Public Ed Foundation, Ed.D(c) Walden U.</a:t>
            </a:r>
          </a:p>
          <a:p>
            <a:pPr lvl="0" rtl="0">
              <a:spcBef>
                <a:spcPts val="1500"/>
              </a:spcBef>
              <a:buNone/>
            </a:pPr>
            <a:r>
              <a:rPr lang="en-US" sz="2400" b="1">
                <a:solidFill>
                  <a:srgbClr val="351C75"/>
                </a:solidFill>
                <a:latin typeface="Quattrocento Sans"/>
                <a:ea typeface="Quattrocento Sans"/>
                <a:cs typeface="Quattrocento Sans"/>
                <a:sym typeface="Quattrocento Sans"/>
              </a:rPr>
              <a:t>Dr. Kimberly Regan - </a:t>
            </a:r>
            <a:r>
              <a:rPr lang="en-US" sz="1800" b="1" u="sng">
                <a:solidFill>
                  <a:schemeClr val="hlink"/>
                </a:solidFill>
                <a:latin typeface="Quattrocento Sans"/>
                <a:ea typeface="Quattrocento Sans"/>
                <a:cs typeface="Quattrocento Sans"/>
                <a:sym typeface="Quattrocento Sans"/>
                <a:hlinkClick r:id="rId5"/>
              </a:rPr>
              <a:t>Personalized Learning</a:t>
            </a:r>
            <a:r>
              <a:rPr lang="en-US" sz="1800" b="1">
                <a:solidFill>
                  <a:srgbClr val="351C75"/>
                </a:solidFill>
                <a:latin typeface="Quattrocento Sans"/>
                <a:ea typeface="Quattrocento Sans"/>
                <a:cs typeface="Quattrocento Sans"/>
                <a:sym typeface="Quattrocento Sans"/>
              </a:rPr>
              <a:t> @ SNACS</a:t>
            </a:r>
          </a:p>
          <a:p>
            <a:pPr marL="457200" lvl="0" indent="-69850" rtl="0">
              <a:spcBef>
                <a:spcPts val="1000"/>
              </a:spcBef>
              <a:buClr>
                <a:schemeClr val="dk1"/>
              </a:buClr>
              <a:buSzPct val="91666"/>
              <a:buFont typeface="Arial"/>
              <a:buNone/>
            </a:pPr>
            <a:r>
              <a:rPr lang="en-US" sz="1200">
                <a:solidFill>
                  <a:srgbClr val="351C75"/>
                </a:solidFill>
                <a:latin typeface="Quattrocento Sans"/>
                <a:ea typeface="Quattrocento Sans"/>
                <a:cs typeface="Quattrocento Sans"/>
                <a:sym typeface="Quattrocento Sans"/>
              </a:rPr>
              <a:t>Executive Director &amp; Founder, </a:t>
            </a:r>
            <a:r>
              <a:rPr lang="en-US" sz="1200" u="sng">
                <a:solidFill>
                  <a:srgbClr val="1155CC"/>
                </a:solidFill>
                <a:latin typeface="Quattrocento Sans"/>
                <a:ea typeface="Quattrocento Sans"/>
                <a:cs typeface="Quattrocento Sans"/>
                <a:sym typeface="Quattrocento Sans"/>
                <a:hlinkClick r:id="rId6"/>
              </a:rPr>
              <a:t>Sierra Nevada Academy Charter School</a:t>
            </a:r>
            <a:r>
              <a:rPr lang="en-US" sz="1200">
                <a:solidFill>
                  <a:srgbClr val="351C75"/>
                </a:solidFill>
                <a:latin typeface="Quattrocento Sans"/>
                <a:ea typeface="Quattrocento Sans"/>
                <a:cs typeface="Quattrocento Sans"/>
                <a:sym typeface="Quattrocento Sans"/>
              </a:rPr>
              <a:t> &amp; SNACS Preschool, first Pre-K to 8th charter in NV, Governor’s P-20 Council member, NevAEYC Past-President, entrepreneur: P.L.A.Y. Tech. in Ed., Educational Leadership, and ECE consultant: personalized, small school community, engaged, student-agency, and learning through choice.  </a:t>
            </a:r>
          </a:p>
          <a:p>
            <a:pPr lvl="0" rtl="0">
              <a:spcBef>
                <a:spcPts val="1500"/>
              </a:spcBef>
              <a:buNone/>
            </a:pPr>
            <a:r>
              <a:rPr lang="en-US" sz="2400" b="1">
                <a:solidFill>
                  <a:srgbClr val="351C75"/>
                </a:solidFill>
                <a:latin typeface="Quattrocento Sans"/>
                <a:ea typeface="Quattrocento Sans"/>
                <a:cs typeface="Quattrocento Sans"/>
                <a:sym typeface="Quattrocento Sans"/>
              </a:rPr>
              <a:t>Mark Kushner - </a:t>
            </a:r>
            <a:r>
              <a:rPr lang="en-US" sz="1800" b="1">
                <a:solidFill>
                  <a:srgbClr val="351C75"/>
                </a:solidFill>
                <a:latin typeface="Quattrocento Sans"/>
                <a:ea typeface="Quattrocento Sans"/>
                <a:cs typeface="Quattrocento Sans"/>
                <a:sym typeface="Quattrocento Sans"/>
              </a:rPr>
              <a:t>National charter and innovation leader</a:t>
            </a:r>
          </a:p>
          <a:p>
            <a:pPr marL="457200" lvl="0" indent="0" rtl="0">
              <a:spcBef>
                <a:spcPts val="1000"/>
              </a:spcBef>
              <a:buNone/>
            </a:pPr>
            <a:r>
              <a:rPr lang="en-US" sz="1200">
                <a:solidFill>
                  <a:srgbClr val="351C75"/>
                </a:solidFill>
                <a:latin typeface="Quattrocento Sans"/>
                <a:ea typeface="Quattrocento Sans"/>
                <a:cs typeface="Quattrocento Sans"/>
                <a:sym typeface="Quattrocento Sans"/>
              </a:rPr>
              <a:t>CEO, Tahoe Expedition Academy and Impact Schools (www.impactschools.org) (preK-12 independent schools). Former CEO and developer of charters schools across US; founding CA state charter commissioner; Charter &amp; education innovation Instructor at Stanford Grad. School of Ed. and Grad. School of Business.  J.D., Ed.M.</a:t>
            </a:r>
          </a:p>
          <a:p>
            <a:pPr marL="0" lvl="0" indent="0" rtl="0">
              <a:spcBef>
                <a:spcPts val="1500"/>
              </a:spcBef>
              <a:buNone/>
            </a:pPr>
            <a:r>
              <a:rPr lang="en-US" sz="2400" b="1">
                <a:solidFill>
                  <a:srgbClr val="351C75"/>
                </a:solidFill>
                <a:latin typeface="Quattrocento Sans"/>
                <a:ea typeface="Quattrocento Sans"/>
                <a:cs typeface="Quattrocento Sans"/>
                <a:sym typeface="Quattrocento Sans"/>
              </a:rPr>
              <a:t>Dr. Mary Alber</a:t>
            </a:r>
            <a:r>
              <a:rPr lang="en-US" sz="2400">
                <a:solidFill>
                  <a:srgbClr val="351C75"/>
                </a:solidFill>
                <a:latin typeface="Quattrocento Sans"/>
                <a:ea typeface="Quattrocento Sans"/>
                <a:cs typeface="Quattrocento Sans"/>
                <a:sym typeface="Quattrocento Sans"/>
              </a:rPr>
              <a:t> - </a:t>
            </a:r>
            <a:r>
              <a:rPr lang="en-US" sz="1800" b="1">
                <a:solidFill>
                  <a:srgbClr val="351C75"/>
                </a:solidFill>
                <a:latin typeface="Quattrocento Sans"/>
                <a:ea typeface="Quattrocento Sans"/>
                <a:cs typeface="Quattrocento Sans"/>
                <a:sym typeface="Quattrocento Sans"/>
              </a:rPr>
              <a:t>Moderator</a:t>
            </a:r>
          </a:p>
          <a:p>
            <a:pPr marL="457200" lvl="0" indent="0" rtl="0">
              <a:spcBef>
                <a:spcPts val="0"/>
              </a:spcBef>
              <a:buNone/>
            </a:pPr>
            <a:r>
              <a:rPr lang="en-US" sz="1200">
                <a:solidFill>
                  <a:srgbClr val="351C75"/>
                </a:solidFill>
                <a:latin typeface="Quattrocento Sans"/>
                <a:ea typeface="Quattrocento Sans"/>
                <a:cs typeface="Quattrocento Sans"/>
                <a:sym typeface="Quattrocento Sans"/>
              </a:rPr>
              <a:t>Co-founder </a:t>
            </a:r>
            <a:r>
              <a:rPr lang="en-US" sz="1200" u="sng">
                <a:solidFill>
                  <a:schemeClr val="hlink"/>
                </a:solidFill>
                <a:latin typeface="Quattrocento Sans"/>
                <a:ea typeface="Quattrocento Sans"/>
                <a:cs typeface="Quattrocento Sans"/>
                <a:sym typeface="Quattrocento Sans"/>
                <a:hlinkClick r:id="rId7"/>
              </a:rPr>
              <a:t>Education Innovation Collaborative</a:t>
            </a:r>
            <a:r>
              <a:rPr lang="en-US" sz="1200">
                <a:solidFill>
                  <a:srgbClr val="351C75"/>
                </a:solidFill>
                <a:latin typeface="Quattrocento Sans"/>
                <a:ea typeface="Quattrocento Sans"/>
                <a:cs typeface="Quattrocento Sans"/>
                <a:sym typeface="Quattrocento Sans"/>
              </a:rPr>
              <a:t>, XQ Super School grant lead writer (semi-finalist), PhD transformative learning &amp; change, MBA, information, technology &amp; organization strategy consulting. </a:t>
            </a:r>
          </a:p>
        </p:txBody>
      </p:sp>
      <p:sp>
        <p:nvSpPr>
          <p:cNvPr id="935" name="Shape 935"/>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3</a:t>
            </a:fld>
            <a:endParaRPr lang="en-US" sz="1100" b="0" i="0" u="none" strike="noStrike" cap="none">
              <a:solidFill>
                <a:srgbClr val="000000"/>
              </a:solidFill>
              <a:latin typeface="Arial"/>
              <a:ea typeface="Arial"/>
              <a:cs typeface="Arial"/>
              <a:sym typeface="Arial"/>
            </a:endParaRPr>
          </a:p>
        </p:txBody>
      </p:sp>
      <p:sp>
        <p:nvSpPr>
          <p:cNvPr id="936" name="Shape 936"/>
          <p:cNvSpPr txBox="1"/>
          <p:nvPr/>
        </p:nvSpPr>
        <p:spPr>
          <a:xfrm>
            <a:off x="592075" y="473450"/>
            <a:ext cx="7218300" cy="6009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Panelists to share PL experiences &amp; advice</a:t>
            </a:r>
          </a:p>
          <a:p>
            <a:pPr marL="0" marR="0" lvl="0" indent="0" algn="ctr" rtl="0">
              <a:lnSpc>
                <a:spcPct val="100000"/>
              </a:lnSpc>
              <a:spcBef>
                <a:spcPts val="0"/>
              </a:spcBef>
              <a:spcAft>
                <a:spcPts val="0"/>
              </a:spcAft>
              <a:buClr>
                <a:srgbClr val="0070C0"/>
              </a:buClr>
              <a:buFont typeface="Quattrocento Sans"/>
              <a:buNone/>
            </a:pPr>
            <a:endParaRPr sz="3000" b="1" i="0" u="none" strike="noStrike" cap="none">
              <a:solidFill>
                <a:srgbClr val="FFFFFF"/>
              </a:solidFill>
              <a:highlight>
                <a:srgbClr val="00B050"/>
              </a:highlight>
              <a:latin typeface="Arial"/>
              <a:ea typeface="Arial"/>
              <a:cs typeface="Arial"/>
              <a:sym typeface="Arial"/>
            </a:endParaRPr>
          </a:p>
        </p:txBody>
      </p:sp>
      <p:pic>
        <p:nvPicPr>
          <p:cNvPr id="937" name="Shape 937" descr="Spiral around eIc to rt.jpg"/>
          <p:cNvPicPr preferRelativeResize="0"/>
          <p:nvPr/>
        </p:nvPicPr>
        <p:blipFill rotWithShape="1">
          <a:blip r:embed="rId8">
            <a:alphaModFix/>
          </a:blip>
          <a:srcRect/>
          <a:stretch/>
        </p:blipFill>
        <p:spPr>
          <a:xfrm>
            <a:off x="8058149" y="164075"/>
            <a:ext cx="971100" cy="817200"/>
          </a:xfrm>
          <a:prstGeom prst="rect">
            <a:avLst/>
          </a:prstGeom>
          <a:noFill/>
          <a:ln>
            <a:noFill/>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457200" y="274630"/>
            <a:ext cx="8229600" cy="616200"/>
          </a:xfrm>
          <a:prstGeom prst="rect">
            <a:avLst/>
          </a:prstGeom>
        </p:spPr>
        <p:txBody>
          <a:bodyPr wrap="square" lIns="91425" tIns="91425" rIns="91425" bIns="91425" anchor="ctr" anchorCtr="0">
            <a:noAutofit/>
          </a:bodyPr>
          <a:lstStyle/>
          <a:p>
            <a:pPr lvl="0">
              <a:spcBef>
                <a:spcPts val="0"/>
              </a:spcBef>
              <a:buNone/>
            </a:pPr>
            <a:r>
              <a:rPr lang="en-US"/>
              <a:t>The SNACS Model</a:t>
            </a:r>
          </a:p>
        </p:txBody>
      </p:sp>
      <p:sp>
        <p:nvSpPr>
          <p:cNvPr id="1246" name="Shape 1246"/>
          <p:cNvSpPr txBox="1">
            <a:spLocks noGrp="1"/>
          </p:cNvSpPr>
          <p:nvPr>
            <p:ph type="body" idx="1"/>
          </p:nvPr>
        </p:nvSpPr>
        <p:spPr>
          <a:xfrm>
            <a:off x="457200" y="1600200"/>
            <a:ext cx="8229600" cy="4526100"/>
          </a:xfrm>
          <a:prstGeom prst="rect">
            <a:avLst/>
          </a:prstGeom>
        </p:spPr>
        <p:txBody>
          <a:bodyPr wrap="square" lIns="91425" tIns="91425" rIns="91425" bIns="91425" anchor="t" anchorCtr="0">
            <a:noAutofit/>
          </a:bodyPr>
          <a:lstStyle/>
          <a:p>
            <a:pPr marL="0" lvl="0" indent="0">
              <a:spcBef>
                <a:spcPts val="0"/>
              </a:spcBef>
              <a:buNone/>
            </a:pPr>
            <a:r>
              <a:rPr lang="en-US"/>
              <a:t> </a:t>
            </a:r>
          </a:p>
        </p:txBody>
      </p:sp>
      <p:sp>
        <p:nvSpPr>
          <p:cNvPr id="1247" name="Shape 1247"/>
          <p:cNvSpPr txBox="1">
            <a:spLocks noGrp="1"/>
          </p:cNvSpPr>
          <p:nvPr>
            <p:ph type="sldNum" idx="12"/>
          </p:nvPr>
        </p:nvSpPr>
        <p:spPr>
          <a:xfrm>
            <a:off x="6553200" y="6245225"/>
            <a:ext cx="2133600" cy="476100"/>
          </a:xfrm>
          <a:prstGeom prst="rect">
            <a:avLst/>
          </a:prstGeom>
        </p:spPr>
        <p:txBody>
          <a:bodyPr wrap="square"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30</a:t>
            </a:fld>
            <a:endParaRPr lang="en-US"/>
          </a:p>
        </p:txBody>
      </p:sp>
      <p:pic>
        <p:nvPicPr>
          <p:cNvPr id="1248" name="Shape 1248"/>
          <p:cNvPicPr preferRelativeResize="0"/>
          <p:nvPr/>
        </p:nvPicPr>
        <p:blipFill>
          <a:blip r:embed="rId3">
            <a:alphaModFix/>
          </a:blip>
          <a:stretch>
            <a:fillRect/>
          </a:stretch>
        </p:blipFill>
        <p:spPr>
          <a:xfrm>
            <a:off x="820625" y="1127787"/>
            <a:ext cx="7238664" cy="5593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Shape 1254"/>
          <p:cNvPicPr preferRelativeResize="0"/>
          <p:nvPr/>
        </p:nvPicPr>
        <p:blipFill rotWithShape="1">
          <a:blip r:embed="rId3">
            <a:alphaModFix/>
          </a:blip>
          <a:srcRect t="14200" b="7084"/>
          <a:stretch/>
        </p:blipFill>
        <p:spPr>
          <a:xfrm>
            <a:off x="0" y="0"/>
            <a:ext cx="9144000" cy="6947700"/>
          </a:xfrm>
          <a:prstGeom prst="rect">
            <a:avLst/>
          </a:prstGeom>
          <a:noFill/>
          <a:ln>
            <a:noFill/>
          </a:ln>
        </p:spPr>
      </p:pic>
      <p:sp>
        <p:nvSpPr>
          <p:cNvPr id="1255" name="Shape 1255"/>
          <p:cNvSpPr txBox="1"/>
          <p:nvPr/>
        </p:nvSpPr>
        <p:spPr>
          <a:xfrm>
            <a:off x="4744425" y="3778475"/>
            <a:ext cx="4020300" cy="4365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000">
                <a:solidFill>
                  <a:schemeClr val="lt1"/>
                </a:solidFill>
              </a:rPr>
              <a:t>Education for a Changing World</a:t>
            </a:r>
          </a:p>
          <a:p>
            <a:pPr marL="0" marR="0" lvl="0" indent="0" algn="ctr" rtl="0">
              <a:lnSpc>
                <a:spcPct val="100000"/>
              </a:lnSpc>
              <a:spcBef>
                <a:spcPts val="0"/>
              </a:spcBef>
              <a:spcAft>
                <a:spcPts val="0"/>
              </a:spcAft>
              <a:buClr>
                <a:schemeClr val="lt1"/>
              </a:buClr>
              <a:buFont typeface="Arial"/>
              <a:buNone/>
            </a:pPr>
            <a:endParaRPr sz="1800">
              <a:solidFill>
                <a:schemeClr val="lt1"/>
              </a:solidFill>
            </a:endParaRPr>
          </a:p>
          <a:p>
            <a:pPr marL="0" marR="0" lvl="0" indent="0" algn="ctr" rtl="0">
              <a:lnSpc>
                <a:spcPct val="100000"/>
              </a:lnSpc>
              <a:spcBef>
                <a:spcPts val="0"/>
              </a:spcBef>
              <a:spcAft>
                <a:spcPts val="0"/>
              </a:spcAft>
              <a:buClr>
                <a:schemeClr val="lt1"/>
              </a:buClr>
              <a:buFont typeface="Arial"/>
              <a:buNone/>
            </a:pPr>
            <a:endParaRPr sz="1800">
              <a:solidFill>
                <a:schemeClr val="lt1"/>
              </a:solidFill>
            </a:endParaRPr>
          </a:p>
          <a:p>
            <a:pPr marL="0" marR="0" lvl="0" indent="0" algn="ctr" rtl="0">
              <a:lnSpc>
                <a:spcPct val="100000"/>
              </a:lnSpc>
              <a:spcBef>
                <a:spcPts val="0"/>
              </a:spcBef>
              <a:spcAft>
                <a:spcPts val="0"/>
              </a:spcAft>
              <a:buClr>
                <a:schemeClr val="lt1"/>
              </a:buClr>
              <a:buFont typeface="Arial"/>
              <a:buNone/>
            </a:pPr>
            <a:endParaRPr sz="1800">
              <a:solidFill>
                <a:schemeClr val="lt1"/>
              </a:solidFill>
            </a:endParaRPr>
          </a:p>
          <a:p>
            <a:pPr marL="0" marR="0" lvl="0" indent="0" algn="ctr" rtl="0">
              <a:lnSpc>
                <a:spcPct val="100000"/>
              </a:lnSpc>
              <a:spcBef>
                <a:spcPts val="0"/>
              </a:spcBef>
              <a:spcAft>
                <a:spcPts val="0"/>
              </a:spcAft>
              <a:buClr>
                <a:schemeClr val="lt1"/>
              </a:buClr>
              <a:buSzPct val="25000"/>
              <a:buFont typeface="Arial"/>
              <a:buNone/>
            </a:pPr>
            <a:r>
              <a:rPr lang="en-US" sz="3000">
                <a:solidFill>
                  <a:schemeClr val="lt1"/>
                </a:solidFill>
              </a:rPr>
              <a:t>Mark Kushner</a:t>
            </a:r>
          </a:p>
        </p:txBody>
      </p:sp>
      <p:pic>
        <p:nvPicPr>
          <p:cNvPr id="1256" name="Shape 1256" descr="impactlogo.png"/>
          <p:cNvPicPr preferRelativeResize="0"/>
          <p:nvPr/>
        </p:nvPicPr>
        <p:blipFill rotWithShape="1">
          <a:blip r:embed="rId4">
            <a:alphaModFix/>
          </a:blip>
          <a:srcRect/>
          <a:stretch/>
        </p:blipFill>
        <p:spPr>
          <a:xfrm>
            <a:off x="4934462" y="2522581"/>
            <a:ext cx="3596399" cy="1117500"/>
          </a:xfrm>
          <a:prstGeom prst="rect">
            <a:avLst/>
          </a:prstGeom>
          <a:noFill/>
          <a:ln>
            <a:noFill/>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Shape 1262" descr="Screen Shot 2016-10-28 at 11.26.55 AM.png"/>
          <p:cNvPicPr preferRelativeResize="0"/>
          <p:nvPr/>
        </p:nvPicPr>
        <p:blipFill rotWithShape="1">
          <a:blip r:embed="rId3">
            <a:alphaModFix/>
          </a:blip>
          <a:srcRect r="3456" b="3110"/>
          <a:stretch/>
        </p:blipFill>
        <p:spPr>
          <a:xfrm>
            <a:off x="0" y="-15349"/>
            <a:ext cx="9144000" cy="6873300"/>
          </a:xfrm>
          <a:prstGeom prst="rect">
            <a:avLst/>
          </a:prstGeom>
          <a:noFill/>
          <a:ln>
            <a:noFill/>
          </a:ln>
        </p:spPr>
      </p:pic>
      <p:pic>
        <p:nvPicPr>
          <p:cNvPr id="1263" name="Shape 1263" descr="Screen Shot 2016-10-28 at 11.26.55 AM.png"/>
          <p:cNvPicPr preferRelativeResize="0"/>
          <p:nvPr/>
        </p:nvPicPr>
        <p:blipFill rotWithShape="1">
          <a:blip r:embed="rId3">
            <a:alphaModFix/>
          </a:blip>
          <a:srcRect r="3456" b="3110"/>
          <a:stretch/>
        </p:blipFill>
        <p:spPr>
          <a:xfrm>
            <a:off x="0" y="-15349"/>
            <a:ext cx="9144000" cy="6873300"/>
          </a:xfrm>
          <a:prstGeom prst="rect">
            <a:avLst/>
          </a:prstGeom>
          <a:noFill/>
          <a:ln>
            <a:noFill/>
          </a:ln>
        </p:spPr>
      </p:pic>
      <p:sp>
        <p:nvSpPr>
          <p:cNvPr id="1264" name="Shape 1264"/>
          <p:cNvSpPr txBox="1"/>
          <p:nvPr/>
        </p:nvSpPr>
        <p:spPr>
          <a:xfrm>
            <a:off x="753799" y="3506650"/>
            <a:ext cx="7715100" cy="8616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a:solidFill>
                  <a:srgbClr val="38CDFF"/>
                </a:solidFill>
                <a:latin typeface="Arial"/>
                <a:ea typeface="Arial"/>
                <a:cs typeface="Arial"/>
                <a:sym typeface="Arial"/>
              </a:rPr>
              <a:t>Challenges of the future will require different</a:t>
            </a:r>
            <a:r>
              <a:rPr lang="en-US" sz="2400">
                <a:solidFill>
                  <a:srgbClr val="38CDFF"/>
                </a:solidFill>
              </a:rPr>
              <a:t> </a:t>
            </a:r>
            <a:r>
              <a:rPr lang="en-US" sz="2400" b="0" i="0" u="none" strike="noStrike" cap="none">
                <a:solidFill>
                  <a:srgbClr val="38CDFF"/>
                </a:solidFill>
                <a:latin typeface="Arial"/>
                <a:ea typeface="Arial"/>
                <a:cs typeface="Arial"/>
                <a:sym typeface="Arial"/>
              </a:rPr>
              <a:t>abilities</a:t>
            </a:r>
            <a:br>
              <a:rPr lang="en-US" sz="2400" b="0" i="0" u="none" strike="noStrike" cap="none">
                <a:solidFill>
                  <a:srgbClr val="38CDFF"/>
                </a:solidFill>
                <a:latin typeface="Arial"/>
                <a:ea typeface="Arial"/>
                <a:cs typeface="Arial"/>
                <a:sym typeface="Arial"/>
              </a:rPr>
            </a:br>
            <a:r>
              <a:rPr lang="en-US" sz="2400" b="0" i="0" u="none" strike="noStrike" cap="none">
                <a:solidFill>
                  <a:srgbClr val="38CDFF"/>
                </a:solidFill>
                <a:latin typeface="Arial"/>
                <a:ea typeface="Arial"/>
                <a:cs typeface="Arial"/>
                <a:sym typeface="Arial"/>
              </a:rPr>
              <a:t>and dynamic, innovative thinkers.</a:t>
            </a:r>
          </a:p>
        </p:txBody>
      </p:sp>
      <p:sp>
        <p:nvSpPr>
          <p:cNvPr id="1265" name="Shape 1265"/>
          <p:cNvSpPr txBox="1"/>
          <p:nvPr/>
        </p:nvSpPr>
        <p:spPr>
          <a:xfrm>
            <a:off x="886799" y="2639450"/>
            <a:ext cx="7434300" cy="6975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000" b="1" i="0" u="none" strike="noStrike" cap="none">
                <a:solidFill>
                  <a:schemeClr val="lt1"/>
                </a:solidFill>
                <a:latin typeface="Arial"/>
                <a:ea typeface="Arial"/>
                <a:cs typeface="Arial"/>
                <a:sym typeface="Arial"/>
              </a:rPr>
              <a:t>Today’s pace of change is dizzying.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4"/>
                                        </p:tgtEl>
                                        <p:attrNameLst>
                                          <p:attrName>style.visibility</p:attrName>
                                        </p:attrNameLst>
                                      </p:cBhvr>
                                      <p:to>
                                        <p:strVal val="visible"/>
                                      </p:to>
                                    </p:set>
                                    <p:animEffect transition="in" filter="fade">
                                      <p:cBhvr>
                                        <p:cTn id="7" dur="2000"/>
                                        <p:tgtEl>
                                          <p:spTgt spid="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Shape 1271" descr="aloha-high-school-classroom-2011-04329072dd7c8a84jpg-04ee1d1edba9d93e.jpg"/>
          <p:cNvPicPr preferRelativeResize="0"/>
          <p:nvPr/>
        </p:nvPicPr>
        <p:blipFill rotWithShape="1">
          <a:blip r:embed="rId3">
            <a:alphaModFix/>
          </a:blip>
          <a:srcRect t="15540"/>
          <a:stretch/>
        </p:blipFill>
        <p:spPr>
          <a:xfrm>
            <a:off x="1" y="0"/>
            <a:ext cx="9144000" cy="6876000"/>
          </a:xfrm>
          <a:prstGeom prst="rect">
            <a:avLst/>
          </a:prstGeom>
          <a:noFill/>
          <a:ln>
            <a:noFill/>
          </a:ln>
        </p:spPr>
      </p:pic>
      <p:sp>
        <p:nvSpPr>
          <p:cNvPr id="1272" name="Shape 1272"/>
          <p:cNvSpPr txBox="1"/>
          <p:nvPr/>
        </p:nvSpPr>
        <p:spPr>
          <a:xfrm>
            <a:off x="457200" y="584198"/>
            <a:ext cx="8229600" cy="1136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a:solidFill>
                  <a:schemeClr val="lt1"/>
                </a:solidFill>
                <a:latin typeface="Arial"/>
                <a:ea typeface="Arial"/>
                <a:cs typeface="Arial"/>
                <a:sym typeface="Arial"/>
              </a:rPr>
              <a:t>Most schools are not set up </a:t>
            </a:r>
          </a:p>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a:solidFill>
                  <a:schemeClr val="lt1"/>
                </a:solidFill>
                <a:latin typeface="Arial"/>
                <a:ea typeface="Arial"/>
                <a:cs typeface="Arial"/>
                <a:sym typeface="Arial"/>
              </a:rPr>
              <a:t>to meet th</a:t>
            </a:r>
            <a:r>
              <a:rPr lang="en-US" sz="3600">
                <a:solidFill>
                  <a:schemeClr val="lt1"/>
                </a:solidFill>
              </a:rPr>
              <a:t>is</a:t>
            </a:r>
            <a:r>
              <a:rPr lang="en-US" sz="3600" b="0" i="0" u="none" strike="noStrike" cap="none">
                <a:solidFill>
                  <a:schemeClr val="lt1"/>
                </a:solidFill>
                <a:latin typeface="Arial"/>
                <a:ea typeface="Arial"/>
                <a:cs typeface="Arial"/>
                <a:sym typeface="Arial"/>
              </a:rPr>
              <a:t> challenge.</a:t>
            </a:r>
          </a:p>
        </p:txBody>
      </p:sp>
      <p:sp>
        <p:nvSpPr>
          <p:cNvPr id="1273" name="Shape 1273"/>
          <p:cNvSpPr/>
          <p:nvPr/>
        </p:nvSpPr>
        <p:spPr>
          <a:xfrm>
            <a:off x="3272250" y="3146550"/>
            <a:ext cx="2599500" cy="2573100"/>
          </a:xfrm>
          <a:prstGeom prst="ellipse">
            <a:avLst/>
          </a:prstGeom>
          <a:solidFill>
            <a:srgbClr val="38CDFF">
              <a:alpha val="23920"/>
            </a:srgbClr>
          </a:solidFill>
          <a:ln w="22225" cap="flat" cmpd="sng">
            <a:solidFill>
              <a:srgbClr val="38CDF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74" name="Shape 1274"/>
          <p:cNvSpPr/>
          <p:nvPr/>
        </p:nvSpPr>
        <p:spPr>
          <a:xfrm>
            <a:off x="457200" y="3146700"/>
            <a:ext cx="2599500" cy="2573100"/>
          </a:xfrm>
          <a:prstGeom prst="ellipse">
            <a:avLst/>
          </a:prstGeom>
          <a:solidFill>
            <a:srgbClr val="38CDFF">
              <a:alpha val="23920"/>
            </a:srgbClr>
          </a:solidFill>
          <a:ln w="22225" cap="flat" cmpd="sng">
            <a:solidFill>
              <a:srgbClr val="38CDF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75" name="Shape 1275"/>
          <p:cNvSpPr txBox="1"/>
          <p:nvPr/>
        </p:nvSpPr>
        <p:spPr>
          <a:xfrm>
            <a:off x="506718" y="3260898"/>
            <a:ext cx="2496300" cy="23391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Arial"/>
                <a:ea typeface="Arial"/>
                <a:cs typeface="Arial"/>
                <a:sym typeface="Arial"/>
              </a:rPr>
              <a:t>Teaching to the whole class means teaching to the lowest common denominator</a:t>
            </a:r>
          </a:p>
        </p:txBody>
      </p:sp>
      <p:sp>
        <p:nvSpPr>
          <p:cNvPr id="1276" name="Shape 1276"/>
          <p:cNvSpPr txBox="1"/>
          <p:nvPr/>
        </p:nvSpPr>
        <p:spPr>
          <a:xfrm>
            <a:off x="3323844" y="3260898"/>
            <a:ext cx="2496300" cy="23391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Arial"/>
                <a:ea typeface="Arial"/>
                <a:cs typeface="Arial"/>
                <a:sym typeface="Arial"/>
              </a:rPr>
              <a:t>Students are passive consumers of content</a:t>
            </a:r>
          </a:p>
          <a:p>
            <a:pPr marL="0" marR="0" lvl="0" indent="0" algn="l" rtl="0">
              <a:lnSpc>
                <a:spcPct val="100000"/>
              </a:lnSpc>
              <a:spcBef>
                <a:spcPts val="0"/>
              </a:spcBef>
              <a:spcAft>
                <a:spcPts val="0"/>
              </a:spcAft>
              <a:buClr>
                <a:srgbClr val="FFFFFF"/>
              </a:buClr>
              <a:buFont typeface="Arial"/>
              <a:buNone/>
            </a:pPr>
            <a:endParaRPr sz="1800">
              <a:solidFill>
                <a:srgbClr val="FFFFFF"/>
              </a:solidFill>
            </a:endParaRPr>
          </a:p>
        </p:txBody>
      </p:sp>
      <p:sp>
        <p:nvSpPr>
          <p:cNvPr id="1277" name="Shape 1277"/>
          <p:cNvSpPr/>
          <p:nvPr/>
        </p:nvSpPr>
        <p:spPr>
          <a:xfrm>
            <a:off x="6087300" y="3190100"/>
            <a:ext cx="2599500" cy="2529600"/>
          </a:xfrm>
          <a:prstGeom prst="ellipse">
            <a:avLst/>
          </a:prstGeom>
          <a:solidFill>
            <a:srgbClr val="38CDFF">
              <a:alpha val="23920"/>
            </a:srgbClr>
          </a:solidFill>
          <a:ln w="22225" cap="flat" cmpd="sng">
            <a:solidFill>
              <a:srgbClr val="38CDFF"/>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78" name="Shape 1278"/>
          <p:cNvSpPr txBox="1"/>
          <p:nvPr/>
        </p:nvSpPr>
        <p:spPr>
          <a:xfrm>
            <a:off x="6138225" y="3375300"/>
            <a:ext cx="2497800" cy="21486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Arial"/>
                <a:ea typeface="Arial"/>
                <a:cs typeface="Arial"/>
                <a:sym typeface="Arial"/>
              </a:rPr>
              <a:t>Lack of real world engagement limits excitement about learning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4"/>
                                        </p:tgtEl>
                                        <p:attrNameLst>
                                          <p:attrName>style.visibility</p:attrName>
                                        </p:attrNameLst>
                                      </p:cBhvr>
                                      <p:to>
                                        <p:strVal val="visible"/>
                                      </p:to>
                                    </p:set>
                                    <p:animEffect transition="in" filter="fade">
                                      <p:cBhvr>
                                        <p:cTn id="7" dur="500"/>
                                        <p:tgtEl>
                                          <p:spTgt spid="1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5"/>
                                        </p:tgtEl>
                                        <p:attrNameLst>
                                          <p:attrName>style.visibility</p:attrName>
                                        </p:attrNameLst>
                                      </p:cBhvr>
                                      <p:to>
                                        <p:strVal val="visible"/>
                                      </p:to>
                                    </p:set>
                                    <p:animEffect transition="in" filter="fade">
                                      <p:cBhvr>
                                        <p:cTn id="12" dur="500"/>
                                        <p:tgtEl>
                                          <p:spTgt spid="1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3"/>
                                        </p:tgtEl>
                                        <p:attrNameLst>
                                          <p:attrName>style.visibility</p:attrName>
                                        </p:attrNameLst>
                                      </p:cBhvr>
                                      <p:to>
                                        <p:strVal val="visible"/>
                                      </p:to>
                                    </p:set>
                                    <p:animEffect transition="in" filter="fade">
                                      <p:cBhvr>
                                        <p:cTn id="17" dur="500"/>
                                        <p:tgtEl>
                                          <p:spTgt spid="12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6"/>
                                        </p:tgtEl>
                                        <p:attrNameLst>
                                          <p:attrName>style.visibility</p:attrName>
                                        </p:attrNameLst>
                                      </p:cBhvr>
                                      <p:to>
                                        <p:strVal val="visible"/>
                                      </p:to>
                                    </p:set>
                                    <p:animEffect transition="in" filter="fade">
                                      <p:cBhvr>
                                        <p:cTn id="22" dur="500"/>
                                        <p:tgtEl>
                                          <p:spTgt spid="12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7"/>
                                        </p:tgtEl>
                                        <p:attrNameLst>
                                          <p:attrName>style.visibility</p:attrName>
                                        </p:attrNameLst>
                                      </p:cBhvr>
                                      <p:to>
                                        <p:strVal val="visible"/>
                                      </p:to>
                                    </p:set>
                                    <p:animEffect transition="in" filter="fade">
                                      <p:cBhvr>
                                        <p:cTn id="27" dur="500"/>
                                        <p:tgtEl>
                                          <p:spTgt spid="12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8"/>
                                        </p:tgtEl>
                                        <p:attrNameLst>
                                          <p:attrName>style.visibility</p:attrName>
                                        </p:attrNameLst>
                                      </p:cBhvr>
                                      <p:to>
                                        <p:strVal val="visible"/>
                                      </p:to>
                                    </p:set>
                                    <p:animEffect transition="in" filter="fade">
                                      <p:cBhvr>
                                        <p:cTn id="32" dur="500"/>
                                        <p:tgtEl>
                                          <p:spTgt spid="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Shape 1284" descr="iStock_73193047_LARGE.jpg"/>
          <p:cNvPicPr preferRelativeResize="0"/>
          <p:nvPr/>
        </p:nvPicPr>
        <p:blipFill rotWithShape="1">
          <a:blip r:embed="rId3">
            <a:alphaModFix/>
          </a:blip>
          <a:srcRect b="15390"/>
          <a:stretch/>
        </p:blipFill>
        <p:spPr>
          <a:xfrm>
            <a:off x="-1" y="-1"/>
            <a:ext cx="9144000" cy="6858000"/>
          </a:xfrm>
          <a:prstGeom prst="rect">
            <a:avLst/>
          </a:prstGeom>
          <a:noFill/>
          <a:ln>
            <a:noFill/>
          </a:ln>
        </p:spPr>
      </p:pic>
      <p:sp>
        <p:nvSpPr>
          <p:cNvPr id="1285" name="Shape 1285"/>
          <p:cNvSpPr/>
          <p:nvPr/>
        </p:nvSpPr>
        <p:spPr>
          <a:xfrm>
            <a:off x="0" y="-1"/>
            <a:ext cx="9144000" cy="6858000"/>
          </a:xfrm>
          <a:prstGeom prst="rect">
            <a:avLst/>
          </a:prstGeom>
          <a:solidFill>
            <a:schemeClr val="dk1">
              <a:alpha val="27840"/>
            </a:schemeClr>
          </a:solidFill>
          <a:ln>
            <a:noFill/>
          </a:ln>
          <a:effectLst>
            <a:outerShdw blurRad="39999" dist="23000" dir="5400000" rotWithShape="0">
              <a:srgbClr val="000000">
                <a:alpha val="3412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86" name="Shape 1286"/>
          <p:cNvSpPr txBox="1">
            <a:spLocks noGrp="1"/>
          </p:cNvSpPr>
          <p:nvPr>
            <p:ph type="title"/>
          </p:nvPr>
        </p:nvSpPr>
        <p:spPr>
          <a:xfrm>
            <a:off x="457200" y="584200"/>
            <a:ext cx="8229600" cy="9696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400" b="0" i="0" u="none" strike="noStrike" cap="none">
                <a:solidFill>
                  <a:schemeClr val="lt1"/>
                </a:solidFill>
                <a:latin typeface="Arial"/>
                <a:ea typeface="Arial"/>
                <a:cs typeface="Arial"/>
                <a:sym typeface="Arial"/>
              </a:rPr>
              <a:t>What if...</a:t>
            </a:r>
          </a:p>
        </p:txBody>
      </p:sp>
      <p:sp>
        <p:nvSpPr>
          <p:cNvPr id="1287" name="Shape 1287"/>
          <p:cNvSpPr txBox="1"/>
          <p:nvPr/>
        </p:nvSpPr>
        <p:spPr>
          <a:xfrm>
            <a:off x="457200" y="2583576"/>
            <a:ext cx="8229600" cy="2831700"/>
          </a:xfrm>
          <a:prstGeom prst="rect">
            <a:avLst/>
          </a:prstGeom>
          <a:noFill/>
          <a:ln>
            <a:noFill/>
          </a:ln>
        </p:spPr>
        <p:txBody>
          <a:bodyPr wrap="square" lIns="91425" tIns="45700" rIns="91425" bIns="45700" anchor="t" anchorCtr="0">
            <a:noAutofit/>
          </a:bodyPr>
          <a:lstStyle/>
          <a:p>
            <a:pPr marL="169862" marR="0" lvl="0" indent="-169862" algn="l" rtl="0">
              <a:lnSpc>
                <a:spcPct val="100000"/>
              </a:lnSpc>
              <a:spcBef>
                <a:spcPts val="0"/>
              </a:spcBef>
              <a:spcAft>
                <a:spcPts val="0"/>
              </a:spcAft>
              <a:buClr>
                <a:srgbClr val="FFFFFF"/>
              </a:buClr>
              <a:buSzPct val="25000"/>
              <a:buFont typeface="Arial"/>
              <a:buNone/>
            </a:pPr>
            <a:r>
              <a:rPr lang="en-US" sz="2000" b="0" i="0" u="none" strike="noStrike" cap="none">
                <a:solidFill>
                  <a:srgbClr val="FFFFFF"/>
                </a:solidFill>
                <a:latin typeface="Arial"/>
                <a:ea typeface="Arial"/>
                <a:cs typeface="Arial"/>
                <a:sym typeface="Arial"/>
              </a:rPr>
              <a:t>...we moved beyond book learning and the traditional classroom?</a:t>
            </a:r>
          </a:p>
          <a:p>
            <a:pPr marL="169862" marR="0" lvl="0" indent="-169862" algn="l" rtl="0">
              <a:lnSpc>
                <a:spcPct val="100000"/>
              </a:lnSpc>
              <a:spcBef>
                <a:spcPts val="2400"/>
              </a:spcBef>
              <a:spcAft>
                <a:spcPts val="0"/>
              </a:spcAft>
              <a:buClr>
                <a:srgbClr val="FFFFFF"/>
              </a:buClr>
              <a:buSzPct val="25000"/>
              <a:buFont typeface="Arial"/>
              <a:buNone/>
            </a:pPr>
            <a:r>
              <a:rPr lang="en-US" sz="2000" b="0" i="0" u="none" strike="noStrike" cap="none">
                <a:solidFill>
                  <a:srgbClr val="FFFFFF"/>
                </a:solidFill>
                <a:latin typeface="Arial"/>
                <a:ea typeface="Arial"/>
                <a:cs typeface="Arial"/>
                <a:sym typeface="Arial"/>
              </a:rPr>
              <a:t>...we used a hands-on, project based approach? </a:t>
            </a:r>
          </a:p>
          <a:p>
            <a:pPr marL="169862" marR="0" lvl="0" indent="-169862" algn="l" rtl="0">
              <a:lnSpc>
                <a:spcPct val="100000"/>
              </a:lnSpc>
              <a:spcBef>
                <a:spcPts val="2400"/>
              </a:spcBef>
              <a:spcAft>
                <a:spcPts val="0"/>
              </a:spcAft>
              <a:buClr>
                <a:srgbClr val="FFFFFF"/>
              </a:buClr>
              <a:buSzPct val="25000"/>
              <a:buFont typeface="Arial"/>
              <a:buNone/>
            </a:pPr>
            <a:r>
              <a:rPr lang="en-US" sz="2000" b="0" i="0" u="none" strike="noStrike" cap="none">
                <a:solidFill>
                  <a:srgbClr val="FFFFFF"/>
                </a:solidFill>
                <a:latin typeface="Arial"/>
                <a:ea typeface="Arial"/>
                <a:cs typeface="Arial"/>
                <a:sym typeface="Arial"/>
              </a:rPr>
              <a:t>...we created radically personalized learning experiences?</a:t>
            </a:r>
          </a:p>
          <a:p>
            <a:pPr marL="169862" marR="0" lvl="0" indent="-169862" algn="l" rtl="0">
              <a:lnSpc>
                <a:spcPct val="100000"/>
              </a:lnSpc>
              <a:spcBef>
                <a:spcPts val="2400"/>
              </a:spcBef>
              <a:spcAft>
                <a:spcPts val="0"/>
              </a:spcAft>
              <a:buClr>
                <a:srgbClr val="FFFFFF"/>
              </a:buClr>
              <a:buSzPct val="25000"/>
              <a:buFont typeface="Arial"/>
              <a:buNone/>
            </a:pPr>
            <a:r>
              <a:rPr lang="en-US" sz="2000" b="0" i="0" u="none" strike="noStrike" cap="none">
                <a:solidFill>
                  <a:srgbClr val="FFFFFF"/>
                </a:solidFill>
                <a:latin typeface="Arial"/>
                <a:ea typeface="Arial"/>
                <a:cs typeface="Arial"/>
                <a:sym typeface="Arial"/>
              </a:rPr>
              <a:t>...we built character forged by field work and adventure?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7">
                                            <p:txEl>
                                              <p:pRg st="0" end="0"/>
                                            </p:txEl>
                                          </p:spTgt>
                                        </p:tgtEl>
                                        <p:attrNameLst>
                                          <p:attrName>style.visibility</p:attrName>
                                        </p:attrNameLst>
                                      </p:cBhvr>
                                      <p:to>
                                        <p:strVal val="visible"/>
                                      </p:to>
                                    </p:set>
                                    <p:animEffect transition="in" filter="fade">
                                      <p:cBhvr>
                                        <p:cTn id="7" dur="500"/>
                                        <p:tgtEl>
                                          <p:spTgt spid="12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7">
                                            <p:txEl>
                                              <p:pRg st="1" end="1"/>
                                            </p:txEl>
                                          </p:spTgt>
                                        </p:tgtEl>
                                        <p:attrNameLst>
                                          <p:attrName>style.visibility</p:attrName>
                                        </p:attrNameLst>
                                      </p:cBhvr>
                                      <p:to>
                                        <p:strVal val="visible"/>
                                      </p:to>
                                    </p:set>
                                    <p:animEffect transition="in" filter="fade">
                                      <p:cBhvr>
                                        <p:cTn id="12" dur="500"/>
                                        <p:tgtEl>
                                          <p:spTgt spid="12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7">
                                            <p:txEl>
                                              <p:pRg st="2" end="2"/>
                                            </p:txEl>
                                          </p:spTgt>
                                        </p:tgtEl>
                                        <p:attrNameLst>
                                          <p:attrName>style.visibility</p:attrName>
                                        </p:attrNameLst>
                                      </p:cBhvr>
                                      <p:to>
                                        <p:strVal val="visible"/>
                                      </p:to>
                                    </p:set>
                                    <p:animEffect transition="in" filter="fade">
                                      <p:cBhvr>
                                        <p:cTn id="17" dur="500"/>
                                        <p:tgtEl>
                                          <p:spTgt spid="1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7">
                                            <p:txEl>
                                              <p:pRg st="3" end="3"/>
                                            </p:txEl>
                                          </p:spTgt>
                                        </p:tgtEl>
                                        <p:attrNameLst>
                                          <p:attrName>style.visibility</p:attrName>
                                        </p:attrNameLst>
                                      </p:cBhvr>
                                      <p:to>
                                        <p:strVal val="visible"/>
                                      </p:to>
                                    </p:set>
                                    <p:animEffect transition="in" filter="fade">
                                      <p:cBhvr>
                                        <p:cTn id="22" dur="500"/>
                                        <p:tgtEl>
                                          <p:spTgt spid="12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Shape 1293"/>
          <p:cNvPicPr preferRelativeResize="0"/>
          <p:nvPr/>
        </p:nvPicPr>
        <p:blipFill rotWithShape="1">
          <a:blip r:embed="rId3">
            <a:alphaModFix/>
          </a:blip>
          <a:srcRect t="6172" b="9381"/>
          <a:stretch/>
        </p:blipFill>
        <p:spPr>
          <a:xfrm>
            <a:off x="73898" y="1"/>
            <a:ext cx="9144600" cy="6858000"/>
          </a:xfrm>
          <a:prstGeom prst="rect">
            <a:avLst/>
          </a:prstGeom>
          <a:noFill/>
          <a:ln>
            <a:noFill/>
          </a:ln>
        </p:spPr>
      </p:pic>
      <p:sp>
        <p:nvSpPr>
          <p:cNvPr id="1294" name="Shape 1294"/>
          <p:cNvSpPr/>
          <p:nvPr/>
        </p:nvSpPr>
        <p:spPr>
          <a:xfrm>
            <a:off x="74200" y="0"/>
            <a:ext cx="9144000" cy="6858000"/>
          </a:xfrm>
          <a:prstGeom prst="rect">
            <a:avLst/>
          </a:prstGeom>
          <a:gradFill>
            <a:gsLst>
              <a:gs pos="0">
                <a:srgbClr val="070F19">
                  <a:alpha val="61176"/>
                </a:srgbClr>
              </a:gs>
              <a:gs pos="9000">
                <a:srgbClr val="070F19">
                  <a:alpha val="61176"/>
                </a:srgbClr>
              </a:gs>
              <a:gs pos="100000">
                <a:srgbClr val="53B8DE">
                  <a:alpha val="61176"/>
                </a:srgbClr>
              </a:gs>
            </a:gsLst>
            <a:lin ang="14940104" scaled="0"/>
          </a:gradFill>
          <a:ln>
            <a:noFill/>
          </a:ln>
          <a:effectLst>
            <a:outerShdw blurRad="39999" dist="23000" dir="5400000" rotWithShape="0">
              <a:srgbClr val="000000">
                <a:alpha val="3412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95" name="Shape 1295"/>
          <p:cNvSpPr txBox="1"/>
          <p:nvPr/>
        </p:nvSpPr>
        <p:spPr>
          <a:xfrm>
            <a:off x="2645650" y="792475"/>
            <a:ext cx="3916800" cy="888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600" b="1" i="0" u="none" strike="noStrike" cap="none">
                <a:solidFill>
                  <a:srgbClr val="FF9225"/>
                </a:solidFill>
              </a:rPr>
              <a:t>R</a:t>
            </a:r>
            <a:r>
              <a:rPr lang="en-US" sz="2600" b="1">
                <a:solidFill>
                  <a:srgbClr val="FF9225"/>
                </a:solidFill>
              </a:rPr>
              <a:t>ADICAL PERSONALIZATION</a:t>
            </a:r>
          </a:p>
          <a:p>
            <a:pPr marL="0" marR="0" lvl="0" indent="0" algn="ctr" rtl="0">
              <a:lnSpc>
                <a:spcPct val="150000"/>
              </a:lnSpc>
              <a:spcBef>
                <a:spcPts val="5"/>
              </a:spcBef>
              <a:spcAft>
                <a:spcPts val="0"/>
              </a:spcAft>
              <a:buClr>
                <a:srgbClr val="000000"/>
              </a:buClr>
              <a:buFont typeface="Arial"/>
              <a:buNone/>
            </a:pPr>
            <a:endParaRPr sz="1600" b="1" i="0" u="none" strike="noStrike" cap="none">
              <a:solidFill>
                <a:srgbClr val="FF9225"/>
              </a:solidFill>
              <a:latin typeface="Arial"/>
              <a:ea typeface="Arial"/>
              <a:cs typeface="Arial"/>
              <a:sym typeface="Arial"/>
            </a:endParaRPr>
          </a:p>
        </p:txBody>
      </p:sp>
      <p:pic>
        <p:nvPicPr>
          <p:cNvPr id="1296" name="Shape 1296"/>
          <p:cNvPicPr preferRelativeResize="0"/>
          <p:nvPr/>
        </p:nvPicPr>
        <p:blipFill rotWithShape="1">
          <a:blip r:embed="rId4">
            <a:alphaModFix/>
          </a:blip>
          <a:srcRect/>
          <a:stretch/>
        </p:blipFill>
        <p:spPr>
          <a:xfrm rot="10800000">
            <a:off x="1890000" y="2156300"/>
            <a:ext cx="5364000" cy="3519300"/>
          </a:xfrm>
          <a:prstGeom prst="rect">
            <a:avLst/>
          </a:prstGeom>
          <a:noFill/>
          <a:ln>
            <a:noFill/>
          </a:ln>
        </p:spPr>
      </p:pic>
      <p:pic>
        <p:nvPicPr>
          <p:cNvPr id="1297" name="Shape 1297" descr="impactlogo.png"/>
          <p:cNvPicPr preferRelativeResize="0"/>
          <p:nvPr/>
        </p:nvPicPr>
        <p:blipFill rotWithShape="1">
          <a:blip r:embed="rId5">
            <a:alphaModFix/>
          </a:blip>
          <a:srcRect/>
          <a:stretch/>
        </p:blipFill>
        <p:spPr>
          <a:xfrm>
            <a:off x="3613950" y="3618600"/>
            <a:ext cx="1899000" cy="515700"/>
          </a:xfrm>
          <a:prstGeom prst="rect">
            <a:avLst/>
          </a:prstGeom>
          <a:noFill/>
          <a:ln>
            <a:noFill/>
          </a:ln>
        </p:spPr>
      </p:pic>
      <p:sp>
        <p:nvSpPr>
          <p:cNvPr id="1298" name="Shape 1298"/>
          <p:cNvSpPr txBox="1"/>
          <p:nvPr/>
        </p:nvSpPr>
        <p:spPr>
          <a:xfrm>
            <a:off x="6055875" y="4207525"/>
            <a:ext cx="2871300" cy="9096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300" b="1">
                <a:solidFill>
                  <a:srgbClr val="38CEFF"/>
                </a:solidFill>
              </a:rPr>
              <a:t>CONSTRUCTIVE </a:t>
            </a:r>
          </a:p>
          <a:p>
            <a:pPr marL="0" marR="0" lvl="0" indent="0" algn="ctr" rtl="0">
              <a:lnSpc>
                <a:spcPct val="100000"/>
              </a:lnSpc>
              <a:spcBef>
                <a:spcPts val="0"/>
              </a:spcBef>
              <a:spcAft>
                <a:spcPts val="0"/>
              </a:spcAft>
              <a:buClr>
                <a:srgbClr val="FFFFFF"/>
              </a:buClr>
              <a:buSzPct val="25000"/>
              <a:buFont typeface="Arial"/>
              <a:buNone/>
            </a:pPr>
            <a:r>
              <a:rPr lang="en-US" sz="2300" b="1">
                <a:solidFill>
                  <a:srgbClr val="38CEFF"/>
                </a:solidFill>
              </a:rPr>
              <a:t>ADVERSITY</a:t>
            </a:r>
          </a:p>
        </p:txBody>
      </p:sp>
      <p:sp>
        <p:nvSpPr>
          <p:cNvPr id="1299" name="Shape 1299"/>
          <p:cNvSpPr txBox="1"/>
          <p:nvPr/>
        </p:nvSpPr>
        <p:spPr>
          <a:xfrm>
            <a:off x="177350" y="4134350"/>
            <a:ext cx="2970900" cy="8880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300" b="1">
                <a:solidFill>
                  <a:srgbClr val="92D050"/>
                </a:solidFill>
              </a:rPr>
              <a:t>EXPEDITION- BASED LEARNING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7"/>
                                        </p:tgtEl>
                                        <p:attrNameLst>
                                          <p:attrName>style.visibility</p:attrName>
                                        </p:attrNameLst>
                                      </p:cBhvr>
                                      <p:to>
                                        <p:strVal val="visible"/>
                                      </p:to>
                                    </p:set>
                                    <p:animEffect transition="in" filter="fade">
                                      <p:cBhvr>
                                        <p:cTn id="7" dur="500"/>
                                        <p:tgtEl>
                                          <p:spTgt spid="1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6"/>
                                        </p:tgtEl>
                                        <p:attrNameLst>
                                          <p:attrName>style.visibility</p:attrName>
                                        </p:attrNameLst>
                                      </p:cBhvr>
                                      <p:to>
                                        <p:strVal val="visible"/>
                                      </p:to>
                                    </p:set>
                                    <p:animEffect transition="in" filter="fade">
                                      <p:cBhvr>
                                        <p:cTn id="12" dur="1000"/>
                                        <p:tgtEl>
                                          <p:spTgt spid="12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5"/>
                                        </p:tgtEl>
                                        <p:attrNameLst>
                                          <p:attrName>style.visibility</p:attrName>
                                        </p:attrNameLst>
                                      </p:cBhvr>
                                      <p:to>
                                        <p:strVal val="visible"/>
                                      </p:to>
                                    </p:set>
                                    <p:animEffect transition="in" filter="fade">
                                      <p:cBhvr>
                                        <p:cTn id="17" dur="1000"/>
                                        <p:tgtEl>
                                          <p:spTgt spid="12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9"/>
                                        </p:tgtEl>
                                        <p:attrNameLst>
                                          <p:attrName>style.visibility</p:attrName>
                                        </p:attrNameLst>
                                      </p:cBhvr>
                                      <p:to>
                                        <p:strVal val="visible"/>
                                      </p:to>
                                    </p:set>
                                    <p:animEffect transition="in" filter="fade">
                                      <p:cBhvr>
                                        <p:cTn id="22" dur="1000"/>
                                        <p:tgtEl>
                                          <p:spTgt spid="12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8"/>
                                        </p:tgtEl>
                                        <p:attrNameLst>
                                          <p:attrName>style.visibility</p:attrName>
                                        </p:attrNameLst>
                                      </p:cBhvr>
                                      <p:to>
                                        <p:strVal val="visible"/>
                                      </p:to>
                                    </p:set>
                                    <p:animEffect transition="in" filter="fade">
                                      <p:cBhvr>
                                        <p:cTn id="27" dur="1000"/>
                                        <p:tgtEl>
                                          <p:spTgt spid="1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p:nvPr/>
        </p:nvSpPr>
        <p:spPr>
          <a:xfrm>
            <a:off x="-28475" y="0"/>
            <a:ext cx="2377500" cy="6858000"/>
          </a:xfrm>
          <a:prstGeom prst="rect">
            <a:avLst/>
          </a:prstGeom>
          <a:gradFill>
            <a:gsLst>
              <a:gs pos="0">
                <a:srgbClr val="070F19"/>
              </a:gs>
              <a:gs pos="9000">
                <a:srgbClr val="070F19"/>
              </a:gs>
              <a:gs pos="100000">
                <a:srgbClr val="53B8DE"/>
              </a:gs>
            </a:gsLst>
            <a:lin ang="1494010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5" name="Shape 1305"/>
          <p:cNvSpPr txBox="1"/>
          <p:nvPr/>
        </p:nvSpPr>
        <p:spPr>
          <a:xfrm>
            <a:off x="206625" y="1220549"/>
            <a:ext cx="1907100" cy="101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1">
                <a:solidFill>
                  <a:srgbClr val="FFFF00"/>
                </a:solidFill>
              </a:rPr>
              <a:t>LESSONS LEARNED</a:t>
            </a:r>
          </a:p>
        </p:txBody>
      </p:sp>
      <p:sp>
        <p:nvSpPr>
          <p:cNvPr id="1306" name="Shape 1306"/>
          <p:cNvSpPr txBox="1"/>
          <p:nvPr/>
        </p:nvSpPr>
        <p:spPr>
          <a:xfrm>
            <a:off x="2626615" y="694419"/>
            <a:ext cx="6060299" cy="348900"/>
          </a:xfrm>
          <a:prstGeom prst="rect">
            <a:avLst/>
          </a:prstGeom>
          <a:noFill/>
          <a:ln>
            <a:noFill/>
          </a:ln>
        </p:spPr>
        <p:txBody>
          <a:bodyPr wrap="square" lIns="91425" tIns="45700" rIns="91425" bIns="45700" anchor="t" anchorCtr="0">
            <a:noAutofit/>
          </a:bodyPr>
          <a:lstStyle/>
          <a:p>
            <a:pPr marL="457200" marR="0" lvl="0" indent="-457200" algn="l" rtl="0">
              <a:lnSpc>
                <a:spcPct val="100000"/>
              </a:lnSpc>
              <a:spcBef>
                <a:spcPts val="0"/>
              </a:spcBef>
              <a:spcAft>
                <a:spcPts val="0"/>
              </a:spcAft>
              <a:buClr>
                <a:srgbClr val="10253F"/>
              </a:buClr>
              <a:buSzPct val="100000"/>
              <a:buFont typeface="Arial"/>
              <a:buAutoNum type="arabicPeriod"/>
            </a:pPr>
            <a:r>
              <a:rPr lang="en-US" sz="3600">
                <a:solidFill>
                  <a:srgbClr val="10253F"/>
                </a:solidFill>
              </a:rPr>
              <a:t> THIS IS HARD WORK</a:t>
            </a: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p:txBody>
      </p:sp>
      <p:sp>
        <p:nvSpPr>
          <p:cNvPr id="1307" name="Shape 1307"/>
          <p:cNvSpPr txBox="1"/>
          <p:nvPr/>
        </p:nvSpPr>
        <p:spPr>
          <a:xfrm>
            <a:off x="2626615" y="1226650"/>
            <a:ext cx="6060299" cy="348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08" name="Shape 1308"/>
          <p:cNvSpPr txBox="1"/>
          <p:nvPr/>
        </p:nvSpPr>
        <p:spPr>
          <a:xfrm>
            <a:off x="2626615" y="1803553"/>
            <a:ext cx="6060299" cy="360900"/>
          </a:xfrm>
          <a:prstGeom prst="rect">
            <a:avLst/>
          </a:prstGeom>
          <a:noFill/>
          <a:ln>
            <a:noFill/>
          </a:ln>
        </p:spPr>
        <p:txBody>
          <a:bodyPr wrap="square" lIns="91425" tIns="45700" rIns="91425" bIns="45700" anchor="t" anchorCtr="0">
            <a:noAutofit/>
          </a:bodyPr>
          <a:lstStyle/>
          <a:p>
            <a:pPr marL="7937" marR="0" lvl="0" indent="-7937" algn="l" rtl="0">
              <a:lnSpc>
                <a:spcPct val="115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09" name="Shape 1309"/>
          <p:cNvSpPr txBox="1"/>
          <p:nvPr/>
        </p:nvSpPr>
        <p:spPr>
          <a:xfrm>
            <a:off x="2626615" y="4085741"/>
            <a:ext cx="6060299" cy="5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a:solidFill>
                  <a:srgbClr val="10253F"/>
                </a:solidFill>
              </a:rPr>
              <a:t>x</a:t>
            </a:r>
          </a:p>
        </p:txBody>
      </p:sp>
      <p:pic>
        <p:nvPicPr>
          <p:cNvPr id="1310" name="Shape 1310"/>
          <p:cNvPicPr preferRelativeResize="0"/>
          <p:nvPr/>
        </p:nvPicPr>
        <p:blipFill>
          <a:blip r:embed="rId3">
            <a:alphaModFix/>
          </a:blip>
          <a:stretch>
            <a:fillRect/>
          </a:stretch>
        </p:blipFill>
        <p:spPr>
          <a:xfrm>
            <a:off x="2335475" y="1998349"/>
            <a:ext cx="6808524" cy="3719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p:nvPr/>
        </p:nvSpPr>
        <p:spPr>
          <a:xfrm>
            <a:off x="-28475" y="0"/>
            <a:ext cx="2377500" cy="6858000"/>
          </a:xfrm>
          <a:prstGeom prst="rect">
            <a:avLst/>
          </a:prstGeom>
          <a:gradFill>
            <a:gsLst>
              <a:gs pos="0">
                <a:srgbClr val="070F19"/>
              </a:gs>
              <a:gs pos="9000">
                <a:srgbClr val="070F19"/>
              </a:gs>
              <a:gs pos="100000">
                <a:srgbClr val="53B8DE"/>
              </a:gs>
            </a:gsLst>
            <a:lin ang="1494010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16" name="Shape 1316"/>
          <p:cNvSpPr txBox="1"/>
          <p:nvPr/>
        </p:nvSpPr>
        <p:spPr>
          <a:xfrm>
            <a:off x="206625" y="1220549"/>
            <a:ext cx="1907100" cy="101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1">
                <a:solidFill>
                  <a:srgbClr val="FFFF00"/>
                </a:solidFill>
              </a:rPr>
              <a:t>LESSONS LEARNED</a:t>
            </a:r>
          </a:p>
        </p:txBody>
      </p:sp>
      <p:sp>
        <p:nvSpPr>
          <p:cNvPr id="1317" name="Shape 1317"/>
          <p:cNvSpPr txBox="1"/>
          <p:nvPr/>
        </p:nvSpPr>
        <p:spPr>
          <a:xfrm>
            <a:off x="2405099" y="694425"/>
            <a:ext cx="6738900" cy="3489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r>
              <a:rPr lang="en-US" sz="3600">
                <a:solidFill>
                  <a:srgbClr val="10253F"/>
                </a:solidFill>
              </a:rPr>
              <a:t> </a:t>
            </a:r>
            <a:r>
              <a:rPr lang="en-US" sz="3000" b="1"/>
              <a:t>SUMMIT LEARNING CASE STUDY</a:t>
            </a:r>
          </a:p>
          <a:p>
            <a:pPr marR="0" lvl="0" algn="l" rtl="0">
              <a:lnSpc>
                <a:spcPct val="100000"/>
              </a:lnSpc>
              <a:spcBef>
                <a:spcPts val="0"/>
              </a:spcBef>
              <a:spcAft>
                <a:spcPts val="0"/>
              </a:spcAft>
              <a:buNone/>
            </a:pPr>
            <a:r>
              <a:rPr lang="en-US" sz="3000">
                <a:solidFill>
                  <a:srgbClr val="0000FF"/>
                </a:solidFill>
              </a:rPr>
              <a:t>Positive</a:t>
            </a:r>
          </a:p>
          <a:p>
            <a:pPr marL="457200" marR="0" lvl="0" indent="-419100" algn="l" rtl="0">
              <a:lnSpc>
                <a:spcPct val="100000"/>
              </a:lnSpc>
              <a:spcBef>
                <a:spcPts val="0"/>
              </a:spcBef>
              <a:spcAft>
                <a:spcPts val="0"/>
              </a:spcAft>
              <a:buSzPct val="100000"/>
              <a:buChar char="●"/>
            </a:pPr>
            <a:r>
              <a:rPr lang="en-US" sz="3000"/>
              <a:t>Free </a:t>
            </a:r>
          </a:p>
          <a:p>
            <a:pPr marL="457200" marR="0" lvl="0" indent="-419100" algn="l" rtl="0">
              <a:lnSpc>
                <a:spcPct val="100000"/>
              </a:lnSpc>
              <a:spcBef>
                <a:spcPts val="0"/>
              </a:spcBef>
              <a:spcAft>
                <a:spcPts val="0"/>
              </a:spcAft>
              <a:buSzPct val="100000"/>
              <a:buChar char="●"/>
            </a:pPr>
            <a:r>
              <a:rPr lang="en-US" sz="3000"/>
              <a:t>Integrated Min. Viable Platform</a:t>
            </a:r>
          </a:p>
          <a:p>
            <a:pPr marL="457200" marR="0" lvl="0" indent="-419100" algn="l" rtl="0">
              <a:lnSpc>
                <a:spcPct val="100000"/>
              </a:lnSpc>
              <a:spcBef>
                <a:spcPts val="0"/>
              </a:spcBef>
              <a:spcAft>
                <a:spcPts val="0"/>
              </a:spcAft>
              <a:buSzPct val="100000"/>
              <a:buChar char="●"/>
            </a:pPr>
            <a:r>
              <a:rPr lang="en-US" sz="3000"/>
              <a:t>Good training</a:t>
            </a:r>
          </a:p>
          <a:p>
            <a:pPr marL="457200" marR="0" lvl="0" indent="-419100" algn="l" rtl="0">
              <a:lnSpc>
                <a:spcPct val="100000"/>
              </a:lnSpc>
              <a:spcBef>
                <a:spcPts val="0"/>
              </a:spcBef>
              <a:spcAft>
                <a:spcPts val="0"/>
              </a:spcAft>
              <a:buSzPct val="100000"/>
              <a:buChar char="●"/>
            </a:pPr>
            <a:r>
              <a:rPr lang="en-US" sz="3000"/>
              <a:t>Can spread innovations and quality materials widely</a:t>
            </a:r>
          </a:p>
          <a:p>
            <a:pPr marR="0" lvl="0" algn="l" rtl="0">
              <a:lnSpc>
                <a:spcPct val="100000"/>
              </a:lnSpc>
              <a:spcBef>
                <a:spcPts val="0"/>
              </a:spcBef>
              <a:spcAft>
                <a:spcPts val="0"/>
              </a:spcAft>
              <a:buNone/>
            </a:pPr>
            <a:r>
              <a:rPr lang="en-US" sz="3000">
                <a:solidFill>
                  <a:srgbClr val="0000FF"/>
                </a:solidFill>
              </a:rPr>
              <a:t>Challenges</a:t>
            </a:r>
          </a:p>
          <a:p>
            <a:pPr marL="457200" marR="0" lvl="0" indent="-419100" algn="l" rtl="0">
              <a:lnSpc>
                <a:spcPct val="100000"/>
              </a:lnSpc>
              <a:spcBef>
                <a:spcPts val="0"/>
              </a:spcBef>
              <a:spcAft>
                <a:spcPts val="0"/>
              </a:spcAft>
              <a:buSzPct val="100000"/>
              <a:buChar char="●"/>
            </a:pPr>
            <a:r>
              <a:rPr lang="en-US" sz="3000"/>
              <a:t>Highly structured</a:t>
            </a:r>
          </a:p>
          <a:p>
            <a:pPr marL="457200" marR="0" lvl="0" indent="-419100" algn="l" rtl="0">
              <a:lnSpc>
                <a:spcPct val="100000"/>
              </a:lnSpc>
              <a:spcBef>
                <a:spcPts val="0"/>
              </a:spcBef>
              <a:spcAft>
                <a:spcPts val="0"/>
              </a:spcAft>
              <a:buSzPct val="100000"/>
              <a:buChar char="●"/>
            </a:pPr>
            <a:r>
              <a:rPr lang="en-US" sz="3000"/>
              <a:t>Curriculum, assessment and projects are work in progress</a:t>
            </a:r>
          </a:p>
        </p:txBody>
      </p:sp>
      <p:sp>
        <p:nvSpPr>
          <p:cNvPr id="1318" name="Shape 1318"/>
          <p:cNvSpPr txBox="1"/>
          <p:nvPr/>
        </p:nvSpPr>
        <p:spPr>
          <a:xfrm>
            <a:off x="2626615" y="1226650"/>
            <a:ext cx="6060299" cy="348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19" name="Shape 1319"/>
          <p:cNvSpPr txBox="1"/>
          <p:nvPr/>
        </p:nvSpPr>
        <p:spPr>
          <a:xfrm>
            <a:off x="2626615" y="1803553"/>
            <a:ext cx="6060299" cy="360900"/>
          </a:xfrm>
          <a:prstGeom prst="rect">
            <a:avLst/>
          </a:prstGeom>
          <a:noFill/>
          <a:ln>
            <a:noFill/>
          </a:ln>
        </p:spPr>
        <p:txBody>
          <a:bodyPr wrap="square" lIns="91425" tIns="45700" rIns="91425" bIns="45700" anchor="t" anchorCtr="0">
            <a:noAutofit/>
          </a:bodyPr>
          <a:lstStyle/>
          <a:p>
            <a:pPr marL="7937" marR="0" lvl="0" indent="-7937" algn="l" rtl="0">
              <a:lnSpc>
                <a:spcPct val="115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20" name="Shape 1320"/>
          <p:cNvSpPr txBox="1"/>
          <p:nvPr/>
        </p:nvSpPr>
        <p:spPr>
          <a:xfrm>
            <a:off x="2544154" y="4085741"/>
            <a:ext cx="6060299" cy="5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a:solidFill>
                  <a:srgbClr val="10253F"/>
                </a:solidFill>
              </a:rPr>
              <a:t>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p:nvPr/>
        </p:nvSpPr>
        <p:spPr>
          <a:xfrm>
            <a:off x="-28475" y="0"/>
            <a:ext cx="2377500" cy="6858000"/>
          </a:xfrm>
          <a:prstGeom prst="rect">
            <a:avLst/>
          </a:prstGeom>
          <a:gradFill>
            <a:gsLst>
              <a:gs pos="0">
                <a:srgbClr val="070F19"/>
              </a:gs>
              <a:gs pos="9000">
                <a:srgbClr val="070F19"/>
              </a:gs>
              <a:gs pos="100000">
                <a:srgbClr val="53B8DE"/>
              </a:gs>
            </a:gsLst>
            <a:lin ang="1494010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26" name="Shape 1326"/>
          <p:cNvSpPr txBox="1"/>
          <p:nvPr/>
        </p:nvSpPr>
        <p:spPr>
          <a:xfrm>
            <a:off x="206625" y="1220549"/>
            <a:ext cx="1907100" cy="101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1">
                <a:solidFill>
                  <a:srgbClr val="FFFF00"/>
                </a:solidFill>
              </a:rPr>
              <a:t>LESSONS LEARNED</a:t>
            </a:r>
          </a:p>
        </p:txBody>
      </p:sp>
      <p:sp>
        <p:nvSpPr>
          <p:cNvPr id="1327" name="Shape 1327"/>
          <p:cNvSpPr txBox="1"/>
          <p:nvPr/>
        </p:nvSpPr>
        <p:spPr>
          <a:xfrm>
            <a:off x="2626615" y="492094"/>
            <a:ext cx="6060299" cy="3489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r>
              <a:rPr lang="en-US" sz="3600">
                <a:solidFill>
                  <a:srgbClr val="10253F"/>
                </a:solidFill>
              </a:rPr>
              <a:t>2. TRENDS SUPPORT  </a:t>
            </a:r>
          </a:p>
          <a:p>
            <a:pPr marR="0" lvl="0" algn="l" rtl="0">
              <a:lnSpc>
                <a:spcPct val="100000"/>
              </a:lnSpc>
              <a:spcBef>
                <a:spcPts val="0"/>
              </a:spcBef>
              <a:spcAft>
                <a:spcPts val="0"/>
              </a:spcAft>
              <a:buNone/>
            </a:pPr>
            <a:r>
              <a:rPr lang="en-US" sz="3600">
                <a:solidFill>
                  <a:srgbClr val="10253F"/>
                </a:solidFill>
              </a:rPr>
              <a:t>     INNOVATION</a:t>
            </a:r>
          </a:p>
          <a:p>
            <a:pPr marR="0" lvl="0" algn="l" rtl="0">
              <a:lnSpc>
                <a:spcPct val="100000"/>
              </a:lnSpc>
              <a:spcBef>
                <a:spcPts val="0"/>
              </a:spcBef>
              <a:spcAft>
                <a:spcPts val="0"/>
              </a:spcAft>
              <a:buNone/>
            </a:pPr>
            <a:endParaRPr sz="2400">
              <a:solidFill>
                <a:srgbClr val="10253F"/>
              </a:solidFill>
            </a:endParaRPr>
          </a:p>
          <a:p>
            <a:pPr marL="457200" marR="0" lvl="0" indent="-381000" algn="l" rtl="0">
              <a:lnSpc>
                <a:spcPct val="100000"/>
              </a:lnSpc>
              <a:spcBef>
                <a:spcPts val="0"/>
              </a:spcBef>
              <a:spcAft>
                <a:spcPts val="0"/>
              </a:spcAft>
              <a:buClr>
                <a:srgbClr val="10253F"/>
              </a:buClr>
              <a:buSzPct val="100000"/>
              <a:buChar char="●"/>
            </a:pPr>
            <a:r>
              <a:rPr lang="en-US" sz="2400">
                <a:solidFill>
                  <a:srgbClr val="10253F"/>
                </a:solidFill>
              </a:rPr>
              <a:t>High-speed internet access</a:t>
            </a:r>
          </a:p>
          <a:p>
            <a:pPr marL="457200" marR="0" lvl="0" indent="-381000" algn="l" rtl="0">
              <a:lnSpc>
                <a:spcPct val="100000"/>
              </a:lnSpc>
              <a:spcBef>
                <a:spcPts val="0"/>
              </a:spcBef>
              <a:spcAft>
                <a:spcPts val="0"/>
              </a:spcAft>
              <a:buClr>
                <a:srgbClr val="10253F"/>
              </a:buClr>
              <a:buSzPct val="100000"/>
              <a:buChar char="●"/>
            </a:pPr>
            <a:r>
              <a:rPr lang="en-US" sz="2400">
                <a:solidFill>
                  <a:srgbClr val="10253F"/>
                </a:solidFill>
              </a:rPr>
              <a:t>MVP platforms, dashboards, curriculum</a:t>
            </a:r>
          </a:p>
          <a:p>
            <a:pPr marL="457200" marR="0" lvl="0" indent="-381000" algn="l" rtl="0">
              <a:lnSpc>
                <a:spcPct val="100000"/>
              </a:lnSpc>
              <a:spcBef>
                <a:spcPts val="0"/>
              </a:spcBef>
              <a:spcAft>
                <a:spcPts val="0"/>
              </a:spcAft>
              <a:buClr>
                <a:srgbClr val="10253F"/>
              </a:buClr>
              <a:buSzPct val="100000"/>
              <a:buChar char="●"/>
            </a:pPr>
            <a:r>
              <a:rPr lang="en-US" sz="2400">
                <a:solidFill>
                  <a:srgbClr val="10253F"/>
                </a:solidFill>
              </a:rPr>
              <a:t>Budding proof points</a:t>
            </a:r>
          </a:p>
          <a:p>
            <a:pPr marR="0" lvl="0" algn="l" rtl="0">
              <a:lnSpc>
                <a:spcPct val="100000"/>
              </a:lnSpc>
              <a:spcBef>
                <a:spcPts val="0"/>
              </a:spcBef>
              <a:spcAft>
                <a:spcPts val="0"/>
              </a:spcAft>
              <a:buNone/>
            </a:pPr>
            <a:endParaRPr sz="3600">
              <a:solidFill>
                <a:srgbClr val="10253F"/>
              </a:solidFill>
            </a:endParaRPr>
          </a:p>
        </p:txBody>
      </p:sp>
      <p:sp>
        <p:nvSpPr>
          <p:cNvPr id="1328" name="Shape 1328"/>
          <p:cNvSpPr txBox="1"/>
          <p:nvPr/>
        </p:nvSpPr>
        <p:spPr>
          <a:xfrm>
            <a:off x="2702815" y="1226650"/>
            <a:ext cx="6060299" cy="348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29" name="Shape 1329"/>
          <p:cNvSpPr txBox="1"/>
          <p:nvPr/>
        </p:nvSpPr>
        <p:spPr>
          <a:xfrm>
            <a:off x="2626615" y="1604513"/>
            <a:ext cx="6060299" cy="360900"/>
          </a:xfrm>
          <a:prstGeom prst="rect">
            <a:avLst/>
          </a:prstGeom>
          <a:noFill/>
          <a:ln>
            <a:noFill/>
          </a:ln>
        </p:spPr>
        <p:txBody>
          <a:bodyPr wrap="square" lIns="91425" tIns="45700" rIns="91425" bIns="45700" anchor="t" anchorCtr="0">
            <a:noAutofit/>
          </a:bodyPr>
          <a:lstStyle/>
          <a:p>
            <a:pPr marL="457200" lvl="0" indent="-381000" rtl="0">
              <a:spcBef>
                <a:spcPts val="0"/>
              </a:spcBef>
              <a:buClr>
                <a:srgbClr val="10253F"/>
              </a:buClr>
              <a:buSzPct val="100000"/>
              <a:buChar char="●"/>
            </a:pPr>
            <a:r>
              <a:rPr lang="en-US" sz="2400">
                <a:solidFill>
                  <a:srgbClr val="10253F"/>
                </a:solidFill>
              </a:rPr>
              <a:t>Factory model seen as not adequate</a:t>
            </a:r>
          </a:p>
        </p:txBody>
      </p:sp>
      <p:sp>
        <p:nvSpPr>
          <p:cNvPr id="1330" name="Shape 1330"/>
          <p:cNvSpPr txBox="1"/>
          <p:nvPr/>
        </p:nvSpPr>
        <p:spPr>
          <a:xfrm>
            <a:off x="2626615" y="4085741"/>
            <a:ext cx="6060299" cy="5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a:solidFill>
                  <a:srgbClr val="10253F"/>
                </a:solidFill>
              </a:rPr>
              <a:t>x</a:t>
            </a:r>
          </a:p>
        </p:txBody>
      </p:sp>
      <p:pic>
        <p:nvPicPr>
          <p:cNvPr id="1331" name="Shape 1331"/>
          <p:cNvPicPr preferRelativeResize="0"/>
          <p:nvPr/>
        </p:nvPicPr>
        <p:blipFill>
          <a:blip r:embed="rId3">
            <a:alphaModFix/>
          </a:blip>
          <a:stretch>
            <a:fillRect/>
          </a:stretch>
        </p:blipFill>
        <p:spPr>
          <a:xfrm>
            <a:off x="2850112" y="3253011"/>
            <a:ext cx="5613324" cy="34474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p:nvPr/>
        </p:nvSpPr>
        <p:spPr>
          <a:xfrm>
            <a:off x="-28475" y="0"/>
            <a:ext cx="2377500" cy="6858000"/>
          </a:xfrm>
          <a:prstGeom prst="rect">
            <a:avLst/>
          </a:prstGeom>
          <a:gradFill>
            <a:gsLst>
              <a:gs pos="0">
                <a:srgbClr val="070F19"/>
              </a:gs>
              <a:gs pos="9000">
                <a:srgbClr val="070F19"/>
              </a:gs>
              <a:gs pos="100000">
                <a:srgbClr val="53B8DE"/>
              </a:gs>
            </a:gsLst>
            <a:lin ang="1494010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37" name="Shape 1337"/>
          <p:cNvSpPr txBox="1"/>
          <p:nvPr/>
        </p:nvSpPr>
        <p:spPr>
          <a:xfrm>
            <a:off x="206625" y="1220549"/>
            <a:ext cx="1907100" cy="101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1">
                <a:solidFill>
                  <a:srgbClr val="FFFF00"/>
                </a:solidFill>
              </a:rPr>
              <a:t>LESSONS LEARNED</a:t>
            </a:r>
          </a:p>
        </p:txBody>
      </p:sp>
      <p:sp>
        <p:nvSpPr>
          <p:cNvPr id="1338" name="Shape 1338"/>
          <p:cNvSpPr txBox="1"/>
          <p:nvPr/>
        </p:nvSpPr>
        <p:spPr>
          <a:xfrm>
            <a:off x="2626615" y="492094"/>
            <a:ext cx="6060299" cy="3489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r>
              <a:rPr lang="en-US" sz="3600">
                <a:solidFill>
                  <a:srgbClr val="10253F"/>
                </a:solidFill>
              </a:rPr>
              <a:t>3. HOLE IN ECOSYSTEM</a:t>
            </a: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2400">
              <a:solidFill>
                <a:srgbClr val="10253F"/>
              </a:solidFill>
            </a:endParaRPr>
          </a:p>
          <a:p>
            <a:pPr marR="0" lvl="0" algn="l" rtl="0">
              <a:lnSpc>
                <a:spcPct val="100000"/>
              </a:lnSpc>
              <a:spcBef>
                <a:spcPts val="0"/>
              </a:spcBef>
              <a:spcAft>
                <a:spcPts val="0"/>
              </a:spcAft>
              <a:buNone/>
            </a:pPr>
            <a:endParaRPr sz="2400">
              <a:solidFill>
                <a:srgbClr val="10253F"/>
              </a:solidFill>
            </a:endParaRPr>
          </a:p>
          <a:p>
            <a:pPr marR="0" lvl="0" algn="l" rtl="0">
              <a:lnSpc>
                <a:spcPct val="100000"/>
              </a:lnSpc>
              <a:spcBef>
                <a:spcPts val="0"/>
              </a:spcBef>
              <a:spcAft>
                <a:spcPts val="0"/>
              </a:spcAft>
              <a:buNone/>
            </a:pPr>
            <a:r>
              <a:rPr lang="en-US" sz="2400">
                <a:solidFill>
                  <a:srgbClr val="10253F"/>
                </a:solidFill>
              </a:rPr>
              <a:t>Schools need free, on-demand, valid and reliable assessments to implement quality competency-based education</a:t>
            </a:r>
          </a:p>
          <a:p>
            <a:pPr marR="0" lvl="0" algn="l" rtl="0">
              <a:lnSpc>
                <a:spcPct val="100000"/>
              </a:lnSpc>
              <a:spcBef>
                <a:spcPts val="0"/>
              </a:spcBef>
              <a:spcAft>
                <a:spcPts val="0"/>
              </a:spcAft>
              <a:buNone/>
            </a:pPr>
            <a:endParaRPr sz="2400">
              <a:solidFill>
                <a:srgbClr val="10253F"/>
              </a:solidFill>
            </a:endParaRPr>
          </a:p>
          <a:p>
            <a:pPr marR="0" lvl="0" algn="l" rtl="0">
              <a:lnSpc>
                <a:spcPct val="100000"/>
              </a:lnSpc>
              <a:spcBef>
                <a:spcPts val="0"/>
              </a:spcBef>
              <a:spcAft>
                <a:spcPts val="0"/>
              </a:spcAft>
              <a:buNone/>
            </a:pPr>
            <a:endParaRPr sz="2400">
              <a:solidFill>
                <a:srgbClr val="10253F"/>
              </a:solidFill>
            </a:endParaRPr>
          </a:p>
          <a:p>
            <a:pPr marR="0" lvl="0" algn="l" rtl="0">
              <a:lnSpc>
                <a:spcPct val="100000"/>
              </a:lnSpc>
              <a:spcBef>
                <a:spcPts val="0"/>
              </a:spcBef>
              <a:spcAft>
                <a:spcPts val="0"/>
              </a:spcAft>
              <a:buNone/>
            </a:pPr>
            <a:endParaRPr sz="2400">
              <a:solidFill>
                <a:srgbClr val="10253F"/>
              </a:solidFill>
            </a:endParaRPr>
          </a:p>
        </p:txBody>
      </p:sp>
      <p:sp>
        <p:nvSpPr>
          <p:cNvPr id="1339" name="Shape 1339"/>
          <p:cNvSpPr txBox="1"/>
          <p:nvPr/>
        </p:nvSpPr>
        <p:spPr>
          <a:xfrm>
            <a:off x="2702815" y="1226650"/>
            <a:ext cx="6060299" cy="348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40" name="Shape 1340"/>
          <p:cNvSpPr txBox="1"/>
          <p:nvPr/>
        </p:nvSpPr>
        <p:spPr>
          <a:xfrm>
            <a:off x="2626615" y="4085741"/>
            <a:ext cx="6060299" cy="5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a:solidFill>
                  <a:srgbClr val="10253F"/>
                </a:solidFill>
              </a:rPr>
              <a:t>x</a:t>
            </a:r>
          </a:p>
        </p:txBody>
      </p:sp>
      <p:pic>
        <p:nvPicPr>
          <p:cNvPr id="1341" name="Shape 1341"/>
          <p:cNvPicPr preferRelativeResize="0"/>
          <p:nvPr/>
        </p:nvPicPr>
        <p:blipFill>
          <a:blip r:embed="rId3">
            <a:alphaModFix/>
          </a:blip>
          <a:stretch>
            <a:fillRect/>
          </a:stretch>
        </p:blipFill>
        <p:spPr>
          <a:xfrm>
            <a:off x="3739560" y="5158275"/>
            <a:ext cx="3568824" cy="1463224"/>
          </a:xfrm>
          <a:prstGeom prst="rect">
            <a:avLst/>
          </a:prstGeom>
          <a:noFill/>
          <a:ln>
            <a:noFill/>
          </a:ln>
        </p:spPr>
      </p:pic>
      <p:pic>
        <p:nvPicPr>
          <p:cNvPr id="1342" name="Shape 1342"/>
          <p:cNvPicPr preferRelativeResize="0"/>
          <p:nvPr/>
        </p:nvPicPr>
        <p:blipFill>
          <a:blip r:embed="rId4">
            <a:alphaModFix/>
          </a:blip>
          <a:stretch>
            <a:fillRect/>
          </a:stretch>
        </p:blipFill>
        <p:spPr>
          <a:xfrm>
            <a:off x="3843875" y="1109850"/>
            <a:ext cx="3360189" cy="22053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p:nvPr/>
        </p:nvSpPr>
        <p:spPr>
          <a:xfrm>
            <a:off x="438575" y="6328725"/>
            <a:ext cx="8150100" cy="401400"/>
          </a:xfrm>
          <a:prstGeom prst="rect">
            <a:avLst/>
          </a:prstGeom>
          <a:noFill/>
          <a:ln>
            <a:noFill/>
          </a:ln>
        </p:spPr>
        <p:txBody>
          <a:bodyPr wrap="square" lIns="91425" tIns="91425" rIns="91425" bIns="91425" anchor="t" anchorCtr="0">
            <a:noAutofit/>
          </a:bodyPr>
          <a:lstStyle/>
          <a:p>
            <a:pPr lvl="0" rtl="0">
              <a:spcBef>
                <a:spcPts val="0"/>
              </a:spcBef>
              <a:buNone/>
            </a:pPr>
            <a:r>
              <a:rPr lang="en-US" sz="1000">
                <a:solidFill>
                  <a:schemeClr val="dk1"/>
                </a:solidFill>
              </a:rPr>
              <a:t>* </a:t>
            </a:r>
            <a:r>
              <a:rPr lang="en-US" sz="1000" i="1">
                <a:solidFill>
                  <a:schemeClr val="dk1"/>
                </a:solidFill>
              </a:rPr>
              <a:t> </a:t>
            </a:r>
            <a:r>
              <a:rPr lang="en-US" sz="1000" i="1" u="sng">
                <a:solidFill>
                  <a:schemeClr val="hlink"/>
                </a:solidFill>
                <a:hlinkClick r:id="rId3"/>
              </a:rPr>
              <a:t>Education Week Quality Counts 2017</a:t>
            </a:r>
            <a:r>
              <a:rPr lang="en-US" sz="1100" i="1">
                <a:solidFill>
                  <a:schemeClr val="dk1"/>
                </a:solidFill>
                <a:latin typeface="Calibri"/>
                <a:ea typeface="Calibri"/>
                <a:cs typeface="Calibri"/>
                <a:sym typeface="Calibri"/>
              </a:rPr>
              <a:t>   **</a:t>
            </a:r>
            <a:r>
              <a:rPr lang="en-US" sz="1100" i="1" u="sng">
                <a:solidFill>
                  <a:schemeClr val="hlink"/>
                </a:solidFill>
                <a:latin typeface="Calibri"/>
                <a:ea typeface="Calibri"/>
                <a:cs typeface="Calibri"/>
                <a:sym typeface="Calibri"/>
                <a:hlinkClick r:id="rId4"/>
              </a:rPr>
              <a:t>State of the State Address February 2017</a:t>
            </a:r>
            <a:r>
              <a:rPr lang="en-US" sz="1100" i="1">
                <a:latin typeface="Calibri"/>
                <a:ea typeface="Calibri"/>
                <a:cs typeface="Calibri"/>
                <a:sym typeface="Calibri"/>
              </a:rPr>
              <a:t>    </a:t>
            </a:r>
          </a:p>
          <a:p>
            <a:pPr lvl="0" rtl="0">
              <a:spcBef>
                <a:spcPts val="0"/>
              </a:spcBef>
              <a:buNone/>
            </a:pPr>
            <a:r>
              <a:rPr lang="en-US" sz="1100" i="1">
                <a:latin typeface="Calibri"/>
                <a:ea typeface="Calibri"/>
                <a:cs typeface="Calibri"/>
                <a:sym typeface="Calibri"/>
              </a:rPr>
              <a:t>*** Governor’s Conference August 2017 (updated SOS stated goal of 60% by 2025)</a:t>
            </a:r>
          </a:p>
          <a:p>
            <a:pPr lvl="0" rtl="0">
              <a:spcBef>
                <a:spcPts val="0"/>
              </a:spcBef>
              <a:buNone/>
            </a:pPr>
            <a:endParaRPr sz="1100" i="1">
              <a:latin typeface="Calibri"/>
              <a:ea typeface="Calibri"/>
              <a:cs typeface="Calibri"/>
              <a:sym typeface="Calibri"/>
            </a:endParaRPr>
          </a:p>
        </p:txBody>
      </p:sp>
      <p:sp>
        <p:nvSpPr>
          <p:cNvPr id="944" name="Shape 944"/>
          <p:cNvSpPr txBox="1"/>
          <p:nvPr/>
        </p:nvSpPr>
        <p:spPr>
          <a:xfrm>
            <a:off x="3363200" y="1421375"/>
            <a:ext cx="5208000" cy="1473600"/>
          </a:xfrm>
          <a:prstGeom prst="rect">
            <a:avLst/>
          </a:prstGeom>
          <a:solidFill>
            <a:srgbClr val="FFF2CC"/>
          </a:solidFill>
          <a:ln>
            <a:noFill/>
          </a:ln>
        </p:spPr>
        <p:txBody>
          <a:bodyPr wrap="square" lIns="91425" tIns="91425" rIns="91425" bIns="91425" anchor="t" anchorCtr="0">
            <a:noAutofit/>
          </a:bodyPr>
          <a:lstStyle/>
          <a:p>
            <a:pPr marL="0" lvl="0" indent="0" rtl="0">
              <a:lnSpc>
                <a:spcPct val="100000"/>
              </a:lnSpc>
              <a:spcBef>
                <a:spcPts val="0"/>
              </a:spcBef>
              <a:buClr>
                <a:schemeClr val="dk1"/>
              </a:buClr>
              <a:buSzPct val="25000"/>
              <a:buFont typeface="Arial"/>
              <a:buNone/>
            </a:pPr>
            <a:r>
              <a:rPr lang="en-US" sz="2200" b="1">
                <a:solidFill>
                  <a:srgbClr val="434343"/>
                </a:solidFill>
                <a:latin typeface="Calibri"/>
                <a:ea typeface="Calibri"/>
                <a:cs typeface="Calibri"/>
                <a:sym typeface="Calibri"/>
              </a:rPr>
              <a:t>“Become the fastest improving education system in the nation”</a:t>
            </a:r>
          </a:p>
          <a:p>
            <a:pPr marL="457200" lvl="0" indent="-69850" rtl="0">
              <a:lnSpc>
                <a:spcPct val="100000"/>
              </a:lnSpc>
              <a:spcBef>
                <a:spcPts val="0"/>
              </a:spcBef>
              <a:buClr>
                <a:schemeClr val="dk1"/>
              </a:buClr>
              <a:buSzPct val="50000"/>
              <a:buFont typeface="Arial"/>
              <a:buNone/>
            </a:pPr>
            <a:r>
              <a:rPr lang="en-US" sz="2200" b="1">
                <a:solidFill>
                  <a:srgbClr val="FF0000"/>
                </a:solidFill>
                <a:latin typeface="Calibri"/>
                <a:ea typeface="Calibri"/>
                <a:cs typeface="Calibri"/>
                <a:sym typeface="Calibri"/>
              </a:rPr>
              <a:t>Rise from BOTTOM of national ranking</a:t>
            </a:r>
          </a:p>
          <a:p>
            <a:pPr marL="914400" lvl="0" indent="-69850" rtl="0">
              <a:lnSpc>
                <a:spcPct val="100000"/>
              </a:lnSpc>
              <a:spcBef>
                <a:spcPts val="0"/>
              </a:spcBef>
              <a:buClr>
                <a:schemeClr val="dk1"/>
              </a:buClr>
              <a:buSzPct val="61111"/>
              <a:buFont typeface="Arial"/>
              <a:buNone/>
            </a:pPr>
            <a:r>
              <a:rPr lang="en-US" sz="1800">
                <a:solidFill>
                  <a:srgbClr val="666666"/>
                </a:solidFill>
                <a:latin typeface="Calibri"/>
                <a:ea typeface="Calibri"/>
                <a:cs typeface="Calibri"/>
                <a:sym typeface="Calibri"/>
              </a:rPr>
              <a:t>Ed Week Quality Counts Report Card 2017*</a:t>
            </a:r>
          </a:p>
          <a:p>
            <a:pPr lvl="0" indent="387350" rtl="0">
              <a:lnSpc>
                <a:spcPct val="100000"/>
              </a:lnSpc>
              <a:spcBef>
                <a:spcPts val="0"/>
              </a:spcBef>
              <a:buClr>
                <a:srgbClr val="000000"/>
              </a:buClr>
              <a:buFont typeface="Arial"/>
              <a:buNone/>
            </a:pPr>
            <a:endParaRPr sz="2000"/>
          </a:p>
          <a:p>
            <a:pPr marL="0" marR="0" lvl="0" indent="0" rtl="0">
              <a:lnSpc>
                <a:spcPct val="100000"/>
              </a:lnSpc>
              <a:spcBef>
                <a:spcPts val="3000"/>
              </a:spcBef>
              <a:spcAft>
                <a:spcPts val="0"/>
              </a:spcAft>
              <a:buClr>
                <a:srgbClr val="000000"/>
              </a:buClr>
              <a:buFont typeface="Arial"/>
              <a:buNone/>
            </a:pPr>
            <a:endParaRPr sz="2000" b="1" i="1">
              <a:solidFill>
                <a:srgbClr val="FFFFFF"/>
              </a:solidFill>
              <a:highlight>
                <a:srgbClr val="CC4125"/>
              </a:highlight>
              <a:latin typeface="Quattrocento Sans"/>
              <a:ea typeface="Quattrocento Sans"/>
              <a:cs typeface="Quattrocento Sans"/>
              <a:sym typeface="Quattrocento Sans"/>
            </a:endParaRPr>
          </a:p>
          <a:p>
            <a:pPr marL="0" marR="0" lvl="0" indent="0" rtl="0">
              <a:lnSpc>
                <a:spcPct val="100000"/>
              </a:lnSpc>
              <a:spcBef>
                <a:spcPts val="3000"/>
              </a:spcBef>
              <a:spcAft>
                <a:spcPts val="0"/>
              </a:spcAft>
              <a:buClr>
                <a:srgbClr val="000000"/>
              </a:buClr>
              <a:buSzPct val="25000"/>
              <a:buFont typeface="Quattrocento Sans"/>
              <a:buNone/>
            </a:pPr>
            <a:r>
              <a:rPr lang="en-US" sz="2400" b="0" i="0" u="none" strike="noStrike" cap="none">
                <a:solidFill>
                  <a:srgbClr val="000000"/>
                </a:solidFill>
                <a:latin typeface="Quattrocento Sans"/>
                <a:ea typeface="Quattrocento Sans"/>
                <a:cs typeface="Quattrocento Sans"/>
                <a:sym typeface="Quattrocento Sans"/>
              </a:rPr>
              <a:t>   </a:t>
            </a:r>
          </a:p>
          <a:p>
            <a:pPr marL="0" marR="0" lvl="0" indent="0" rtl="0">
              <a:lnSpc>
                <a:spcPct val="100000"/>
              </a:lnSpc>
              <a:spcBef>
                <a:spcPts val="3000"/>
              </a:spcBef>
              <a:spcAft>
                <a:spcPts val="0"/>
              </a:spcAft>
              <a:buClr>
                <a:srgbClr val="000000"/>
              </a:buClr>
              <a:buFont typeface="Quattrocento Sans"/>
              <a:buNone/>
            </a:pPr>
            <a:endParaRPr sz="2400">
              <a:latin typeface="Quattrocento Sans"/>
              <a:ea typeface="Quattrocento Sans"/>
              <a:cs typeface="Quattrocento Sans"/>
              <a:sym typeface="Quattrocento Sans"/>
            </a:endParaRPr>
          </a:p>
        </p:txBody>
      </p:sp>
      <p:sp>
        <p:nvSpPr>
          <p:cNvPr id="945" name="Shape 945"/>
          <p:cNvSpPr txBox="1">
            <a:spLocks noGrp="1"/>
          </p:cNvSpPr>
          <p:nvPr>
            <p:ph type="sldNum" idx="12"/>
          </p:nvPr>
        </p:nvSpPr>
        <p:spPr>
          <a:xfrm>
            <a:off x="8664950" y="6217325"/>
            <a:ext cx="294000" cy="312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4</a:t>
            </a:fld>
            <a:endParaRPr lang="en-US" sz="1100" b="0" i="0" u="none" strike="noStrike" cap="none">
              <a:solidFill>
                <a:srgbClr val="000000"/>
              </a:solidFill>
              <a:latin typeface="Arial"/>
              <a:ea typeface="Arial"/>
              <a:cs typeface="Arial"/>
              <a:sym typeface="Arial"/>
            </a:endParaRPr>
          </a:p>
        </p:txBody>
      </p:sp>
      <p:sp>
        <p:nvSpPr>
          <p:cNvPr id="946" name="Shape 946"/>
          <p:cNvSpPr txBox="1"/>
          <p:nvPr/>
        </p:nvSpPr>
        <p:spPr>
          <a:xfrm>
            <a:off x="484300" y="854087"/>
            <a:ext cx="7637700" cy="5766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2400" b="1" i="1">
                <a:solidFill>
                  <a:srgbClr val="0563C1"/>
                </a:solidFill>
                <a:latin typeface="Quattrocento Sans"/>
                <a:ea typeface="Quattrocento Sans"/>
                <a:cs typeface="Quattrocento Sans"/>
                <a:sym typeface="Quattrocento Sans"/>
              </a:rPr>
              <a:t>To realize Governor Sandoval’s GRAND GOALS</a:t>
            </a:r>
          </a:p>
        </p:txBody>
      </p:sp>
      <p:pic>
        <p:nvPicPr>
          <p:cNvPr id="947" name="Shape 947" descr="Spiral around eIc to rt.jpg"/>
          <p:cNvPicPr preferRelativeResize="0"/>
          <p:nvPr/>
        </p:nvPicPr>
        <p:blipFill rotWithShape="1">
          <a:blip r:embed="rId5">
            <a:alphaModFix/>
          </a:blip>
          <a:srcRect/>
          <a:stretch/>
        </p:blipFill>
        <p:spPr>
          <a:xfrm>
            <a:off x="8207895" y="164075"/>
            <a:ext cx="821400" cy="691200"/>
          </a:xfrm>
          <a:prstGeom prst="rect">
            <a:avLst/>
          </a:prstGeom>
          <a:noFill/>
          <a:ln>
            <a:noFill/>
          </a:ln>
        </p:spPr>
      </p:pic>
      <p:sp>
        <p:nvSpPr>
          <p:cNvPr id="948" name="Shape 948"/>
          <p:cNvSpPr txBox="1"/>
          <p:nvPr/>
        </p:nvSpPr>
        <p:spPr>
          <a:xfrm>
            <a:off x="495550" y="1597850"/>
            <a:ext cx="2527200" cy="1170000"/>
          </a:xfrm>
          <a:prstGeom prst="rect">
            <a:avLst/>
          </a:prstGeom>
          <a:solidFill>
            <a:srgbClr val="FFF2CC"/>
          </a:solidFill>
          <a:ln>
            <a:noFill/>
          </a:ln>
        </p:spPr>
        <p:txBody>
          <a:bodyPr wrap="square" lIns="91425" tIns="91425" rIns="91425" bIns="91425" anchor="t" anchorCtr="0">
            <a:noAutofit/>
          </a:bodyPr>
          <a:lstStyle/>
          <a:p>
            <a:pPr marL="0" lvl="0" indent="-69850" algn="ctr" rtl="0">
              <a:lnSpc>
                <a:spcPct val="100000"/>
              </a:lnSpc>
              <a:spcBef>
                <a:spcPts val="1000"/>
              </a:spcBef>
              <a:buClr>
                <a:srgbClr val="000000"/>
              </a:buClr>
              <a:buSzPct val="45833"/>
              <a:buFont typeface="Arial"/>
              <a:buNone/>
            </a:pPr>
            <a:r>
              <a:rPr lang="en-US" sz="2400" b="1">
                <a:solidFill>
                  <a:srgbClr val="980000"/>
                </a:solidFill>
                <a:latin typeface="Calibri"/>
                <a:ea typeface="Calibri"/>
                <a:cs typeface="Calibri"/>
                <a:sym typeface="Calibri"/>
              </a:rPr>
              <a:t>Rapidly</a:t>
            </a:r>
          </a:p>
          <a:p>
            <a:pPr marL="0" lvl="0" indent="-69850" algn="ctr" rtl="0">
              <a:lnSpc>
                <a:spcPct val="100000"/>
              </a:lnSpc>
              <a:spcBef>
                <a:spcPts val="0"/>
              </a:spcBef>
              <a:buClr>
                <a:srgbClr val="000000"/>
              </a:buClr>
              <a:buSzPct val="45833"/>
              <a:buFont typeface="Arial"/>
              <a:buNone/>
            </a:pPr>
            <a:r>
              <a:rPr lang="en-US" sz="2400" b="1">
                <a:solidFill>
                  <a:srgbClr val="980000"/>
                </a:solidFill>
                <a:latin typeface="Calibri"/>
                <a:ea typeface="Calibri"/>
                <a:cs typeface="Calibri"/>
                <a:sym typeface="Calibri"/>
              </a:rPr>
              <a:t> IMPROVE</a:t>
            </a:r>
          </a:p>
          <a:p>
            <a:pPr lvl="0" indent="387350" algn="ctr" rtl="0">
              <a:lnSpc>
                <a:spcPct val="100000"/>
              </a:lnSpc>
              <a:spcBef>
                <a:spcPts val="0"/>
              </a:spcBef>
              <a:buClr>
                <a:srgbClr val="000000"/>
              </a:buClr>
              <a:buFont typeface="Arial"/>
              <a:buNone/>
            </a:pPr>
            <a:endParaRPr sz="2000" u="sng"/>
          </a:p>
          <a:p>
            <a:pPr marL="0" marR="0" lvl="0" indent="0" algn="ctr" rtl="0">
              <a:lnSpc>
                <a:spcPct val="100000"/>
              </a:lnSpc>
              <a:spcBef>
                <a:spcPts val="3000"/>
              </a:spcBef>
              <a:spcAft>
                <a:spcPts val="0"/>
              </a:spcAft>
              <a:buClr>
                <a:srgbClr val="000000"/>
              </a:buClr>
              <a:buFont typeface="Arial"/>
              <a:buNone/>
            </a:pPr>
            <a:endParaRPr sz="2000" b="1" i="1" u="sng">
              <a:solidFill>
                <a:srgbClr val="FFFFFF"/>
              </a:solidFill>
              <a:highlight>
                <a:srgbClr val="CC4125"/>
              </a:highlight>
              <a:latin typeface="Quattrocento Sans"/>
              <a:ea typeface="Quattrocento Sans"/>
              <a:cs typeface="Quattrocento Sans"/>
              <a:sym typeface="Quattrocento Sans"/>
            </a:endParaRPr>
          </a:p>
          <a:p>
            <a:pPr marL="0" marR="0" lvl="0" indent="0" algn="ctr" rtl="0">
              <a:lnSpc>
                <a:spcPct val="100000"/>
              </a:lnSpc>
              <a:spcBef>
                <a:spcPts val="3000"/>
              </a:spcBef>
              <a:spcAft>
                <a:spcPts val="0"/>
              </a:spcAft>
              <a:buClr>
                <a:srgbClr val="000000"/>
              </a:buClr>
              <a:buSzPct val="25000"/>
              <a:buFont typeface="Quattrocento Sans"/>
              <a:buNone/>
            </a:pPr>
            <a:r>
              <a:rPr lang="en-US" sz="2400" b="0" i="0" u="sng" strike="noStrike" cap="none">
                <a:solidFill>
                  <a:srgbClr val="000000"/>
                </a:solidFill>
                <a:latin typeface="Quattrocento Sans"/>
                <a:ea typeface="Quattrocento Sans"/>
                <a:cs typeface="Quattrocento Sans"/>
                <a:sym typeface="Quattrocento Sans"/>
              </a:rPr>
              <a:t>   </a:t>
            </a:r>
          </a:p>
          <a:p>
            <a:pPr marL="0" marR="0" lvl="0" indent="0" algn="ctr" rtl="0">
              <a:lnSpc>
                <a:spcPct val="100000"/>
              </a:lnSpc>
              <a:spcBef>
                <a:spcPts val="3000"/>
              </a:spcBef>
              <a:spcAft>
                <a:spcPts val="0"/>
              </a:spcAft>
              <a:buClr>
                <a:srgbClr val="000000"/>
              </a:buClr>
              <a:buFont typeface="Quattrocento Sans"/>
              <a:buNone/>
            </a:pPr>
            <a:endParaRPr sz="2400" u="sng">
              <a:latin typeface="Quattrocento Sans"/>
              <a:ea typeface="Quattrocento Sans"/>
              <a:cs typeface="Quattrocento Sans"/>
              <a:sym typeface="Quattrocento Sans"/>
            </a:endParaRPr>
          </a:p>
        </p:txBody>
      </p:sp>
      <p:sp>
        <p:nvSpPr>
          <p:cNvPr id="949" name="Shape 949"/>
          <p:cNvSpPr txBox="1"/>
          <p:nvPr/>
        </p:nvSpPr>
        <p:spPr>
          <a:xfrm>
            <a:off x="495550" y="3510425"/>
            <a:ext cx="2527200" cy="1398900"/>
          </a:xfrm>
          <a:prstGeom prst="rect">
            <a:avLst/>
          </a:prstGeom>
          <a:solidFill>
            <a:srgbClr val="CFE2F3"/>
          </a:solidFill>
          <a:ln>
            <a:noFill/>
          </a:ln>
        </p:spPr>
        <p:txBody>
          <a:bodyPr wrap="square" lIns="91425" tIns="91425" rIns="91425" bIns="91425" anchor="t" anchorCtr="0">
            <a:noAutofit/>
          </a:bodyPr>
          <a:lstStyle/>
          <a:p>
            <a:pPr lvl="0" algn="ctr" rtl="0">
              <a:spcBef>
                <a:spcPts val="1000"/>
              </a:spcBef>
              <a:buClr>
                <a:schemeClr val="dk1"/>
              </a:buClr>
              <a:buSzPct val="45833"/>
              <a:buFont typeface="Arial"/>
              <a:buNone/>
            </a:pPr>
            <a:r>
              <a:rPr lang="en-US" sz="2400" b="1">
                <a:solidFill>
                  <a:srgbClr val="990000"/>
                </a:solidFill>
                <a:latin typeface="Calibri"/>
                <a:ea typeface="Calibri"/>
                <a:cs typeface="Calibri"/>
                <a:sym typeface="Calibri"/>
              </a:rPr>
              <a:t>Universal</a:t>
            </a:r>
          </a:p>
          <a:p>
            <a:pPr lvl="0" algn="ctr" rtl="0">
              <a:spcBef>
                <a:spcPts val="0"/>
              </a:spcBef>
              <a:buClr>
                <a:schemeClr val="dk1"/>
              </a:buClr>
              <a:buSzPct val="45833"/>
              <a:buFont typeface="Arial"/>
              <a:buNone/>
            </a:pPr>
            <a:r>
              <a:rPr lang="en-US" sz="2400" b="1">
                <a:solidFill>
                  <a:srgbClr val="990000"/>
                </a:solidFill>
                <a:latin typeface="Calibri"/>
                <a:ea typeface="Calibri"/>
                <a:cs typeface="Calibri"/>
                <a:sym typeface="Calibri"/>
              </a:rPr>
              <a:t>SUCCESS</a:t>
            </a:r>
          </a:p>
          <a:p>
            <a:pPr marL="457200" lvl="0" indent="-69850" algn="ctr" rtl="0">
              <a:spcBef>
                <a:spcPts val="0"/>
              </a:spcBef>
              <a:buClr>
                <a:srgbClr val="000000"/>
              </a:buClr>
              <a:buFont typeface="Arial"/>
              <a:buNone/>
            </a:pPr>
            <a:endParaRPr sz="2000">
              <a:solidFill>
                <a:srgbClr val="980000"/>
              </a:solidFill>
              <a:latin typeface="Calibri"/>
              <a:ea typeface="Calibri"/>
              <a:cs typeface="Calibri"/>
              <a:sym typeface="Calibri"/>
            </a:endParaRPr>
          </a:p>
          <a:p>
            <a:pPr lvl="0" indent="387350" algn="ctr" rtl="0">
              <a:lnSpc>
                <a:spcPct val="100000"/>
              </a:lnSpc>
              <a:spcBef>
                <a:spcPts val="0"/>
              </a:spcBef>
              <a:buClr>
                <a:srgbClr val="000000"/>
              </a:buClr>
              <a:buFont typeface="Arial"/>
              <a:buNone/>
            </a:pPr>
            <a:endParaRPr sz="2000"/>
          </a:p>
          <a:p>
            <a:pPr marL="0" marR="0" lvl="0" indent="0" algn="ctr" rtl="0">
              <a:lnSpc>
                <a:spcPct val="100000"/>
              </a:lnSpc>
              <a:spcBef>
                <a:spcPts val="3000"/>
              </a:spcBef>
              <a:spcAft>
                <a:spcPts val="0"/>
              </a:spcAft>
              <a:buClr>
                <a:srgbClr val="000000"/>
              </a:buClr>
              <a:buFont typeface="Arial"/>
              <a:buNone/>
            </a:pPr>
            <a:endParaRPr sz="2000" b="1" i="1">
              <a:solidFill>
                <a:srgbClr val="FFFFFF"/>
              </a:solidFill>
              <a:highlight>
                <a:srgbClr val="CC4125"/>
              </a:highlight>
              <a:latin typeface="Quattrocento Sans"/>
              <a:ea typeface="Quattrocento Sans"/>
              <a:cs typeface="Quattrocento Sans"/>
              <a:sym typeface="Quattrocento Sans"/>
            </a:endParaRPr>
          </a:p>
          <a:p>
            <a:pPr marL="0" marR="0" lvl="0" indent="0" algn="ctr" rtl="0">
              <a:lnSpc>
                <a:spcPct val="100000"/>
              </a:lnSpc>
              <a:spcBef>
                <a:spcPts val="3000"/>
              </a:spcBef>
              <a:spcAft>
                <a:spcPts val="0"/>
              </a:spcAft>
              <a:buClr>
                <a:srgbClr val="000000"/>
              </a:buClr>
              <a:buSzPct val="25000"/>
              <a:buFont typeface="Quattrocento Sans"/>
              <a:buNone/>
            </a:pPr>
            <a:r>
              <a:rPr lang="en-US" sz="2400" b="0" i="0" u="none" strike="noStrike" cap="none">
                <a:solidFill>
                  <a:srgbClr val="000000"/>
                </a:solidFill>
                <a:latin typeface="Quattrocento Sans"/>
                <a:ea typeface="Quattrocento Sans"/>
                <a:cs typeface="Quattrocento Sans"/>
                <a:sym typeface="Quattrocento Sans"/>
              </a:rPr>
              <a:t>   </a:t>
            </a:r>
          </a:p>
          <a:p>
            <a:pPr marL="0" marR="0" lvl="0" indent="0" algn="ctr" rtl="0">
              <a:lnSpc>
                <a:spcPct val="100000"/>
              </a:lnSpc>
              <a:spcBef>
                <a:spcPts val="3000"/>
              </a:spcBef>
              <a:spcAft>
                <a:spcPts val="0"/>
              </a:spcAft>
              <a:buClr>
                <a:srgbClr val="000000"/>
              </a:buClr>
              <a:buFont typeface="Quattrocento Sans"/>
              <a:buNone/>
            </a:pPr>
            <a:endParaRPr sz="2400">
              <a:latin typeface="Quattrocento Sans"/>
              <a:ea typeface="Quattrocento Sans"/>
              <a:cs typeface="Quattrocento Sans"/>
              <a:sym typeface="Quattrocento Sans"/>
            </a:endParaRPr>
          </a:p>
        </p:txBody>
      </p:sp>
      <p:sp>
        <p:nvSpPr>
          <p:cNvPr id="950" name="Shape 950"/>
          <p:cNvSpPr txBox="1"/>
          <p:nvPr/>
        </p:nvSpPr>
        <p:spPr>
          <a:xfrm>
            <a:off x="495550" y="5408824"/>
            <a:ext cx="2527200" cy="808500"/>
          </a:xfrm>
          <a:prstGeom prst="rect">
            <a:avLst/>
          </a:prstGeom>
          <a:solidFill>
            <a:srgbClr val="D9EAD3"/>
          </a:solidFill>
          <a:ln>
            <a:noFill/>
          </a:ln>
        </p:spPr>
        <p:txBody>
          <a:bodyPr wrap="square" lIns="91425" tIns="91425" rIns="91425" bIns="91425" anchor="t" anchorCtr="0">
            <a:noAutofit/>
          </a:bodyPr>
          <a:lstStyle/>
          <a:p>
            <a:pPr marL="0" lvl="0" indent="-69850" algn="ctr" rtl="0">
              <a:lnSpc>
                <a:spcPct val="100000"/>
              </a:lnSpc>
              <a:spcBef>
                <a:spcPts val="1000"/>
              </a:spcBef>
              <a:buClr>
                <a:srgbClr val="000000"/>
              </a:buClr>
              <a:buSzPct val="45833"/>
              <a:buFont typeface="Arial"/>
              <a:buNone/>
            </a:pPr>
            <a:r>
              <a:rPr lang="en-US" sz="2400" b="1">
                <a:solidFill>
                  <a:srgbClr val="980000"/>
                </a:solidFill>
                <a:latin typeface="Calibri"/>
                <a:ea typeface="Calibri"/>
                <a:cs typeface="Calibri"/>
                <a:sym typeface="Calibri"/>
              </a:rPr>
              <a:t> INNOVATE</a:t>
            </a:r>
          </a:p>
          <a:p>
            <a:pPr marL="457200" lvl="0" indent="-69850" algn="ctr" rtl="0">
              <a:spcBef>
                <a:spcPts val="0"/>
              </a:spcBef>
              <a:buClr>
                <a:srgbClr val="000000"/>
              </a:buClr>
              <a:buFont typeface="Arial"/>
              <a:buNone/>
            </a:pPr>
            <a:endParaRPr sz="2000">
              <a:solidFill>
                <a:srgbClr val="980000"/>
              </a:solidFill>
              <a:latin typeface="Calibri"/>
              <a:ea typeface="Calibri"/>
              <a:cs typeface="Calibri"/>
              <a:sym typeface="Calibri"/>
            </a:endParaRPr>
          </a:p>
          <a:p>
            <a:pPr lvl="0" indent="387350" algn="ctr" rtl="0">
              <a:lnSpc>
                <a:spcPct val="100000"/>
              </a:lnSpc>
              <a:spcBef>
                <a:spcPts val="0"/>
              </a:spcBef>
              <a:buClr>
                <a:srgbClr val="000000"/>
              </a:buClr>
              <a:buFont typeface="Arial"/>
              <a:buNone/>
            </a:pPr>
            <a:endParaRPr sz="2000"/>
          </a:p>
          <a:p>
            <a:pPr marL="0" marR="0" lvl="0" indent="0" algn="ctr" rtl="0">
              <a:lnSpc>
                <a:spcPct val="100000"/>
              </a:lnSpc>
              <a:spcBef>
                <a:spcPts val="3000"/>
              </a:spcBef>
              <a:spcAft>
                <a:spcPts val="0"/>
              </a:spcAft>
              <a:buClr>
                <a:srgbClr val="000000"/>
              </a:buClr>
              <a:buFont typeface="Arial"/>
              <a:buNone/>
            </a:pPr>
            <a:endParaRPr sz="2000" b="1" i="1">
              <a:solidFill>
                <a:srgbClr val="FFFFFF"/>
              </a:solidFill>
              <a:highlight>
                <a:srgbClr val="CC4125"/>
              </a:highlight>
              <a:latin typeface="Quattrocento Sans"/>
              <a:ea typeface="Quattrocento Sans"/>
              <a:cs typeface="Quattrocento Sans"/>
              <a:sym typeface="Quattrocento Sans"/>
            </a:endParaRPr>
          </a:p>
          <a:p>
            <a:pPr marL="0" marR="0" lvl="0" indent="0" algn="ctr" rtl="0">
              <a:lnSpc>
                <a:spcPct val="100000"/>
              </a:lnSpc>
              <a:spcBef>
                <a:spcPts val="3000"/>
              </a:spcBef>
              <a:spcAft>
                <a:spcPts val="0"/>
              </a:spcAft>
              <a:buClr>
                <a:srgbClr val="000000"/>
              </a:buClr>
              <a:buSzPct val="25000"/>
              <a:buFont typeface="Quattrocento Sans"/>
              <a:buNone/>
            </a:pPr>
            <a:r>
              <a:rPr lang="en-US" sz="2400" b="0" i="0" u="none" strike="noStrike" cap="none">
                <a:solidFill>
                  <a:srgbClr val="000000"/>
                </a:solidFill>
                <a:latin typeface="Quattrocento Sans"/>
                <a:ea typeface="Quattrocento Sans"/>
                <a:cs typeface="Quattrocento Sans"/>
                <a:sym typeface="Quattrocento Sans"/>
              </a:rPr>
              <a:t>   </a:t>
            </a:r>
          </a:p>
          <a:p>
            <a:pPr marL="0" marR="0" lvl="0" indent="0" algn="ctr" rtl="0">
              <a:lnSpc>
                <a:spcPct val="100000"/>
              </a:lnSpc>
              <a:spcBef>
                <a:spcPts val="3000"/>
              </a:spcBef>
              <a:spcAft>
                <a:spcPts val="0"/>
              </a:spcAft>
              <a:buClr>
                <a:srgbClr val="000000"/>
              </a:buClr>
              <a:buFont typeface="Quattrocento Sans"/>
              <a:buNone/>
            </a:pPr>
            <a:endParaRPr sz="2400">
              <a:latin typeface="Quattrocento Sans"/>
              <a:ea typeface="Quattrocento Sans"/>
              <a:cs typeface="Quattrocento Sans"/>
              <a:sym typeface="Quattrocento Sans"/>
            </a:endParaRPr>
          </a:p>
        </p:txBody>
      </p:sp>
      <p:sp>
        <p:nvSpPr>
          <p:cNvPr id="951" name="Shape 951"/>
          <p:cNvSpPr txBox="1"/>
          <p:nvPr/>
        </p:nvSpPr>
        <p:spPr>
          <a:xfrm>
            <a:off x="3363200" y="5524775"/>
            <a:ext cx="5208000" cy="576600"/>
          </a:xfrm>
          <a:prstGeom prst="rect">
            <a:avLst/>
          </a:prstGeom>
          <a:solidFill>
            <a:srgbClr val="D9EAD3"/>
          </a:solidFill>
          <a:ln>
            <a:noFill/>
          </a:ln>
        </p:spPr>
        <p:txBody>
          <a:bodyPr wrap="square" lIns="91425" tIns="91425" rIns="91425" bIns="91425" anchor="t" anchorCtr="0">
            <a:noAutofit/>
          </a:bodyPr>
          <a:lstStyle/>
          <a:p>
            <a:pPr marL="0" lvl="0" indent="-69850" algn="l" rtl="0">
              <a:spcBef>
                <a:spcPts val="0"/>
              </a:spcBef>
              <a:buClr>
                <a:schemeClr val="dk1"/>
              </a:buClr>
              <a:buSzPct val="50000"/>
              <a:buFont typeface="Arial"/>
              <a:buNone/>
            </a:pPr>
            <a:r>
              <a:rPr lang="en-US" sz="2200">
                <a:solidFill>
                  <a:srgbClr val="434343"/>
                </a:solidFill>
              </a:rPr>
              <a:t>“</a:t>
            </a:r>
            <a:r>
              <a:rPr lang="en-US" sz="2200" b="1">
                <a:solidFill>
                  <a:srgbClr val="434343"/>
                </a:solidFill>
                <a:latin typeface="Calibri"/>
                <a:ea typeface="Calibri"/>
                <a:cs typeface="Calibri"/>
                <a:sym typeface="Calibri"/>
              </a:rPr>
              <a:t>BE A GLOBAL LEADER IN </a:t>
            </a:r>
            <a:r>
              <a:rPr lang="en-US" sz="2200" b="1" u="sng">
                <a:solidFill>
                  <a:srgbClr val="434343"/>
                </a:solidFill>
                <a:latin typeface="Calibri"/>
                <a:ea typeface="Calibri"/>
                <a:cs typeface="Calibri"/>
                <a:sym typeface="Calibri"/>
              </a:rPr>
              <a:t>INNOVATION</a:t>
            </a:r>
            <a:r>
              <a:rPr lang="en-US" sz="2200">
                <a:solidFill>
                  <a:srgbClr val="434343"/>
                </a:solidFill>
                <a:latin typeface="Calibri"/>
                <a:ea typeface="Calibri"/>
                <a:cs typeface="Calibri"/>
                <a:sym typeface="Calibri"/>
              </a:rPr>
              <a:t>”</a:t>
            </a:r>
            <a:r>
              <a:rPr lang="en-US" sz="2200" baseline="30000">
                <a:solidFill>
                  <a:srgbClr val="434343"/>
                </a:solidFill>
                <a:latin typeface="Calibri"/>
                <a:ea typeface="Calibri"/>
                <a:cs typeface="Calibri"/>
                <a:sym typeface="Calibri"/>
              </a:rPr>
              <a:t>**</a:t>
            </a:r>
          </a:p>
        </p:txBody>
      </p:sp>
      <p:sp>
        <p:nvSpPr>
          <p:cNvPr id="952" name="Shape 952"/>
          <p:cNvSpPr txBox="1"/>
          <p:nvPr/>
        </p:nvSpPr>
        <p:spPr>
          <a:xfrm>
            <a:off x="3368450" y="3080825"/>
            <a:ext cx="5296500" cy="2258100"/>
          </a:xfrm>
          <a:prstGeom prst="rect">
            <a:avLst/>
          </a:prstGeom>
          <a:solidFill>
            <a:srgbClr val="CFE2F3"/>
          </a:solidFill>
          <a:ln>
            <a:noFill/>
          </a:ln>
        </p:spPr>
        <p:txBody>
          <a:bodyPr wrap="square" lIns="91425" tIns="91425" rIns="91425" bIns="91425" anchor="t" anchorCtr="0">
            <a:noAutofit/>
          </a:bodyPr>
          <a:lstStyle/>
          <a:p>
            <a:pPr lvl="0" algn="l" rtl="0">
              <a:spcBef>
                <a:spcPts val="0"/>
              </a:spcBef>
              <a:buClr>
                <a:schemeClr val="dk1"/>
              </a:buClr>
              <a:buSzPct val="50000"/>
              <a:buFont typeface="Arial"/>
              <a:buNone/>
            </a:pPr>
            <a:r>
              <a:rPr lang="en-US" sz="2200" b="1">
                <a:solidFill>
                  <a:schemeClr val="dk1"/>
                </a:solidFill>
                <a:latin typeface="Calibri"/>
                <a:ea typeface="Calibri"/>
                <a:cs typeface="Calibri"/>
                <a:sym typeface="Calibri"/>
              </a:rPr>
              <a:t>“</a:t>
            </a:r>
            <a:r>
              <a:rPr lang="en-US" sz="2200" b="1">
                <a:solidFill>
                  <a:srgbClr val="434343"/>
                </a:solidFill>
                <a:latin typeface="Calibri"/>
                <a:ea typeface="Calibri"/>
                <a:cs typeface="Calibri"/>
                <a:sym typeface="Calibri"/>
              </a:rPr>
              <a:t>EVERY student, IN EVERY classroom, </a:t>
            </a:r>
          </a:p>
          <a:p>
            <a:pPr lvl="0" algn="ctr" rtl="0">
              <a:spcBef>
                <a:spcPts val="0"/>
              </a:spcBef>
              <a:buClr>
                <a:schemeClr val="dk1"/>
              </a:buClr>
              <a:buSzPct val="50000"/>
              <a:buFont typeface="Arial"/>
              <a:buNone/>
            </a:pPr>
            <a:r>
              <a:rPr lang="en-US" sz="2200" b="1">
                <a:solidFill>
                  <a:srgbClr val="434343"/>
                </a:solidFill>
                <a:latin typeface="Calibri"/>
                <a:ea typeface="Calibri"/>
                <a:cs typeface="Calibri"/>
                <a:sym typeface="Calibri"/>
              </a:rPr>
              <a:t>has </a:t>
            </a:r>
            <a:r>
              <a:rPr lang="en-US" sz="2200" b="1" u="sng">
                <a:solidFill>
                  <a:srgbClr val="434343"/>
                </a:solidFill>
                <a:latin typeface="Calibri"/>
                <a:ea typeface="Calibri"/>
                <a:cs typeface="Calibri"/>
                <a:sym typeface="Calibri"/>
              </a:rPr>
              <a:t>EVERY opportunity</a:t>
            </a:r>
            <a:r>
              <a:rPr lang="en-US" sz="2200" b="1">
                <a:solidFill>
                  <a:srgbClr val="434343"/>
                </a:solidFill>
                <a:latin typeface="Calibri"/>
                <a:ea typeface="Calibri"/>
                <a:cs typeface="Calibri"/>
                <a:sym typeface="Calibri"/>
              </a:rPr>
              <a:t> to succeed</a:t>
            </a:r>
            <a:r>
              <a:rPr lang="en-US" sz="2200">
                <a:solidFill>
                  <a:srgbClr val="434343"/>
                </a:solidFill>
                <a:latin typeface="Calibri"/>
                <a:ea typeface="Calibri"/>
                <a:cs typeface="Calibri"/>
                <a:sym typeface="Calibri"/>
              </a:rPr>
              <a:t>”</a:t>
            </a:r>
            <a:r>
              <a:rPr lang="en-US" sz="2200" baseline="30000">
                <a:solidFill>
                  <a:srgbClr val="434343"/>
                </a:solidFill>
                <a:latin typeface="Calibri"/>
                <a:ea typeface="Calibri"/>
                <a:cs typeface="Calibri"/>
                <a:sym typeface="Calibri"/>
              </a:rPr>
              <a:t>**</a:t>
            </a:r>
          </a:p>
          <a:p>
            <a:pPr lvl="0" rtl="0">
              <a:spcBef>
                <a:spcPts val="2500"/>
              </a:spcBef>
              <a:buClr>
                <a:schemeClr val="dk1"/>
              </a:buClr>
              <a:buSzPct val="50000"/>
              <a:buFont typeface="Arial"/>
              <a:buNone/>
            </a:pPr>
            <a:r>
              <a:rPr lang="en-US" sz="2200">
                <a:solidFill>
                  <a:srgbClr val="434343"/>
                </a:solidFill>
              </a:rPr>
              <a:t>“</a:t>
            </a:r>
            <a:r>
              <a:rPr lang="en-US" sz="2200" b="1">
                <a:solidFill>
                  <a:srgbClr val="434343"/>
                </a:solidFill>
                <a:latin typeface="Calibri"/>
                <a:ea typeface="Calibri"/>
                <a:cs typeface="Calibri"/>
                <a:sym typeface="Calibri"/>
              </a:rPr>
              <a:t>50% </a:t>
            </a:r>
            <a:r>
              <a:rPr lang="en-US" sz="2200">
                <a:solidFill>
                  <a:srgbClr val="666666"/>
                </a:solidFill>
                <a:latin typeface="Calibri"/>
                <a:ea typeface="Calibri"/>
                <a:cs typeface="Calibri"/>
                <a:sym typeface="Calibri"/>
              </a:rPr>
              <a:t>of adults earning post-HS credentials” </a:t>
            </a:r>
            <a:r>
              <a:rPr lang="en-US" sz="2400">
                <a:solidFill>
                  <a:srgbClr val="666666"/>
                </a:solidFill>
                <a:latin typeface="Calibri"/>
                <a:ea typeface="Calibri"/>
                <a:cs typeface="Calibri"/>
                <a:sym typeface="Calibri"/>
              </a:rPr>
              <a:t> </a:t>
            </a:r>
            <a:r>
              <a:rPr lang="en-US" sz="1800">
                <a:solidFill>
                  <a:srgbClr val="666666"/>
                </a:solidFill>
                <a:latin typeface="Calibri"/>
                <a:ea typeface="Calibri"/>
                <a:cs typeface="Calibri"/>
                <a:sym typeface="Calibri"/>
              </a:rPr>
              <a:t>  </a:t>
            </a:r>
          </a:p>
          <a:p>
            <a:pPr lvl="0" indent="387350" rtl="0">
              <a:spcBef>
                <a:spcPts val="0"/>
              </a:spcBef>
              <a:buClr>
                <a:schemeClr val="dk1"/>
              </a:buClr>
              <a:buSzPct val="50000"/>
              <a:buFont typeface="Arial"/>
              <a:buNone/>
            </a:pPr>
            <a:r>
              <a:rPr lang="en-US" sz="2200" b="1">
                <a:solidFill>
                  <a:srgbClr val="CC0000"/>
                </a:solidFill>
                <a:latin typeface="Calibri"/>
                <a:ea typeface="Calibri"/>
                <a:cs typeface="Calibri"/>
                <a:sym typeface="Calibri"/>
              </a:rPr>
              <a:t>from 30% currently</a:t>
            </a:r>
            <a:r>
              <a:rPr lang="en-US" sz="2200">
                <a:solidFill>
                  <a:srgbClr val="CC0000"/>
                </a:solidFill>
                <a:latin typeface="Calibri"/>
                <a:ea typeface="Calibri"/>
                <a:cs typeface="Calibri"/>
                <a:sym typeface="Calibri"/>
              </a:rPr>
              <a:t> with</a:t>
            </a:r>
          </a:p>
          <a:p>
            <a:pPr lvl="0" rtl="0">
              <a:spcBef>
                <a:spcPts val="0"/>
              </a:spcBef>
              <a:buClr>
                <a:schemeClr val="dk1"/>
              </a:buClr>
              <a:buSzPct val="50000"/>
              <a:buFont typeface="Arial"/>
              <a:buNone/>
            </a:pPr>
            <a:r>
              <a:rPr lang="en-US" sz="2200" b="1">
                <a:solidFill>
                  <a:srgbClr val="CC0000"/>
                </a:solidFill>
                <a:latin typeface="Calibri"/>
                <a:ea typeface="Calibri"/>
                <a:cs typeface="Calibri"/>
                <a:sym typeface="Calibri"/>
              </a:rPr>
              <a:t>       18% of grads deemed ‘ready’ </a:t>
            </a:r>
            <a:r>
              <a:rPr lang="en-US" sz="1800">
                <a:solidFill>
                  <a:srgbClr val="434343"/>
                </a:solidFill>
                <a:latin typeface="Calibri"/>
                <a:ea typeface="Calibri"/>
                <a:cs typeface="Calibri"/>
                <a:sym typeface="Calibri"/>
              </a:rPr>
              <a:t>per ACT </a:t>
            </a:r>
          </a:p>
        </p:txBody>
      </p:sp>
      <p:sp>
        <p:nvSpPr>
          <p:cNvPr id="953" name="Shape 953"/>
          <p:cNvSpPr txBox="1"/>
          <p:nvPr/>
        </p:nvSpPr>
        <p:spPr>
          <a:xfrm>
            <a:off x="484300" y="171225"/>
            <a:ext cx="7300200" cy="606600"/>
          </a:xfrm>
          <a:prstGeom prst="rect">
            <a:avLst/>
          </a:prstGeom>
          <a:solidFill>
            <a:schemeClr val="accent5"/>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Quattrocento Sans"/>
              <a:buNone/>
            </a:pPr>
            <a:r>
              <a:rPr lang="en-US" sz="2800" b="1">
                <a:solidFill>
                  <a:srgbClr val="FFFFFF"/>
                </a:solidFill>
                <a:latin typeface="Quattrocento Sans"/>
                <a:ea typeface="Quattrocento Sans"/>
                <a:cs typeface="Quattrocento Sans"/>
                <a:sym typeface="Quattrocento Sans"/>
              </a:rPr>
              <a:t>Why does NV’s ed system </a:t>
            </a:r>
            <a:r>
              <a:rPr lang="en-US" sz="2800" b="1">
                <a:solidFill>
                  <a:schemeClr val="lt1"/>
                </a:solidFill>
                <a:latin typeface="Quattrocento Sans"/>
                <a:ea typeface="Quattrocento Sans"/>
                <a:cs typeface="Quattrocento Sans"/>
                <a:sym typeface="Quattrocento Sans"/>
              </a:rPr>
              <a:t>need to transform</a:t>
            </a:r>
            <a:r>
              <a:rPr lang="en-US" sz="2800" b="1">
                <a:solidFill>
                  <a:srgbClr val="FFFFFF"/>
                </a:solidFill>
                <a:latin typeface="Quattrocento Sans"/>
                <a:ea typeface="Quattrocento Sans"/>
                <a:cs typeface="Quattrocento Sans"/>
                <a:sym typeface="Quattrocento Sans"/>
              </a:rPr>
              <a:t>?</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p:nvPr/>
        </p:nvSpPr>
        <p:spPr>
          <a:xfrm>
            <a:off x="-28475" y="0"/>
            <a:ext cx="2377500" cy="6858000"/>
          </a:xfrm>
          <a:prstGeom prst="rect">
            <a:avLst/>
          </a:prstGeom>
          <a:gradFill>
            <a:gsLst>
              <a:gs pos="0">
                <a:srgbClr val="070F19"/>
              </a:gs>
              <a:gs pos="9000">
                <a:srgbClr val="070F19"/>
              </a:gs>
              <a:gs pos="100000">
                <a:srgbClr val="53B8DE"/>
              </a:gs>
            </a:gsLst>
            <a:lin ang="14940104" scaled="0"/>
          </a:gra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48" name="Shape 1348"/>
          <p:cNvSpPr txBox="1"/>
          <p:nvPr/>
        </p:nvSpPr>
        <p:spPr>
          <a:xfrm>
            <a:off x="206625" y="1220549"/>
            <a:ext cx="1907100" cy="101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700" b="1">
                <a:solidFill>
                  <a:srgbClr val="FFFF00"/>
                </a:solidFill>
              </a:rPr>
              <a:t>LESSONS LEARNED</a:t>
            </a:r>
          </a:p>
        </p:txBody>
      </p:sp>
      <p:sp>
        <p:nvSpPr>
          <p:cNvPr id="1349" name="Shape 1349"/>
          <p:cNvSpPr txBox="1"/>
          <p:nvPr/>
        </p:nvSpPr>
        <p:spPr>
          <a:xfrm>
            <a:off x="2571640" y="158419"/>
            <a:ext cx="6060299" cy="3489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r>
              <a:rPr lang="en-US" sz="3600">
                <a:solidFill>
                  <a:srgbClr val="10253F"/>
                </a:solidFill>
              </a:rPr>
              <a:t>4. THIS MAY BE SCARY BUT TOGETHER WE CAN DO IT</a:t>
            </a: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a:p>
            <a:pPr marR="0" lvl="0" algn="l" rtl="0">
              <a:lnSpc>
                <a:spcPct val="100000"/>
              </a:lnSpc>
              <a:spcBef>
                <a:spcPts val="0"/>
              </a:spcBef>
              <a:spcAft>
                <a:spcPts val="0"/>
              </a:spcAft>
              <a:buNone/>
            </a:pPr>
            <a:endParaRPr sz="3600">
              <a:solidFill>
                <a:srgbClr val="10253F"/>
              </a:solidFill>
            </a:endParaRPr>
          </a:p>
        </p:txBody>
      </p:sp>
      <p:sp>
        <p:nvSpPr>
          <p:cNvPr id="1350" name="Shape 1350"/>
          <p:cNvSpPr txBox="1"/>
          <p:nvPr/>
        </p:nvSpPr>
        <p:spPr>
          <a:xfrm>
            <a:off x="2626625" y="158425"/>
            <a:ext cx="6060300" cy="1645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51" name="Shape 1351"/>
          <p:cNvSpPr txBox="1"/>
          <p:nvPr/>
        </p:nvSpPr>
        <p:spPr>
          <a:xfrm>
            <a:off x="2626615" y="1803553"/>
            <a:ext cx="6060299" cy="360900"/>
          </a:xfrm>
          <a:prstGeom prst="rect">
            <a:avLst/>
          </a:prstGeom>
          <a:noFill/>
          <a:ln>
            <a:noFill/>
          </a:ln>
        </p:spPr>
        <p:txBody>
          <a:bodyPr wrap="square" lIns="91425" tIns="45700" rIns="91425" bIns="45700" anchor="t" anchorCtr="0">
            <a:noAutofit/>
          </a:bodyPr>
          <a:lstStyle/>
          <a:p>
            <a:pPr marL="7937" marR="0" lvl="0" indent="-7937" algn="l" rtl="0">
              <a:lnSpc>
                <a:spcPct val="115000"/>
              </a:lnSpc>
              <a:spcBef>
                <a:spcPts val="0"/>
              </a:spcBef>
              <a:spcAft>
                <a:spcPts val="0"/>
              </a:spcAft>
              <a:buClr>
                <a:schemeClr val="lt1"/>
              </a:buClr>
              <a:buFont typeface="Arial"/>
              <a:buNone/>
            </a:pPr>
            <a:endParaRPr sz="1100" i="0" u="none" strike="noStrike" cap="none">
              <a:solidFill>
                <a:srgbClr val="10253F"/>
              </a:solidFill>
              <a:latin typeface="Arial"/>
              <a:ea typeface="Arial"/>
              <a:cs typeface="Arial"/>
              <a:sym typeface="Arial"/>
            </a:endParaRPr>
          </a:p>
        </p:txBody>
      </p:sp>
      <p:sp>
        <p:nvSpPr>
          <p:cNvPr id="1352" name="Shape 1352"/>
          <p:cNvSpPr txBox="1"/>
          <p:nvPr/>
        </p:nvSpPr>
        <p:spPr>
          <a:xfrm>
            <a:off x="2626615" y="4085741"/>
            <a:ext cx="6060299" cy="5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100">
                <a:solidFill>
                  <a:srgbClr val="10253F"/>
                </a:solidFill>
              </a:rPr>
              <a:t>x</a:t>
            </a:r>
          </a:p>
        </p:txBody>
      </p:sp>
      <p:pic>
        <p:nvPicPr>
          <p:cNvPr id="1353" name="Shape 1353"/>
          <p:cNvPicPr preferRelativeResize="0"/>
          <p:nvPr/>
        </p:nvPicPr>
        <p:blipFill>
          <a:blip r:embed="rId3">
            <a:alphaModFix/>
          </a:blip>
          <a:stretch>
            <a:fillRect/>
          </a:stretch>
        </p:blipFill>
        <p:spPr>
          <a:xfrm>
            <a:off x="2349025" y="1952950"/>
            <a:ext cx="6060300" cy="3942420"/>
          </a:xfrm>
          <a:prstGeom prst="rect">
            <a:avLst/>
          </a:prstGeom>
          <a:noFill/>
          <a:ln>
            <a:noFill/>
          </a:ln>
        </p:spPr>
      </p:pic>
      <p:pic>
        <p:nvPicPr>
          <p:cNvPr id="1354" name="Shape 1354" descr="Free illustration: Community, People, Human, Together - Free Image ..."/>
          <p:cNvPicPr preferRelativeResize="0"/>
          <p:nvPr/>
        </p:nvPicPr>
        <p:blipFill>
          <a:blip r:embed="rId4">
            <a:alphaModFix/>
          </a:blip>
          <a:stretch>
            <a:fillRect/>
          </a:stretch>
        </p:blipFill>
        <p:spPr>
          <a:xfrm>
            <a:off x="3627587" y="4035275"/>
            <a:ext cx="3503174" cy="29192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Shape 1360"/>
          <p:cNvSpPr txBox="1"/>
          <p:nvPr/>
        </p:nvSpPr>
        <p:spPr>
          <a:xfrm>
            <a:off x="724225" y="291350"/>
            <a:ext cx="8008800" cy="6615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Are you up for the challenge to LEAD the way?  </a:t>
            </a:r>
          </a:p>
        </p:txBody>
      </p:sp>
      <p:sp>
        <p:nvSpPr>
          <p:cNvPr id="1361" name="Shape 1361"/>
          <p:cNvSpPr txBox="1"/>
          <p:nvPr/>
        </p:nvSpPr>
        <p:spPr>
          <a:xfrm>
            <a:off x="801300" y="1659000"/>
            <a:ext cx="8008800" cy="2673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rtl="0">
              <a:spcBef>
                <a:spcPts val="1000"/>
              </a:spcBef>
              <a:buNone/>
            </a:pPr>
            <a:r>
              <a:rPr lang="en-US" sz="2400" b="1" u="sng">
                <a:solidFill>
                  <a:schemeClr val="hlink"/>
                </a:solidFill>
                <a:latin typeface="Quattrocento Sans"/>
                <a:ea typeface="Quattrocento Sans"/>
                <a:cs typeface="Quattrocento Sans"/>
                <a:sym typeface="Quattrocento Sans"/>
                <a:hlinkClick r:id="rId3"/>
              </a:rPr>
              <a:t>Jeff Hinton</a:t>
            </a:r>
            <a:r>
              <a:rPr lang="en-US" sz="2400" b="1">
                <a:latin typeface="Quattrocento Sans"/>
                <a:ea typeface="Quattrocento Sans"/>
                <a:cs typeface="Quattrocento Sans"/>
                <a:sym typeface="Quattrocento Sans"/>
              </a:rPr>
              <a:t>    </a:t>
            </a:r>
            <a:r>
              <a:rPr lang="en-US" sz="2400" u="sng">
                <a:solidFill>
                  <a:schemeClr val="hlink"/>
                </a:solidFill>
                <a:highlight>
                  <a:srgbClr val="FFFFFF"/>
                </a:highlight>
                <a:latin typeface="Quattrocento Sans"/>
                <a:ea typeface="Quattrocento Sans"/>
                <a:cs typeface="Quattrocento Sans"/>
                <a:sym typeface="Quattrocento Sans"/>
                <a:hlinkClick r:id="rId4"/>
              </a:rPr>
              <a:t>visualizinghistory@gmail.com</a:t>
            </a:r>
            <a:r>
              <a:rPr lang="en-US" sz="2400">
                <a:solidFill>
                  <a:srgbClr val="2962FF"/>
                </a:solidFill>
                <a:highlight>
                  <a:srgbClr val="FFFFFF"/>
                </a:highlight>
                <a:latin typeface="Quattrocento Sans"/>
                <a:ea typeface="Quattrocento Sans"/>
                <a:cs typeface="Quattrocento Sans"/>
                <a:sym typeface="Quattrocento Sans"/>
              </a:rPr>
              <a:t>  </a:t>
            </a:r>
            <a:r>
              <a:rPr lang="en-US" sz="2400" u="sng">
                <a:solidFill>
                  <a:schemeClr val="hlink"/>
                </a:solidFill>
                <a:highlight>
                  <a:srgbClr val="FFFFFF"/>
                </a:highlight>
                <a:latin typeface="Quattrocento Sans"/>
                <a:ea typeface="Quattrocento Sans"/>
                <a:cs typeface="Quattrocento Sans"/>
                <a:sym typeface="Quattrocento Sans"/>
                <a:hlinkClick r:id="rId5"/>
              </a:rPr>
              <a:t>www.atech.org </a:t>
            </a:r>
            <a:r>
              <a:rPr lang="en-US" sz="2400">
                <a:solidFill>
                  <a:srgbClr val="2962FF"/>
                </a:solidFill>
                <a:highlight>
                  <a:srgbClr val="FFFFFF"/>
                </a:highlight>
                <a:latin typeface="Quattrocento Sans"/>
                <a:ea typeface="Quattrocento Sans"/>
                <a:cs typeface="Quattrocento Sans"/>
                <a:sym typeface="Quattrocento Sans"/>
              </a:rPr>
              <a:t>  </a:t>
            </a:r>
          </a:p>
          <a:p>
            <a:pPr marL="1371600" lvl="0" indent="0" rtl="0">
              <a:spcBef>
                <a:spcPts val="0"/>
              </a:spcBef>
              <a:buNone/>
            </a:pPr>
            <a:r>
              <a:rPr lang="en-US" sz="2400">
                <a:solidFill>
                  <a:srgbClr val="2962FF"/>
                </a:solidFill>
                <a:highlight>
                  <a:srgbClr val="FFFFFF"/>
                </a:highlight>
                <a:latin typeface="Quattrocento Sans"/>
                <a:ea typeface="Quattrocento Sans"/>
                <a:cs typeface="Quattrocento Sans"/>
                <a:sym typeface="Quattrocento Sans"/>
              </a:rPr>
              <a:t>         </a:t>
            </a:r>
            <a:r>
              <a:rPr lang="en-US" sz="1800" u="sng">
                <a:solidFill>
                  <a:srgbClr val="2962FF"/>
                </a:solidFill>
                <a:highlight>
                  <a:srgbClr val="FFFFFF"/>
                </a:highlight>
                <a:latin typeface="Quattrocento Sans"/>
                <a:ea typeface="Quattrocento Sans"/>
                <a:cs typeface="Quattrocento Sans"/>
                <a:sym typeface="Quattrocento Sans"/>
                <a:hlinkClick r:id="rId6"/>
              </a:rPr>
              <a:t>http://thereformmindedteacher.blogspot.com/</a:t>
            </a:r>
            <a:r>
              <a:rPr lang="en-US" sz="1800">
                <a:solidFill>
                  <a:srgbClr val="666666"/>
                </a:solidFill>
                <a:highlight>
                  <a:srgbClr val="FFFFFF"/>
                </a:highlight>
                <a:latin typeface="Quattrocento Sans"/>
                <a:ea typeface="Quattrocento Sans"/>
                <a:cs typeface="Quattrocento Sans"/>
                <a:sym typeface="Quattrocento Sans"/>
              </a:rPr>
              <a:t> </a:t>
            </a:r>
          </a:p>
          <a:p>
            <a:pPr lvl="0" rtl="0">
              <a:spcBef>
                <a:spcPts val="2000"/>
              </a:spcBef>
              <a:buNone/>
            </a:pPr>
            <a:r>
              <a:rPr lang="en-US" sz="2400" b="1" u="sng">
                <a:solidFill>
                  <a:schemeClr val="hlink"/>
                </a:solidFill>
                <a:latin typeface="Quattrocento Sans"/>
                <a:ea typeface="Quattrocento Sans"/>
                <a:cs typeface="Quattrocento Sans"/>
                <a:sym typeface="Quattrocento Sans"/>
                <a:hlinkClick r:id="rId7"/>
              </a:rPr>
              <a:t>Kimberly Regan</a:t>
            </a:r>
            <a:r>
              <a:rPr lang="en-US" sz="2400">
                <a:latin typeface="Quattrocento Sans"/>
                <a:ea typeface="Quattrocento Sans"/>
                <a:cs typeface="Quattrocento Sans"/>
                <a:sym typeface="Quattrocento Sans"/>
              </a:rPr>
              <a:t>        </a:t>
            </a:r>
            <a:r>
              <a:rPr lang="en-US" sz="2400" u="sng">
                <a:solidFill>
                  <a:schemeClr val="hlink"/>
                </a:solidFill>
                <a:highlight>
                  <a:srgbClr val="FFFFFF"/>
                </a:highlight>
                <a:latin typeface="Quattrocento Sans"/>
                <a:ea typeface="Quattrocento Sans"/>
                <a:cs typeface="Quattrocento Sans"/>
                <a:sym typeface="Quattrocento Sans"/>
                <a:hlinkClick r:id="rId8"/>
              </a:rPr>
              <a:t>kregan@snacs.org</a:t>
            </a:r>
            <a:r>
              <a:rPr lang="en-US" sz="2400">
                <a:solidFill>
                  <a:srgbClr val="2962FF"/>
                </a:solidFill>
                <a:highlight>
                  <a:srgbClr val="FFFFFF"/>
                </a:highlight>
                <a:latin typeface="Quattrocento Sans"/>
                <a:ea typeface="Quattrocento Sans"/>
                <a:cs typeface="Quattrocento Sans"/>
                <a:sym typeface="Quattrocento Sans"/>
              </a:rPr>
              <a:t>     </a:t>
            </a:r>
            <a:r>
              <a:rPr lang="en-US" sz="2400" u="sng">
                <a:solidFill>
                  <a:srgbClr val="2962FF"/>
                </a:solidFill>
                <a:highlight>
                  <a:srgbClr val="FFFFFF"/>
                </a:highlight>
                <a:latin typeface="Quattrocento Sans"/>
                <a:ea typeface="Quattrocento Sans"/>
                <a:cs typeface="Quattrocento Sans"/>
                <a:sym typeface="Quattrocento Sans"/>
                <a:hlinkClick r:id="rId9"/>
              </a:rPr>
              <a:t>www.snacs.org</a:t>
            </a:r>
          </a:p>
          <a:p>
            <a:pPr marL="0" lvl="0" indent="0" rtl="0">
              <a:spcBef>
                <a:spcPts val="2000"/>
              </a:spcBef>
              <a:buNone/>
            </a:pPr>
            <a:r>
              <a:rPr lang="en-US" sz="2400" b="1" u="sng">
                <a:solidFill>
                  <a:schemeClr val="hlink"/>
                </a:solidFill>
                <a:latin typeface="Quattrocento Sans"/>
                <a:ea typeface="Quattrocento Sans"/>
                <a:cs typeface="Quattrocento Sans"/>
                <a:sym typeface="Quattrocento Sans"/>
                <a:hlinkClick r:id="rId10"/>
              </a:rPr>
              <a:t>Mark Kushner</a:t>
            </a:r>
            <a:r>
              <a:rPr lang="en-US" sz="2400">
                <a:latin typeface="Quattrocento Sans"/>
                <a:ea typeface="Quattrocento Sans"/>
                <a:cs typeface="Quattrocento Sans"/>
                <a:sym typeface="Quattrocento Sans"/>
              </a:rPr>
              <a:t>   </a:t>
            </a:r>
            <a:r>
              <a:rPr lang="en-US" sz="2400" u="sng">
                <a:solidFill>
                  <a:schemeClr val="hlink"/>
                </a:solidFill>
                <a:highlight>
                  <a:srgbClr val="FFFFFF"/>
                </a:highlight>
                <a:latin typeface="Quattrocento Sans"/>
                <a:ea typeface="Quattrocento Sans"/>
                <a:cs typeface="Quattrocento Sans"/>
                <a:sym typeface="Quattrocento Sans"/>
                <a:hlinkClick r:id="rId11"/>
              </a:rPr>
              <a:t>markekushner@gmail.com</a:t>
            </a:r>
            <a:r>
              <a:rPr lang="en-US" sz="2400">
                <a:solidFill>
                  <a:srgbClr val="2962FF"/>
                </a:solidFill>
                <a:highlight>
                  <a:srgbClr val="FFFFFF"/>
                </a:highlight>
                <a:latin typeface="Quattrocento Sans"/>
                <a:ea typeface="Quattrocento Sans"/>
                <a:cs typeface="Quattrocento Sans"/>
                <a:sym typeface="Quattrocento Sans"/>
              </a:rPr>
              <a:t>        </a:t>
            </a:r>
          </a:p>
          <a:p>
            <a:pPr marL="1828800" lvl="0" indent="0" rtl="0">
              <a:spcBef>
                <a:spcPts val="0"/>
              </a:spcBef>
              <a:buNone/>
            </a:pPr>
            <a:r>
              <a:rPr lang="en-US" sz="2400">
                <a:solidFill>
                  <a:srgbClr val="2962FF"/>
                </a:solidFill>
                <a:highlight>
                  <a:srgbClr val="FFFFFF"/>
                </a:highlight>
                <a:latin typeface="Quattrocento Sans"/>
                <a:ea typeface="Quattrocento Sans"/>
                <a:cs typeface="Quattrocento Sans"/>
                <a:sym typeface="Quattrocento Sans"/>
              </a:rPr>
              <a:t>   </a:t>
            </a:r>
            <a:r>
              <a:rPr lang="en-US" sz="2400" u="sng">
                <a:solidFill>
                  <a:schemeClr val="hlink"/>
                </a:solidFill>
                <a:highlight>
                  <a:srgbClr val="FFFFFF"/>
                </a:highlight>
                <a:latin typeface="Quattrocento Sans"/>
                <a:ea typeface="Quattrocento Sans"/>
                <a:cs typeface="Quattrocento Sans"/>
                <a:sym typeface="Quattrocento Sans"/>
                <a:hlinkClick r:id="rId12"/>
              </a:rPr>
              <a:t>www.impactschools.com</a:t>
            </a:r>
          </a:p>
          <a:p>
            <a:pPr lvl="0" rtl="0">
              <a:spcBef>
                <a:spcPts val="2000"/>
              </a:spcBef>
              <a:buNone/>
            </a:pPr>
            <a:endParaRPr sz="2400">
              <a:latin typeface="Quattrocento Sans"/>
              <a:ea typeface="Quattrocento Sans"/>
              <a:cs typeface="Quattrocento Sans"/>
              <a:sym typeface="Quattrocento Sans"/>
            </a:endParaRPr>
          </a:p>
          <a:p>
            <a:pPr lvl="0" rtl="0">
              <a:spcBef>
                <a:spcPts val="2000"/>
              </a:spcBef>
              <a:buNone/>
            </a:pPr>
            <a:endParaRPr sz="2400">
              <a:latin typeface="Quattrocento Sans"/>
              <a:ea typeface="Quattrocento Sans"/>
              <a:cs typeface="Quattrocento Sans"/>
              <a:sym typeface="Quattrocento Sans"/>
            </a:endParaRPr>
          </a:p>
        </p:txBody>
      </p:sp>
      <p:sp>
        <p:nvSpPr>
          <p:cNvPr id="1362" name="Shape 1362"/>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41</a:t>
            </a:fld>
            <a:endParaRPr lang="en-US" sz="1100" b="0" i="0" u="none" strike="noStrike" cap="none">
              <a:solidFill>
                <a:srgbClr val="000000"/>
              </a:solidFill>
              <a:latin typeface="Arial"/>
              <a:ea typeface="Arial"/>
              <a:cs typeface="Arial"/>
              <a:sym typeface="Arial"/>
            </a:endParaRPr>
          </a:p>
        </p:txBody>
      </p:sp>
      <p:sp>
        <p:nvSpPr>
          <p:cNvPr id="1363" name="Shape 1363"/>
          <p:cNvSpPr txBox="1"/>
          <p:nvPr/>
        </p:nvSpPr>
        <p:spPr>
          <a:xfrm>
            <a:off x="582275" y="4871750"/>
            <a:ext cx="1521900" cy="1577400"/>
          </a:xfrm>
          <a:prstGeom prst="rect">
            <a:avLst/>
          </a:prstGeom>
          <a:noFill/>
          <a:ln>
            <a:noFill/>
          </a:ln>
        </p:spPr>
        <p:txBody>
          <a:bodyPr wrap="square" lIns="91425" tIns="91425" rIns="91425" bIns="91425" anchor="t" anchorCtr="0">
            <a:noAutofit/>
          </a:bodyPr>
          <a:lstStyle/>
          <a:p>
            <a:pPr lvl="0" rtl="0">
              <a:spcBef>
                <a:spcPts val="1000"/>
              </a:spcBef>
              <a:buClr>
                <a:srgbClr val="C00000"/>
              </a:buClr>
              <a:buFont typeface="Arial"/>
              <a:buNone/>
            </a:pPr>
            <a:endParaRPr>
              <a:solidFill>
                <a:schemeClr val="dk1"/>
              </a:solidFill>
              <a:latin typeface="Quattrocento Sans"/>
              <a:ea typeface="Quattrocento Sans"/>
              <a:cs typeface="Quattrocento Sans"/>
              <a:sym typeface="Quattrocento Sans"/>
            </a:endParaRPr>
          </a:p>
          <a:p>
            <a:pPr lvl="0" rtl="0">
              <a:spcBef>
                <a:spcPts val="1000"/>
              </a:spcBef>
              <a:buClr>
                <a:srgbClr val="C00000"/>
              </a:buClr>
              <a:buFont typeface="Arial"/>
              <a:buNone/>
            </a:pPr>
            <a:endParaRPr>
              <a:solidFill>
                <a:schemeClr val="dk1"/>
              </a:solidFill>
              <a:latin typeface="Quattrocento Sans"/>
              <a:ea typeface="Quattrocento Sans"/>
              <a:cs typeface="Quattrocento Sans"/>
              <a:sym typeface="Quattrocento Sans"/>
            </a:endParaRPr>
          </a:p>
          <a:p>
            <a:pPr lvl="0" rtl="0">
              <a:spcBef>
                <a:spcPts val="1000"/>
              </a:spcBef>
              <a:buClr>
                <a:srgbClr val="C00000"/>
              </a:buClr>
              <a:buFont typeface="Arial"/>
              <a:buNone/>
            </a:pPr>
            <a:endParaRPr>
              <a:solidFill>
                <a:schemeClr val="dk1"/>
              </a:solidFill>
              <a:latin typeface="Quattrocento Sans"/>
              <a:ea typeface="Quattrocento Sans"/>
              <a:cs typeface="Quattrocento Sans"/>
              <a:sym typeface="Quattrocento Sans"/>
            </a:endParaRPr>
          </a:p>
          <a:p>
            <a:pPr lvl="0" rtl="0">
              <a:spcBef>
                <a:spcPts val="1000"/>
              </a:spcBef>
              <a:buClr>
                <a:srgbClr val="C00000"/>
              </a:buClr>
              <a:buFont typeface="Arial"/>
              <a:buNone/>
            </a:pPr>
            <a:endParaRPr>
              <a:solidFill>
                <a:schemeClr val="dk1"/>
              </a:solidFill>
            </a:endParaRPr>
          </a:p>
          <a:p>
            <a:pPr lvl="0" rtl="0">
              <a:spcBef>
                <a:spcPts val="1000"/>
              </a:spcBef>
              <a:buClr>
                <a:srgbClr val="C00000"/>
              </a:buClr>
              <a:buFont typeface="Arial"/>
              <a:buNone/>
            </a:pPr>
            <a:endParaRPr>
              <a:solidFill>
                <a:schemeClr val="dk1"/>
              </a:solidFill>
              <a:latin typeface="Quattrocento Sans"/>
              <a:ea typeface="Quattrocento Sans"/>
              <a:cs typeface="Quattrocento Sans"/>
              <a:sym typeface="Quattrocento Sans"/>
            </a:endParaRPr>
          </a:p>
        </p:txBody>
      </p:sp>
      <p:sp>
        <p:nvSpPr>
          <p:cNvPr id="1364" name="Shape 1364"/>
          <p:cNvSpPr txBox="1"/>
          <p:nvPr/>
        </p:nvSpPr>
        <p:spPr>
          <a:xfrm>
            <a:off x="720000" y="5144975"/>
            <a:ext cx="8171400" cy="1039800"/>
          </a:xfrm>
          <a:prstGeom prst="rect">
            <a:avLst/>
          </a:prstGeom>
          <a:noFill/>
          <a:ln w="9525" cap="flat" cmpd="sng">
            <a:solidFill>
              <a:srgbClr val="434343"/>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2400" b="1" u="sng">
                <a:solidFill>
                  <a:srgbClr val="1155CC"/>
                </a:solidFill>
                <a:latin typeface="Quattrocento Sans"/>
                <a:ea typeface="Quattrocento Sans"/>
                <a:cs typeface="Quattrocento Sans"/>
                <a:sym typeface="Quattrocento Sans"/>
                <a:hlinkClick r:id="rId13"/>
              </a:rPr>
              <a:t>Mary Alber</a:t>
            </a:r>
            <a:r>
              <a:rPr lang="en-US" sz="2400">
                <a:solidFill>
                  <a:schemeClr val="dk1"/>
                </a:solidFill>
                <a:latin typeface="Quattrocento Sans"/>
                <a:ea typeface="Quattrocento Sans"/>
                <a:cs typeface="Quattrocento Sans"/>
                <a:sym typeface="Quattrocento Sans"/>
              </a:rPr>
              <a:t>    </a:t>
            </a:r>
            <a:r>
              <a:rPr lang="en-US" sz="2400" u="sng">
                <a:solidFill>
                  <a:schemeClr val="hlink"/>
                </a:solidFill>
                <a:latin typeface="Quattrocento Sans"/>
                <a:ea typeface="Quattrocento Sans"/>
                <a:cs typeface="Quattrocento Sans"/>
                <a:sym typeface="Quattrocento Sans"/>
                <a:hlinkClick r:id="rId14"/>
              </a:rPr>
              <a:t>mmeekalber@gmail.com</a:t>
            </a:r>
            <a:r>
              <a:rPr lang="en-US" sz="2400">
                <a:solidFill>
                  <a:schemeClr val="dk1"/>
                </a:solidFill>
                <a:latin typeface="Quattrocento Sans"/>
                <a:ea typeface="Quattrocento Sans"/>
                <a:cs typeface="Quattrocento Sans"/>
                <a:sym typeface="Quattrocento Sans"/>
              </a:rPr>
              <a:t>    </a:t>
            </a:r>
            <a:r>
              <a:rPr lang="en-US" sz="2400" u="sng">
                <a:solidFill>
                  <a:schemeClr val="hlink"/>
                </a:solidFill>
                <a:latin typeface="Quattrocento Sans"/>
                <a:ea typeface="Quattrocento Sans"/>
                <a:cs typeface="Quattrocento Sans"/>
                <a:sym typeface="Quattrocento Sans"/>
                <a:hlinkClick r:id="rId15"/>
              </a:rPr>
              <a:t>www.eic-nv.org</a:t>
            </a:r>
            <a:r>
              <a:rPr lang="en-US" sz="2400">
                <a:solidFill>
                  <a:schemeClr val="dk1"/>
                </a:solidFill>
                <a:latin typeface="Quattrocento Sans"/>
                <a:ea typeface="Quattrocento Sans"/>
                <a:cs typeface="Quattrocento Sans"/>
                <a:sym typeface="Quattrocento Sans"/>
              </a:rPr>
              <a:t>  </a:t>
            </a:r>
            <a:r>
              <a:rPr lang="en-US" sz="2400">
                <a:solidFill>
                  <a:schemeClr val="dk1"/>
                </a:solidFill>
              </a:rPr>
              <a:t>               </a:t>
            </a:r>
          </a:p>
        </p:txBody>
      </p:sp>
      <p:pic>
        <p:nvPicPr>
          <p:cNvPr id="1365" name="Shape 1365" descr="EIC spiral w people.jpg"/>
          <p:cNvPicPr preferRelativeResize="0"/>
          <p:nvPr/>
        </p:nvPicPr>
        <p:blipFill rotWithShape="1">
          <a:blip r:embed="rId16">
            <a:alphaModFix/>
          </a:blip>
          <a:srcRect/>
          <a:stretch/>
        </p:blipFill>
        <p:spPr>
          <a:xfrm>
            <a:off x="503725" y="4439901"/>
            <a:ext cx="920100" cy="957000"/>
          </a:xfrm>
          <a:prstGeom prst="rect">
            <a:avLst/>
          </a:prstGeom>
          <a:noFill/>
          <a:ln>
            <a:noFill/>
          </a:ln>
        </p:spPr>
      </p:pic>
      <p:sp>
        <p:nvSpPr>
          <p:cNvPr id="1366" name="Shape 1366"/>
          <p:cNvSpPr txBox="1"/>
          <p:nvPr/>
        </p:nvSpPr>
        <p:spPr>
          <a:xfrm>
            <a:off x="815375" y="1004812"/>
            <a:ext cx="7637700" cy="5766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Quattrocento Sans"/>
              <a:buNone/>
            </a:pPr>
            <a:r>
              <a:rPr lang="en-US" sz="2400" b="1" i="1">
                <a:solidFill>
                  <a:srgbClr val="0563C1"/>
                </a:solidFill>
                <a:latin typeface="Quattrocento Sans"/>
                <a:ea typeface="Quattrocento Sans"/>
                <a:cs typeface="Quattrocento Sans"/>
                <a:sym typeface="Quattrocento Sans"/>
              </a:rPr>
              <a:t>Next Steps: Ask Questions - Connect with Us</a:t>
            </a: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Shape 1372"/>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42</a:t>
            </a:fld>
            <a:endParaRPr lang="en-US" sz="1100" b="0" i="0" u="none" strike="noStrike" cap="none">
              <a:solidFill>
                <a:srgbClr val="000000"/>
              </a:solidFill>
              <a:latin typeface="Arial"/>
              <a:ea typeface="Arial"/>
              <a:cs typeface="Arial"/>
              <a:sym typeface="Arial"/>
            </a:endParaRPr>
          </a:p>
        </p:txBody>
      </p:sp>
      <p:sp>
        <p:nvSpPr>
          <p:cNvPr id="1373" name="Shape 1373"/>
          <p:cNvSpPr txBox="1"/>
          <p:nvPr/>
        </p:nvSpPr>
        <p:spPr>
          <a:xfrm>
            <a:off x="1062600" y="470300"/>
            <a:ext cx="7018800" cy="576600"/>
          </a:xfrm>
          <a:prstGeom prst="rect">
            <a:avLst/>
          </a:prstGeom>
          <a:solidFill>
            <a:schemeClr val="accent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APPENDIX - Supplemental Materials</a:t>
            </a:r>
          </a:p>
        </p:txBody>
      </p:sp>
      <p:sp>
        <p:nvSpPr>
          <p:cNvPr id="1374" name="Shape 1374"/>
          <p:cNvSpPr txBox="1"/>
          <p:nvPr/>
        </p:nvSpPr>
        <p:spPr>
          <a:xfrm>
            <a:off x="479200" y="1171525"/>
            <a:ext cx="8319000" cy="766500"/>
          </a:xfrm>
          <a:prstGeom prst="rect">
            <a:avLst/>
          </a:prstGeom>
          <a:noFill/>
          <a:ln>
            <a:noFill/>
          </a:ln>
        </p:spPr>
        <p:txBody>
          <a:bodyPr wrap="square" lIns="91425" tIns="91425" rIns="91425" bIns="91425" anchor="t" anchorCtr="0">
            <a:noAutofit/>
          </a:bodyPr>
          <a:lstStyle/>
          <a:p>
            <a:pPr lvl="0" algn="ctr" rtl="0">
              <a:spcBef>
                <a:spcPts val="1000"/>
              </a:spcBef>
              <a:buNone/>
            </a:pPr>
            <a:r>
              <a:rPr lang="en-US" sz="3000" b="1"/>
              <a:t>RESOURCES</a:t>
            </a:r>
          </a:p>
        </p:txBody>
      </p:sp>
      <p:sp>
        <p:nvSpPr>
          <p:cNvPr id="1375" name="Shape 1375"/>
          <p:cNvSpPr txBox="1"/>
          <p:nvPr/>
        </p:nvSpPr>
        <p:spPr>
          <a:xfrm>
            <a:off x="922050" y="1735000"/>
            <a:ext cx="7299900" cy="4750200"/>
          </a:xfrm>
          <a:prstGeom prst="rect">
            <a:avLst/>
          </a:prstGeom>
          <a:noFill/>
          <a:ln>
            <a:noFill/>
          </a:ln>
        </p:spPr>
        <p:txBody>
          <a:bodyPr wrap="square" lIns="91425" tIns="91425" rIns="91425" bIns="91425" anchor="t" anchorCtr="0">
            <a:noAutofit/>
          </a:bodyPr>
          <a:lstStyle/>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3"/>
              </a:rPr>
              <a:t>EIC Knowledge Hub </a:t>
            </a:r>
            <a:r>
              <a:rPr lang="en-US" sz="1800">
                <a:solidFill>
                  <a:schemeClr val="hlink"/>
                </a:solidFill>
                <a:latin typeface="Quattrocento Sans"/>
                <a:ea typeface="Quattrocento Sans"/>
                <a:cs typeface="Quattrocento Sans"/>
                <a:sym typeface="Quattrocento Sans"/>
                <a:hlinkClick r:id="rId3"/>
              </a:rPr>
              <a:t>for Personalized, Competency-based Education</a:t>
            </a:r>
          </a:p>
          <a:p>
            <a:pPr lvl="0">
              <a:spcBef>
                <a:spcPts val="1500"/>
              </a:spcBef>
              <a:buNone/>
            </a:pPr>
            <a:r>
              <a:rPr lang="en-US" sz="1800" b="1" u="sng">
                <a:solidFill>
                  <a:schemeClr val="hlink"/>
                </a:solidFill>
                <a:latin typeface="Quattrocento Sans"/>
                <a:ea typeface="Quattrocento Sans"/>
                <a:cs typeface="Quattrocento Sans"/>
                <a:sym typeface="Quattrocento Sans"/>
                <a:hlinkClick r:id="rId4"/>
              </a:rPr>
              <a:t>XQ Foundation</a:t>
            </a:r>
            <a:r>
              <a:rPr lang="en-US" b="1"/>
              <a:t>;</a:t>
            </a:r>
            <a:r>
              <a:rPr lang="en-US"/>
              <a:t>  </a:t>
            </a:r>
            <a:r>
              <a:rPr lang="en-US" sz="1800" u="sng">
                <a:solidFill>
                  <a:schemeClr val="hlink"/>
                </a:solidFill>
                <a:latin typeface="Quattrocento Sans"/>
                <a:ea typeface="Quattrocento Sans"/>
                <a:cs typeface="Quattrocento Sans"/>
                <a:sym typeface="Quattrocento Sans"/>
                <a:hlinkClick r:id="rId5"/>
              </a:rPr>
              <a:t>XQ Super School Washoe Learning Lab proposal</a:t>
            </a:r>
          </a:p>
          <a:p>
            <a:pPr lvl="0">
              <a:spcBef>
                <a:spcPts val="1500"/>
              </a:spcBef>
              <a:buNone/>
            </a:pPr>
            <a:r>
              <a:rPr lang="en-US" sz="1800" b="1" u="sng">
                <a:solidFill>
                  <a:schemeClr val="hlink"/>
                </a:solidFill>
                <a:latin typeface="Quattrocento Sans"/>
                <a:ea typeface="Quattrocento Sans"/>
                <a:cs typeface="Quattrocento Sans"/>
                <a:sym typeface="Quattrocento Sans"/>
                <a:hlinkClick r:id="rId6"/>
              </a:rPr>
              <a:t>Alliance for Excellent Education</a:t>
            </a:r>
            <a:r>
              <a:rPr lang="en-US" sz="1800">
                <a:latin typeface="Quattrocento Sans"/>
                <a:ea typeface="Quattrocento Sans"/>
                <a:cs typeface="Quattrocento Sans"/>
                <a:sym typeface="Quattrocento Sans"/>
              </a:rPr>
              <a:t> - </a:t>
            </a:r>
            <a:r>
              <a:rPr lang="en-US" sz="1800" u="sng">
                <a:solidFill>
                  <a:schemeClr val="hlink"/>
                </a:solidFill>
                <a:latin typeface="Quattrocento Sans"/>
                <a:ea typeface="Quattrocento Sans"/>
                <a:cs typeface="Quattrocento Sans"/>
                <a:sym typeface="Quattrocento Sans"/>
                <a:hlinkClick r:id="rId6"/>
              </a:rPr>
              <a:t>Deeper Learning Network</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7"/>
              </a:rPr>
              <a:t>Summit Learning </a:t>
            </a:r>
            <a:r>
              <a:rPr lang="en-US" sz="1800" u="sng">
                <a:solidFill>
                  <a:schemeClr val="hlink"/>
                </a:solidFill>
                <a:latin typeface="Quattrocento Sans"/>
                <a:ea typeface="Quattrocento Sans"/>
                <a:cs typeface="Quattrocento Sans"/>
                <a:sym typeface="Quattrocento Sans"/>
                <a:hlinkClick r:id="rId7"/>
              </a:rPr>
              <a:t>- Personalized Learning Platform</a:t>
            </a:r>
            <a:r>
              <a:rPr lang="en-US" sz="1800">
                <a:solidFill>
                  <a:schemeClr val="dk1"/>
                </a:solidFill>
                <a:latin typeface="Quattrocento Sans"/>
                <a:ea typeface="Quattrocento Sans"/>
                <a:cs typeface="Quattrocento Sans"/>
                <a:sym typeface="Quattrocento Sans"/>
              </a:rPr>
              <a:t> </a:t>
            </a:r>
          </a:p>
          <a:p>
            <a:pPr marL="457200" lvl="0" indent="0">
              <a:spcBef>
                <a:spcPts val="1500"/>
              </a:spcBef>
              <a:buNone/>
            </a:pPr>
            <a:r>
              <a:rPr lang="en-US" sz="1800" b="1" u="sng">
                <a:solidFill>
                  <a:schemeClr val="hlink"/>
                </a:solidFill>
                <a:latin typeface="Quattrocento Sans"/>
                <a:ea typeface="Quattrocento Sans"/>
                <a:cs typeface="Quattrocento Sans"/>
                <a:sym typeface="Quattrocento Sans"/>
                <a:hlinkClick r:id="rId8"/>
              </a:rPr>
              <a:t>Tipping point: Can Summit put personalized learning over the top?</a:t>
            </a:r>
            <a:r>
              <a:rPr lang="en-US" sz="1800" b="1">
                <a:solidFill>
                  <a:schemeClr val="dk1"/>
                </a:solidFill>
                <a:latin typeface="Quattrocento Sans"/>
                <a:ea typeface="Quattrocento Sans"/>
                <a:cs typeface="Quattrocento Sans"/>
                <a:sym typeface="Quattrocento Sans"/>
              </a:rPr>
              <a:t> </a:t>
            </a:r>
            <a:r>
              <a:rPr lang="en-US" sz="1800">
                <a:solidFill>
                  <a:schemeClr val="dk1"/>
                </a:solidFill>
                <a:latin typeface="Quattrocento Sans"/>
                <a:ea typeface="Quattrocento Sans"/>
                <a:cs typeface="Quattrocento Sans"/>
                <a:sym typeface="Quattrocento Sans"/>
                <a:hlinkClick r:id="rId9"/>
              </a:rPr>
              <a:t>  </a:t>
            </a:r>
            <a:r>
              <a:rPr lang="en-US" sz="1800" i="1" u="sng">
                <a:solidFill>
                  <a:schemeClr val="hlink"/>
                </a:solidFill>
                <a:latin typeface="Quattrocento Sans"/>
                <a:ea typeface="Quattrocento Sans"/>
                <a:cs typeface="Quattrocento Sans"/>
                <a:sym typeface="Quattrocento Sans"/>
                <a:hlinkClick r:id="rId9"/>
              </a:rPr>
              <a:t>Chris Berdik, HechingerReport.org</a:t>
            </a:r>
            <a:r>
              <a:rPr lang="en-US" sz="1800" i="1">
                <a:solidFill>
                  <a:schemeClr val="dk1"/>
                </a:solidFill>
                <a:latin typeface="Quattrocento Sans"/>
                <a:ea typeface="Quattrocento Sans"/>
                <a:cs typeface="Quattrocento Sans"/>
                <a:sym typeface="Quattrocento Sans"/>
              </a:rPr>
              <a:t>, Jan 17, 2017</a:t>
            </a:r>
          </a:p>
          <a:p>
            <a:pPr marL="457200" lvl="0" indent="0" rtl="0">
              <a:spcBef>
                <a:spcPts val="1500"/>
              </a:spcBef>
              <a:buNone/>
            </a:pPr>
            <a:r>
              <a:rPr lang="en-US" sz="1800" b="1" u="sng">
                <a:solidFill>
                  <a:schemeClr val="hlink"/>
                </a:solidFill>
                <a:latin typeface="Quattrocento Sans"/>
                <a:ea typeface="Quattrocento Sans"/>
                <a:cs typeface="Quattrocento Sans"/>
                <a:sym typeface="Quattrocento Sans"/>
                <a:hlinkClick r:id="rId10"/>
              </a:rPr>
              <a:t>Chan Zuckerberg Initiative</a:t>
            </a:r>
            <a:r>
              <a:rPr lang="en-US" sz="1800" b="1">
                <a:solidFill>
                  <a:schemeClr val="dk1"/>
                </a:solidFill>
                <a:latin typeface="Quattrocento Sans"/>
                <a:ea typeface="Quattrocento Sans"/>
                <a:cs typeface="Quattrocento Sans"/>
                <a:sym typeface="Quattrocento Sans"/>
              </a:rPr>
              <a:t> (</a:t>
            </a:r>
            <a:r>
              <a:rPr lang="en-US" sz="1800">
                <a:solidFill>
                  <a:schemeClr val="dk1"/>
                </a:solidFill>
                <a:latin typeface="Quattrocento Sans"/>
                <a:ea typeface="Quattrocento Sans"/>
                <a:cs typeface="Quattrocento Sans"/>
                <a:sym typeface="Quattrocento Sans"/>
              </a:rPr>
              <a:t>CZI): </a:t>
            </a:r>
            <a:r>
              <a:rPr lang="en-US" sz="1800" i="1">
                <a:solidFill>
                  <a:srgbClr val="0B5394"/>
                </a:solidFill>
                <a:latin typeface="Quattrocento Sans"/>
                <a:ea typeface="Quattrocento Sans"/>
                <a:cs typeface="Quattrocento Sans"/>
                <a:sym typeface="Quattrocento Sans"/>
              </a:rPr>
              <a:t>“Advancing human potential…”</a:t>
            </a:r>
          </a:p>
          <a:p>
            <a:pPr lvl="0" rtl="0">
              <a:spcBef>
                <a:spcPts val="1500"/>
              </a:spcBef>
              <a:buNone/>
            </a:pPr>
            <a:r>
              <a:rPr lang="en-US" sz="1800" b="1">
                <a:solidFill>
                  <a:schemeClr val="dk1"/>
                </a:solidFill>
                <a:latin typeface="Quattrocento Sans"/>
                <a:ea typeface="Quattrocento Sans"/>
                <a:cs typeface="Quattrocento Sans"/>
                <a:sym typeface="Quattrocento Sans"/>
              </a:rPr>
              <a:t>iNACOL Webinars: </a:t>
            </a:r>
            <a:r>
              <a:rPr lang="en-US" sz="1800" u="sng">
                <a:solidFill>
                  <a:schemeClr val="hlink"/>
                </a:solidFill>
                <a:latin typeface="Quattrocento Sans"/>
                <a:ea typeface="Quattrocento Sans"/>
                <a:cs typeface="Quattrocento Sans"/>
                <a:sym typeface="Quattrocento Sans"/>
                <a:hlinkClick r:id="rId11"/>
              </a:rPr>
              <a:t>How Teachers are Leading Change for Personalized Learning</a:t>
            </a:r>
            <a:r>
              <a:rPr lang="en-US" sz="1800">
                <a:solidFill>
                  <a:schemeClr val="dk1"/>
                </a:solidFill>
                <a:latin typeface="Quattrocento Sans"/>
                <a:ea typeface="Quattrocento Sans"/>
                <a:cs typeface="Quattrocento Sans"/>
                <a:sym typeface="Quattrocento Sans"/>
              </a:rPr>
              <a:t>, </a:t>
            </a:r>
            <a:r>
              <a:rPr lang="en-US" sz="1800" u="sng">
                <a:solidFill>
                  <a:schemeClr val="hlink"/>
                </a:solidFill>
                <a:latin typeface="Quattrocento Sans"/>
                <a:ea typeface="Quattrocento Sans"/>
                <a:cs typeface="Quattrocento Sans"/>
                <a:sym typeface="Quattrocento Sans"/>
                <a:hlinkClick r:id="rId12"/>
              </a:rPr>
              <a:t>Strategies for Leaders Shifting to Personalized Learning</a:t>
            </a:r>
            <a:r>
              <a:rPr lang="en-US" sz="1800">
                <a:solidFill>
                  <a:schemeClr val="dk1"/>
                </a:solidFill>
                <a:latin typeface="Quattrocento Sans"/>
                <a:ea typeface="Quattrocento Sans"/>
                <a:cs typeface="Quattrocento Sans"/>
                <a:sym typeface="Quattrocento Sans"/>
              </a:rPr>
              <a:t> </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13"/>
              </a:rPr>
              <a:t>FUTURE READY LEADERS</a:t>
            </a:r>
            <a:r>
              <a:rPr lang="en-US" sz="1800" u="sng">
                <a:solidFill>
                  <a:schemeClr val="hlink"/>
                </a:solidFill>
                <a:latin typeface="Quattrocento Sans"/>
                <a:ea typeface="Quattrocento Sans"/>
                <a:cs typeface="Quattrocento Sans"/>
                <a:sym typeface="Quattrocento Sans"/>
                <a:hlinkClick r:id="rId13"/>
              </a:rPr>
              <a:t> assessment and training program</a:t>
            </a:r>
            <a:r>
              <a:rPr lang="en-US" sz="1800">
                <a:solidFill>
                  <a:schemeClr val="dk1"/>
                </a:solidFill>
                <a:latin typeface="Quattrocento Sans"/>
                <a:ea typeface="Quattrocento Sans"/>
                <a:cs typeface="Quattrocento Sans"/>
                <a:sym typeface="Quattrocento Sans"/>
              </a:rPr>
              <a:t>, US Office of Education Technology</a:t>
            </a:r>
          </a:p>
          <a:p>
            <a:pPr lvl="0" rtl="0">
              <a:spcBef>
                <a:spcPts val="1500"/>
              </a:spcBef>
              <a:buClr>
                <a:schemeClr val="dk1"/>
              </a:buClr>
              <a:buSzPct val="61111"/>
              <a:buFont typeface="Arial"/>
              <a:buNone/>
            </a:pPr>
            <a:r>
              <a:rPr lang="en-US" sz="1800">
                <a:solidFill>
                  <a:schemeClr val="dk1"/>
                </a:solidFill>
                <a:latin typeface="Quattrocento Sans"/>
                <a:ea typeface="Quattrocento Sans"/>
                <a:cs typeface="Quattrocento Sans"/>
                <a:sym typeface="Quattrocento Sans"/>
              </a:rPr>
              <a:t> </a:t>
            </a:r>
          </a:p>
          <a:p>
            <a:pPr lvl="0">
              <a:spcBef>
                <a:spcPts val="1500"/>
              </a:spcBef>
              <a:buClr>
                <a:schemeClr val="dk1"/>
              </a:buClr>
              <a:buFont typeface="Arial"/>
              <a:buNone/>
            </a:pPr>
            <a:endParaRPr sz="1200" b="1">
              <a:solidFill>
                <a:schemeClr val="dk1"/>
              </a:solidFill>
            </a:endParaRPr>
          </a:p>
          <a:p>
            <a:pPr lvl="0">
              <a:spcBef>
                <a:spcPts val="1500"/>
              </a:spcBef>
              <a:buClr>
                <a:schemeClr val="dk1"/>
              </a:buClr>
              <a:buFont typeface="Arial"/>
              <a:buNone/>
            </a:pPr>
            <a:endParaRPr sz="1200" b="1">
              <a:solidFill>
                <a:schemeClr val="dk1"/>
              </a:solidFill>
            </a:endParaRPr>
          </a:p>
          <a:p>
            <a:pPr lvl="0">
              <a:spcBef>
                <a:spcPts val="1500"/>
              </a:spcBef>
              <a:buClr>
                <a:schemeClr val="dk1"/>
              </a:buClr>
              <a:buFont typeface="Arial"/>
              <a:buNone/>
            </a:pPr>
            <a:endParaRPr sz="1200">
              <a:solidFill>
                <a:schemeClr val="dk1"/>
              </a:solidFill>
            </a:endParaRPr>
          </a:p>
          <a:p>
            <a:pPr lvl="0">
              <a:spcBef>
                <a:spcPts val="1500"/>
              </a:spcBef>
              <a:buClr>
                <a:schemeClr val="dk1"/>
              </a:buClr>
              <a:buFont typeface="Arial"/>
              <a:buNone/>
            </a:pPr>
            <a:endParaRPr>
              <a:solidFill>
                <a:schemeClr val="dk1"/>
              </a:solidFill>
            </a:endParaRPr>
          </a:p>
          <a:p>
            <a:pPr lvl="0">
              <a:spcBef>
                <a:spcPts val="1500"/>
              </a:spcBef>
              <a:buNone/>
            </a:pPr>
            <a:endParaRPr sz="1200" i="1"/>
          </a:p>
          <a:p>
            <a:pPr lvl="0">
              <a:spcBef>
                <a:spcPts val="1500"/>
              </a:spcBef>
              <a:buNone/>
            </a:pPr>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txBox="1"/>
          <p:nvPr/>
        </p:nvSpPr>
        <p:spPr>
          <a:xfrm>
            <a:off x="988750" y="2062650"/>
            <a:ext cx="7299900" cy="4054200"/>
          </a:xfrm>
          <a:prstGeom prst="rect">
            <a:avLst/>
          </a:prstGeom>
          <a:noFill/>
          <a:ln>
            <a:noFill/>
          </a:ln>
        </p:spPr>
        <p:txBody>
          <a:bodyPr wrap="square" lIns="91425" tIns="91425" rIns="91425" bIns="91425" anchor="t" anchorCtr="0">
            <a:noAutofit/>
          </a:bodyPr>
          <a:lstStyle/>
          <a:p>
            <a:pPr lvl="0" rtl="0">
              <a:spcBef>
                <a:spcPts val="1000"/>
              </a:spcBef>
              <a:buClr>
                <a:schemeClr val="hlink"/>
              </a:buClr>
              <a:buSzPct val="25000"/>
              <a:buFont typeface="Quattrocento Sans"/>
              <a:buNone/>
            </a:pPr>
            <a:r>
              <a:rPr lang="en-US" sz="2200" b="1" u="sng">
                <a:solidFill>
                  <a:schemeClr val="hlink"/>
                </a:solidFill>
                <a:latin typeface="Quattrocento Sans"/>
                <a:ea typeface="Quattrocento Sans"/>
                <a:cs typeface="Quattrocento Sans"/>
                <a:sym typeface="Quattrocento Sans"/>
                <a:hlinkClick r:id="rId3"/>
              </a:rPr>
              <a:t>A Transformational Vision for Education in the US</a:t>
            </a:r>
            <a:r>
              <a:rPr lang="en-US" sz="2000">
                <a:solidFill>
                  <a:schemeClr val="dk1"/>
                </a:solidFill>
              </a:rPr>
              <a:t> </a:t>
            </a:r>
            <a:r>
              <a:rPr lang="en-US" sz="1050">
                <a:solidFill>
                  <a:srgbClr val="666666"/>
                </a:solidFill>
              </a:rPr>
              <a:t>(</a:t>
            </a:r>
            <a:r>
              <a:rPr lang="en-US" sz="1050" i="1">
                <a:solidFill>
                  <a:srgbClr val="666666"/>
                </a:solidFill>
              </a:rPr>
              <a:t>click links</a:t>
            </a:r>
            <a:r>
              <a:rPr lang="en-US" sz="1050">
                <a:solidFill>
                  <a:srgbClr val="666666"/>
                </a:solidFill>
              </a:rPr>
              <a:t>)</a:t>
            </a:r>
          </a:p>
          <a:p>
            <a:pPr lvl="0" rtl="0">
              <a:spcBef>
                <a:spcPts val="1000"/>
              </a:spcBef>
              <a:buClr>
                <a:schemeClr val="hlink"/>
              </a:buClr>
              <a:buSzPct val="25000"/>
              <a:buFont typeface="Quattrocento Sans"/>
              <a:buNone/>
            </a:pPr>
            <a:r>
              <a:rPr lang="en-US" sz="1050">
                <a:solidFill>
                  <a:srgbClr val="666666"/>
                </a:solidFill>
              </a:rPr>
              <a:t>            </a:t>
            </a:r>
            <a:r>
              <a:rPr lang="en-US" u="sng">
                <a:solidFill>
                  <a:schemeClr val="hlink"/>
                </a:solidFill>
                <a:latin typeface="Quattrocento Sans"/>
                <a:ea typeface="Quattrocento Sans"/>
                <a:cs typeface="Quattrocento Sans"/>
                <a:sym typeface="Quattrocento Sans"/>
                <a:hlinkClick r:id="rId4"/>
              </a:rPr>
              <a:t>by Education Reimagined,</a:t>
            </a:r>
            <a:r>
              <a:rPr lang="en-US">
                <a:solidFill>
                  <a:schemeClr val="accent5"/>
                </a:solidFill>
                <a:latin typeface="Quattrocento Sans"/>
                <a:ea typeface="Quattrocento Sans"/>
                <a:cs typeface="Quattrocento Sans"/>
                <a:sym typeface="Quattrocento Sans"/>
              </a:rPr>
              <a:t> an initiative of </a:t>
            </a:r>
            <a:r>
              <a:rPr lang="en-US" u="sng">
                <a:solidFill>
                  <a:schemeClr val="hlink"/>
                </a:solidFill>
                <a:latin typeface="Quattrocento Sans"/>
                <a:ea typeface="Quattrocento Sans"/>
                <a:cs typeface="Quattrocento Sans"/>
                <a:sym typeface="Quattrocento Sans"/>
                <a:hlinkClick r:id="rId5"/>
              </a:rPr>
              <a:t>Convergence Center for Policy Resolution</a:t>
            </a:r>
            <a:r>
              <a:rPr lang="en-US">
                <a:solidFill>
                  <a:schemeClr val="accent5"/>
                </a:solidFill>
                <a:latin typeface="Quattrocento Sans"/>
                <a:ea typeface="Quattrocento Sans"/>
                <a:cs typeface="Quattrocento Sans"/>
                <a:sym typeface="Quattrocento Sans"/>
              </a:rPr>
              <a:t> </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6"/>
              </a:rPr>
              <a:t>EDUTOPIA </a:t>
            </a:r>
            <a:r>
              <a:rPr lang="en-US" sz="1800">
                <a:solidFill>
                  <a:schemeClr val="dk1"/>
                </a:solidFill>
                <a:latin typeface="Quattrocento Sans"/>
                <a:ea typeface="Quattrocento Sans"/>
                <a:cs typeface="Quattrocento Sans"/>
                <a:sym typeface="Quattrocento Sans"/>
              </a:rPr>
              <a:t>- George Lucas Education Foundation; Information and Videos of deeper teacher and learning in action (Milton Chen) </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7"/>
              </a:rPr>
              <a:t>P21 (Partnership for 21st Century Education) </a:t>
            </a:r>
            <a:r>
              <a:rPr lang="en-US" sz="1800">
                <a:solidFill>
                  <a:schemeClr val="dk1"/>
                </a:solidFill>
                <a:latin typeface="Quattrocento Sans"/>
                <a:ea typeface="Quattrocento Sans"/>
                <a:cs typeface="Quattrocento Sans"/>
                <a:sym typeface="Quattrocento Sans"/>
              </a:rPr>
              <a:t>- early research and development of Rainbow model of 21C Skills and implementation process.</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8"/>
              </a:rPr>
              <a:t>ISTE</a:t>
            </a:r>
            <a:r>
              <a:rPr lang="en-US" sz="1800" b="1">
                <a:solidFill>
                  <a:schemeClr val="dk1"/>
                </a:solidFill>
                <a:latin typeface="Quattrocento Sans"/>
                <a:ea typeface="Quattrocento Sans"/>
                <a:cs typeface="Quattrocento Sans"/>
                <a:sym typeface="Quattrocento Sans"/>
              </a:rPr>
              <a:t> </a:t>
            </a:r>
            <a:r>
              <a:rPr lang="en-US" sz="1800">
                <a:solidFill>
                  <a:schemeClr val="dk1"/>
                </a:solidFill>
                <a:latin typeface="Quattrocento Sans"/>
                <a:ea typeface="Quattrocento Sans"/>
                <a:cs typeface="Quattrocento Sans"/>
                <a:sym typeface="Quattrocento Sans"/>
              </a:rPr>
              <a:t>(International Society of Technology in Education) - Turn your classroom into a Personalized Learning Environment</a:t>
            </a:r>
          </a:p>
          <a:p>
            <a:pPr lvl="0" rtl="0">
              <a:spcBef>
                <a:spcPts val="1500"/>
              </a:spcBef>
              <a:buNone/>
            </a:pPr>
            <a:r>
              <a:rPr lang="en-US" sz="1800" b="1" u="sng">
                <a:solidFill>
                  <a:schemeClr val="hlink"/>
                </a:solidFill>
                <a:latin typeface="Quattrocento Sans"/>
                <a:ea typeface="Quattrocento Sans"/>
                <a:cs typeface="Quattrocento Sans"/>
                <a:sym typeface="Quattrocento Sans"/>
                <a:hlinkClick r:id="rId9"/>
              </a:rPr>
              <a:t>Education Week: What is Personalized Learning?</a:t>
            </a:r>
          </a:p>
          <a:p>
            <a:pPr lvl="0" rtl="0">
              <a:spcBef>
                <a:spcPts val="1500"/>
              </a:spcBef>
              <a:buNone/>
            </a:pPr>
            <a:r>
              <a:rPr lang="en-US" sz="1800">
                <a:solidFill>
                  <a:schemeClr val="dk1"/>
                </a:solidFill>
                <a:latin typeface="Quattrocento Sans"/>
                <a:ea typeface="Quattrocento Sans"/>
                <a:cs typeface="Quattrocento Sans"/>
                <a:sym typeface="Quattrocento Sans"/>
              </a:rPr>
              <a:t> </a:t>
            </a:r>
          </a:p>
          <a:p>
            <a:pPr lvl="0" rtl="0">
              <a:spcBef>
                <a:spcPts val="1500"/>
              </a:spcBef>
              <a:buNone/>
            </a:pPr>
            <a:endParaRPr sz="1200" b="1">
              <a:solidFill>
                <a:schemeClr val="dk1"/>
              </a:solidFill>
            </a:endParaRPr>
          </a:p>
          <a:p>
            <a:pPr lvl="0" rtl="0">
              <a:spcBef>
                <a:spcPts val="1500"/>
              </a:spcBef>
              <a:buNone/>
            </a:pPr>
            <a:endParaRPr sz="1200" b="1">
              <a:solidFill>
                <a:schemeClr val="dk1"/>
              </a:solidFill>
            </a:endParaRPr>
          </a:p>
          <a:p>
            <a:pPr lvl="0" rtl="0">
              <a:spcBef>
                <a:spcPts val="1500"/>
              </a:spcBef>
              <a:buNone/>
            </a:pPr>
            <a:endParaRPr sz="1200">
              <a:solidFill>
                <a:schemeClr val="dk1"/>
              </a:solidFill>
            </a:endParaRPr>
          </a:p>
          <a:p>
            <a:pPr lvl="0" rtl="0">
              <a:spcBef>
                <a:spcPts val="1500"/>
              </a:spcBef>
              <a:buNone/>
            </a:pPr>
            <a:endParaRPr>
              <a:solidFill>
                <a:schemeClr val="dk1"/>
              </a:solidFill>
            </a:endParaRPr>
          </a:p>
          <a:p>
            <a:pPr lvl="0" rtl="0">
              <a:spcBef>
                <a:spcPts val="1500"/>
              </a:spcBef>
              <a:buNone/>
            </a:pPr>
            <a:endParaRPr sz="1200" i="1"/>
          </a:p>
          <a:p>
            <a:pPr lvl="0" rtl="0">
              <a:spcBef>
                <a:spcPts val="1500"/>
              </a:spcBef>
              <a:buNone/>
            </a:pPr>
            <a:endParaRPr/>
          </a:p>
        </p:txBody>
      </p:sp>
      <p:sp>
        <p:nvSpPr>
          <p:cNvPr id="1382" name="Shape 1382"/>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43</a:t>
            </a:fld>
            <a:endParaRPr lang="en-US" sz="1100" b="0" i="0" u="none" strike="noStrike" cap="none">
              <a:solidFill>
                <a:srgbClr val="000000"/>
              </a:solidFill>
              <a:latin typeface="Arial"/>
              <a:ea typeface="Arial"/>
              <a:cs typeface="Arial"/>
              <a:sym typeface="Arial"/>
            </a:endParaRPr>
          </a:p>
        </p:txBody>
      </p:sp>
      <p:sp>
        <p:nvSpPr>
          <p:cNvPr id="1383" name="Shape 1383"/>
          <p:cNvSpPr txBox="1"/>
          <p:nvPr/>
        </p:nvSpPr>
        <p:spPr>
          <a:xfrm>
            <a:off x="1062600" y="470300"/>
            <a:ext cx="7018800" cy="576600"/>
          </a:xfrm>
          <a:prstGeom prst="rect">
            <a:avLst/>
          </a:prstGeom>
          <a:solidFill>
            <a:schemeClr val="accent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APPENDIX - Supplemental Materials</a:t>
            </a:r>
          </a:p>
        </p:txBody>
      </p:sp>
      <p:sp>
        <p:nvSpPr>
          <p:cNvPr id="1384" name="Shape 1384"/>
          <p:cNvSpPr txBox="1"/>
          <p:nvPr/>
        </p:nvSpPr>
        <p:spPr>
          <a:xfrm>
            <a:off x="479200" y="1171525"/>
            <a:ext cx="8319000" cy="766500"/>
          </a:xfrm>
          <a:prstGeom prst="rect">
            <a:avLst/>
          </a:prstGeom>
          <a:noFill/>
          <a:ln>
            <a:noFill/>
          </a:ln>
        </p:spPr>
        <p:txBody>
          <a:bodyPr wrap="square" lIns="91425" tIns="91425" rIns="91425" bIns="91425" anchor="t" anchorCtr="0">
            <a:noAutofit/>
          </a:bodyPr>
          <a:lstStyle/>
          <a:p>
            <a:pPr lvl="0" algn="ctr" rtl="0">
              <a:spcBef>
                <a:spcPts val="1000"/>
              </a:spcBef>
              <a:buNone/>
            </a:pPr>
            <a:r>
              <a:rPr lang="en-US" sz="3000" b="1"/>
              <a:t>RESOURCES</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Shape 1390"/>
          <p:cNvSpPr txBox="1">
            <a:spLocks noGrp="1"/>
          </p:cNvSpPr>
          <p:nvPr>
            <p:ph type="body" idx="1"/>
          </p:nvPr>
        </p:nvSpPr>
        <p:spPr>
          <a:xfrm>
            <a:off x="892975" y="2202900"/>
            <a:ext cx="7745700" cy="3493500"/>
          </a:xfrm>
          <a:prstGeom prst="rect">
            <a:avLst/>
          </a:prstGeom>
        </p:spPr>
        <p:txBody>
          <a:bodyPr wrap="square" lIns="91425" tIns="91425" rIns="91425" bIns="91425" anchor="t" anchorCtr="0">
            <a:noAutofit/>
          </a:bodyPr>
          <a:lstStyle/>
          <a:p>
            <a:pPr marL="0" lvl="0" indent="0" rtl="0">
              <a:lnSpc>
                <a:spcPct val="166666"/>
              </a:lnSpc>
              <a:spcBef>
                <a:spcPts val="0"/>
              </a:spcBef>
              <a:buNone/>
            </a:pPr>
            <a:r>
              <a:rPr lang="en-US" sz="2400" b="1">
                <a:solidFill>
                  <a:srgbClr val="0563C1"/>
                </a:solidFill>
                <a:highlight>
                  <a:srgbClr val="FFFFFF"/>
                </a:highlight>
                <a:latin typeface="Arial"/>
                <a:ea typeface="Arial"/>
                <a:cs typeface="Arial"/>
                <a:sym typeface="Arial"/>
              </a:rPr>
              <a:t>1.  How will 3rd party PL platforms play out?</a:t>
            </a:r>
          </a:p>
          <a:p>
            <a:pPr marL="457200" lvl="0" indent="-69850" rtl="0">
              <a:spcBef>
                <a:spcPts val="0"/>
              </a:spcBef>
              <a:buClr>
                <a:schemeClr val="dk1"/>
              </a:buClr>
              <a:buSzPct val="55000"/>
              <a:buFont typeface="Arial"/>
              <a:buNone/>
            </a:pPr>
            <a:endParaRPr sz="2000">
              <a:solidFill>
                <a:srgbClr val="4E4E4E"/>
              </a:solidFill>
              <a:highlight>
                <a:srgbClr val="FFFFFF"/>
              </a:highlight>
              <a:latin typeface="Arial"/>
              <a:ea typeface="Arial"/>
              <a:cs typeface="Arial"/>
              <a:sym typeface="Arial"/>
            </a:endParaRPr>
          </a:p>
          <a:p>
            <a:pPr marL="0" lvl="0" indent="0" rtl="0">
              <a:lnSpc>
                <a:spcPct val="100000"/>
              </a:lnSpc>
              <a:spcBef>
                <a:spcPts val="0"/>
              </a:spcBef>
              <a:buNone/>
            </a:pPr>
            <a:r>
              <a:rPr lang="en-US" sz="2400" b="1">
                <a:solidFill>
                  <a:srgbClr val="0563C1"/>
                </a:solidFill>
                <a:highlight>
                  <a:srgbClr val="FFFFFF"/>
                </a:highlight>
                <a:latin typeface="Arial"/>
                <a:ea typeface="Arial"/>
                <a:cs typeface="Arial"/>
                <a:sym typeface="Arial"/>
              </a:rPr>
              <a:t>2.  ESSA assessment of “C&amp;CR success”? </a:t>
            </a:r>
          </a:p>
          <a:p>
            <a:pPr marL="0" lvl="0" indent="0" rtl="0">
              <a:lnSpc>
                <a:spcPct val="100000"/>
              </a:lnSpc>
              <a:spcBef>
                <a:spcPts val="0"/>
              </a:spcBef>
              <a:buNone/>
            </a:pPr>
            <a:endParaRPr sz="2400" b="1">
              <a:solidFill>
                <a:srgbClr val="0563C1"/>
              </a:solidFill>
              <a:highlight>
                <a:srgbClr val="FFFFFF"/>
              </a:highlight>
              <a:latin typeface="Arial"/>
              <a:ea typeface="Arial"/>
              <a:cs typeface="Arial"/>
              <a:sym typeface="Arial"/>
            </a:endParaRPr>
          </a:p>
          <a:p>
            <a:pPr marL="0" lvl="0" indent="-69850" rtl="0">
              <a:spcBef>
                <a:spcPts val="1000"/>
              </a:spcBef>
              <a:buClr>
                <a:schemeClr val="dk1"/>
              </a:buClr>
              <a:buSzPct val="45833"/>
              <a:buFont typeface="Arial"/>
              <a:buNone/>
            </a:pPr>
            <a:r>
              <a:rPr lang="en-US" sz="2400" b="1">
                <a:solidFill>
                  <a:schemeClr val="hlink"/>
                </a:solidFill>
                <a:latin typeface="Arial"/>
                <a:ea typeface="Arial"/>
                <a:cs typeface="Arial"/>
                <a:sym typeface="Arial"/>
              </a:rPr>
              <a:t>3.  Wraparound services - role of states to boost?</a:t>
            </a:r>
          </a:p>
          <a:p>
            <a:pPr marL="0" lvl="0" indent="-69850" rtl="0">
              <a:spcBef>
                <a:spcPts val="1000"/>
              </a:spcBef>
              <a:buClr>
                <a:schemeClr val="dk1"/>
              </a:buClr>
              <a:buSzPct val="45833"/>
              <a:buFont typeface="Arial"/>
              <a:buNone/>
            </a:pPr>
            <a:endParaRPr sz="2400">
              <a:solidFill>
                <a:srgbClr val="4E4E4E"/>
              </a:solidFill>
              <a:latin typeface="Arial"/>
              <a:ea typeface="Arial"/>
              <a:cs typeface="Arial"/>
              <a:sym typeface="Arial"/>
            </a:endParaRPr>
          </a:p>
          <a:p>
            <a:pPr marL="0" lvl="0" indent="-69850" rtl="0">
              <a:spcBef>
                <a:spcPts val="1000"/>
              </a:spcBef>
              <a:buClr>
                <a:schemeClr val="dk1"/>
              </a:buClr>
              <a:buSzPct val="45833"/>
              <a:buFont typeface="Arial"/>
              <a:buNone/>
            </a:pPr>
            <a:r>
              <a:rPr lang="en-US" sz="2400" b="1">
                <a:solidFill>
                  <a:schemeClr val="hlink"/>
                </a:solidFill>
                <a:latin typeface="Arial"/>
                <a:ea typeface="Arial"/>
                <a:cs typeface="Arial"/>
                <a:sym typeface="Arial"/>
              </a:rPr>
              <a:t>4.  Projects will proliferate - how &amp; how fast?</a:t>
            </a:r>
          </a:p>
          <a:p>
            <a:pPr marL="0" lvl="0" indent="-69850" rtl="0">
              <a:lnSpc>
                <a:spcPct val="100000"/>
              </a:lnSpc>
              <a:spcBef>
                <a:spcPts val="0"/>
              </a:spcBef>
              <a:buClr>
                <a:schemeClr val="dk1"/>
              </a:buClr>
              <a:buSzPct val="45833"/>
              <a:buFont typeface="Arial"/>
              <a:buNone/>
            </a:pPr>
            <a:endParaRPr sz="2400" b="1">
              <a:solidFill>
                <a:srgbClr val="4E4E4E"/>
              </a:solidFill>
              <a:highlight>
                <a:srgbClr val="FFFFFF"/>
              </a:highlight>
              <a:latin typeface="Arial"/>
              <a:ea typeface="Arial"/>
              <a:cs typeface="Arial"/>
              <a:sym typeface="Arial"/>
            </a:endParaRPr>
          </a:p>
          <a:p>
            <a:pPr marL="457200" lvl="0" indent="-69850" rtl="0">
              <a:spcBef>
                <a:spcPts val="0"/>
              </a:spcBef>
              <a:buClr>
                <a:schemeClr val="dk1"/>
              </a:buClr>
              <a:buSzPct val="45833"/>
              <a:buFont typeface="Arial"/>
              <a:buNone/>
            </a:pPr>
            <a:endParaRPr sz="2400" b="1">
              <a:solidFill>
                <a:srgbClr val="727272"/>
              </a:solidFill>
              <a:latin typeface="Quattrocento Sans"/>
              <a:ea typeface="Quattrocento Sans"/>
              <a:cs typeface="Quattrocento Sans"/>
              <a:sym typeface="Quattrocento Sans"/>
            </a:endParaRPr>
          </a:p>
        </p:txBody>
      </p:sp>
      <p:sp>
        <p:nvSpPr>
          <p:cNvPr id="1391" name="Shape 1391"/>
          <p:cNvSpPr txBox="1">
            <a:spLocks noGrp="1"/>
          </p:cNvSpPr>
          <p:nvPr>
            <p:ph type="title"/>
          </p:nvPr>
        </p:nvSpPr>
        <p:spPr>
          <a:xfrm>
            <a:off x="457200" y="1325524"/>
            <a:ext cx="8229600" cy="743400"/>
          </a:xfrm>
          <a:prstGeom prst="rect">
            <a:avLst/>
          </a:prstGeom>
        </p:spPr>
        <p:txBody>
          <a:bodyPr wrap="square" lIns="91425" tIns="91425" rIns="91425" bIns="91425" anchor="t" anchorCtr="0">
            <a:noAutofit/>
          </a:bodyPr>
          <a:lstStyle/>
          <a:p>
            <a:pPr lvl="0" algn="l" rtl="0">
              <a:spcBef>
                <a:spcPts val="0"/>
              </a:spcBef>
              <a:buClr>
                <a:schemeClr val="dk1"/>
              </a:buClr>
              <a:buSzPct val="45833"/>
              <a:buFont typeface="Arial"/>
              <a:buNone/>
            </a:pPr>
            <a:r>
              <a:rPr lang="en-US" sz="2400" b="1" i="1">
                <a:solidFill>
                  <a:schemeClr val="dk1"/>
                </a:solidFill>
                <a:latin typeface="Arial"/>
                <a:ea typeface="Arial"/>
                <a:cs typeface="Arial"/>
                <a:sym typeface="Arial"/>
              </a:rPr>
              <a:t>Christensen Institute -  </a:t>
            </a:r>
            <a:r>
              <a:rPr lang="en-US" sz="2400" b="1" i="1" u="sng">
                <a:solidFill>
                  <a:schemeClr val="hlink"/>
                </a:solidFill>
                <a:latin typeface="Arial"/>
                <a:ea typeface="Arial"/>
                <a:cs typeface="Arial"/>
                <a:sym typeface="Arial"/>
                <a:hlinkClick r:id="rId3"/>
              </a:rPr>
              <a:t>PL Trends to Watch in 2017</a:t>
            </a:r>
            <a:r>
              <a:rPr lang="en-US" sz="2400" b="1" i="1">
                <a:solidFill>
                  <a:schemeClr val="dk1"/>
                </a:solidFill>
                <a:latin typeface="Arial"/>
                <a:ea typeface="Arial"/>
                <a:cs typeface="Arial"/>
                <a:sym typeface="Arial"/>
              </a:rPr>
              <a:t>*</a:t>
            </a:r>
          </a:p>
          <a:p>
            <a:pPr lvl="0" algn="l" rtl="0">
              <a:spcBef>
                <a:spcPts val="0"/>
              </a:spcBef>
              <a:spcAft>
                <a:spcPts val="0"/>
              </a:spcAft>
              <a:buClr>
                <a:schemeClr val="dk1"/>
              </a:buClr>
              <a:buSzPct val="45833"/>
              <a:buFont typeface="Arial"/>
              <a:buNone/>
            </a:pPr>
            <a:endParaRPr sz="2400" i="1">
              <a:solidFill>
                <a:srgbClr val="000000"/>
              </a:solidFill>
              <a:latin typeface="Arial"/>
              <a:ea typeface="Arial"/>
              <a:cs typeface="Arial"/>
              <a:sym typeface="Arial"/>
            </a:endParaRPr>
          </a:p>
        </p:txBody>
      </p:sp>
      <p:sp>
        <p:nvSpPr>
          <p:cNvPr id="1392" name="Shape 1392"/>
          <p:cNvSpPr txBox="1">
            <a:spLocks noGrp="1"/>
          </p:cNvSpPr>
          <p:nvPr>
            <p:ph type="sldNum" idx="12"/>
          </p:nvPr>
        </p:nvSpPr>
        <p:spPr>
          <a:xfrm>
            <a:off x="8266675" y="6106675"/>
            <a:ext cx="4422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44</a:t>
            </a:fld>
            <a:endParaRPr lang="en-US"/>
          </a:p>
        </p:txBody>
      </p:sp>
      <p:sp>
        <p:nvSpPr>
          <p:cNvPr id="1393" name="Shape 1393"/>
          <p:cNvSpPr txBox="1"/>
          <p:nvPr/>
        </p:nvSpPr>
        <p:spPr>
          <a:xfrm>
            <a:off x="435150" y="254500"/>
            <a:ext cx="8273700" cy="9369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600" b="1">
                <a:solidFill>
                  <a:srgbClr val="FFFFFF"/>
                </a:solidFill>
                <a:latin typeface="Quattrocento Sans"/>
                <a:ea typeface="Quattrocento Sans"/>
                <a:cs typeface="Quattrocento Sans"/>
                <a:sym typeface="Quattrocento Sans"/>
              </a:rPr>
              <a:t>Pilot Network schools will have access to top research &amp; expertise in Deeper Personalized Learning such as</a:t>
            </a:r>
          </a:p>
        </p:txBody>
      </p:sp>
      <p:sp>
        <p:nvSpPr>
          <p:cNvPr id="1394" name="Shape 1394"/>
          <p:cNvSpPr txBox="1"/>
          <p:nvPr/>
        </p:nvSpPr>
        <p:spPr>
          <a:xfrm>
            <a:off x="381125" y="5824475"/>
            <a:ext cx="7073100" cy="635100"/>
          </a:xfrm>
          <a:prstGeom prst="rect">
            <a:avLst/>
          </a:prstGeom>
          <a:noFill/>
          <a:ln>
            <a:noFill/>
          </a:ln>
        </p:spPr>
        <p:txBody>
          <a:bodyPr wrap="square" lIns="91425" tIns="91425" rIns="91425" bIns="91425" anchor="t" anchorCtr="0">
            <a:noAutofit/>
          </a:bodyPr>
          <a:lstStyle/>
          <a:p>
            <a:pPr lvl="0">
              <a:spcBef>
                <a:spcPts val="0"/>
              </a:spcBef>
              <a:buNone/>
            </a:pPr>
            <a:r>
              <a:rPr lang="en-US"/>
              <a:t>*Julia Freeland Fisher, </a:t>
            </a:r>
            <a:r>
              <a:rPr lang="en-US" u="sng">
                <a:solidFill>
                  <a:schemeClr val="hlink"/>
                </a:solidFill>
                <a:hlinkClick r:id="rId3"/>
              </a:rPr>
              <a:t>Education Innovation in 2017</a:t>
            </a:r>
            <a:r>
              <a:rPr lang="en-US"/>
              <a:t>, 1.4.17</a:t>
            </a:r>
          </a:p>
          <a:p>
            <a:pPr lvl="0">
              <a:spcBef>
                <a:spcPts val="0"/>
              </a:spcBef>
              <a:buNone/>
            </a:pPr>
            <a:r>
              <a:rPr lang="en-US"/>
              <a:t>Michael Horn, </a:t>
            </a:r>
            <a:r>
              <a:rPr lang="en-US" u="sng">
                <a:solidFill>
                  <a:schemeClr val="hlink"/>
                </a:solidFill>
                <a:hlinkClick r:id="rId4"/>
              </a:rPr>
              <a:t>Finding ‘Personalized Learning’ on the Gartner Hype Cycle</a:t>
            </a:r>
            <a:r>
              <a:rPr lang="en-US"/>
              <a:t>, 1.8.17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714750" y="857050"/>
            <a:ext cx="7276500" cy="847800"/>
          </a:xfrm>
          <a:prstGeom prst="rect">
            <a:avLst/>
          </a:prstGeom>
        </p:spPr>
        <p:txBody>
          <a:bodyPr wrap="square" lIns="91425" tIns="91425" rIns="91425" bIns="91425" anchor="b" anchorCtr="0">
            <a:noAutofit/>
          </a:bodyPr>
          <a:lstStyle/>
          <a:p>
            <a:pPr lvl="0" algn="l" rtl="0">
              <a:spcBef>
                <a:spcPts val="2000"/>
              </a:spcBef>
              <a:spcAft>
                <a:spcPts val="1500"/>
              </a:spcAft>
              <a:buClr>
                <a:schemeClr val="dk1"/>
              </a:buClr>
              <a:buSzPct val="55000"/>
              <a:buFont typeface="Arial"/>
              <a:buNone/>
            </a:pPr>
            <a:endParaRPr sz="2000" b="1">
              <a:solidFill>
                <a:srgbClr val="0070C0"/>
              </a:solidFill>
              <a:latin typeface="Arial"/>
              <a:ea typeface="Arial"/>
              <a:cs typeface="Arial"/>
              <a:sym typeface="Arial"/>
            </a:endParaRPr>
          </a:p>
          <a:p>
            <a:pPr lvl="0" rtl="0">
              <a:spcBef>
                <a:spcPts val="0"/>
              </a:spcBef>
              <a:spcAft>
                <a:spcPts val="1500"/>
              </a:spcAft>
              <a:buClr>
                <a:schemeClr val="dk1"/>
              </a:buClr>
              <a:buSzPct val="55000"/>
              <a:buFont typeface="Arial"/>
              <a:buNone/>
            </a:pPr>
            <a:endParaRPr sz="2000"/>
          </a:p>
        </p:txBody>
      </p:sp>
      <p:sp>
        <p:nvSpPr>
          <p:cNvPr id="1044" name="Shape 1044"/>
          <p:cNvSpPr txBox="1">
            <a:spLocks noGrp="1"/>
          </p:cNvSpPr>
          <p:nvPr>
            <p:ph type="sldNum" idx="12"/>
          </p:nvPr>
        </p:nvSpPr>
        <p:spPr>
          <a:xfrm>
            <a:off x="8118500" y="6245225"/>
            <a:ext cx="5682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45</a:t>
            </a:fld>
            <a:endParaRPr lang="en-US"/>
          </a:p>
        </p:txBody>
      </p:sp>
      <p:sp>
        <p:nvSpPr>
          <p:cNvPr id="1045" name="Shape 1045"/>
          <p:cNvSpPr txBox="1"/>
          <p:nvPr/>
        </p:nvSpPr>
        <p:spPr>
          <a:xfrm>
            <a:off x="959050" y="579075"/>
            <a:ext cx="7276500" cy="564300"/>
          </a:xfrm>
          <a:prstGeom prst="rect">
            <a:avLst/>
          </a:prstGeom>
          <a:solidFill>
            <a:srgbClr val="4472C4"/>
          </a:solidFill>
          <a:ln>
            <a:noFill/>
          </a:ln>
        </p:spPr>
        <p:txBody>
          <a:bodyPr wrap="square" lIns="68550" tIns="34275" rIns="68550" bIns="34275" anchor="t" anchorCtr="0">
            <a:noAutofit/>
          </a:bodyPr>
          <a:lstStyle/>
          <a:p>
            <a:pPr lvl="0" rtl="0">
              <a:spcBef>
                <a:spcPts val="0"/>
              </a:spcBef>
              <a:spcAft>
                <a:spcPts val="0"/>
              </a:spcAft>
              <a:buClr>
                <a:schemeClr val="dk1"/>
              </a:buClr>
              <a:buSzPct val="36666"/>
              <a:buFont typeface="Arial"/>
              <a:buNone/>
            </a:pPr>
            <a:r>
              <a:rPr lang="en-US" sz="3000" b="1">
                <a:solidFill>
                  <a:srgbClr val="FFFFFF"/>
                </a:solidFill>
              </a:rPr>
              <a:t>These shifts are essential - &amp; SEISMIC!</a:t>
            </a:r>
          </a:p>
        </p:txBody>
      </p:sp>
      <p:sp>
        <p:nvSpPr>
          <p:cNvPr id="1046" name="Shape 1046"/>
          <p:cNvSpPr txBox="1"/>
          <p:nvPr/>
        </p:nvSpPr>
        <p:spPr>
          <a:xfrm>
            <a:off x="1043650" y="1476250"/>
            <a:ext cx="7398300" cy="4436100"/>
          </a:xfrm>
          <a:prstGeom prst="rect">
            <a:avLst/>
          </a:prstGeom>
          <a:noFill/>
          <a:ln>
            <a:noFill/>
          </a:ln>
        </p:spPr>
        <p:txBody>
          <a:bodyPr wrap="square" lIns="91425" tIns="91425" rIns="91425" bIns="91425" anchor="t" anchorCtr="0">
            <a:noAutofit/>
          </a:bodyPr>
          <a:lstStyle/>
          <a:p>
            <a:pPr lvl="0">
              <a:spcBef>
                <a:spcPts val="0"/>
              </a:spcBef>
              <a:buNone/>
            </a:pPr>
            <a:endParaRPr sz="2400">
              <a:solidFill>
                <a:schemeClr val="dk1"/>
              </a:solidFill>
            </a:endParaRPr>
          </a:p>
          <a:p>
            <a:pPr lvl="0">
              <a:spcBef>
                <a:spcPts val="0"/>
              </a:spcBef>
              <a:buNone/>
            </a:pPr>
            <a:r>
              <a:rPr lang="en-US" sz="2400">
                <a:solidFill>
                  <a:schemeClr val="dk1"/>
                </a:solidFill>
              </a:rPr>
              <a:t>“I’m 200% in favor of personalized learning, </a:t>
            </a:r>
          </a:p>
          <a:p>
            <a:pPr lvl="0">
              <a:spcBef>
                <a:spcPts val="0"/>
              </a:spcBef>
              <a:buNone/>
            </a:pPr>
            <a:r>
              <a:rPr lang="en-US" sz="2400">
                <a:solidFill>
                  <a:schemeClr val="dk1"/>
                </a:solidFill>
              </a:rPr>
              <a:t>...it’s no secret how to do it, and the materials are at hand. </a:t>
            </a:r>
          </a:p>
          <a:p>
            <a:pPr lvl="0">
              <a:spcBef>
                <a:spcPts val="0"/>
              </a:spcBef>
              <a:buNone/>
            </a:pPr>
            <a:endParaRPr sz="2400">
              <a:solidFill>
                <a:schemeClr val="dk1"/>
              </a:solidFill>
            </a:endParaRPr>
          </a:p>
          <a:p>
            <a:pPr lvl="0" rtl="0">
              <a:spcBef>
                <a:spcPts val="0"/>
              </a:spcBef>
              <a:buNone/>
            </a:pPr>
            <a:r>
              <a:rPr lang="en-US" sz="2400">
                <a:solidFill>
                  <a:schemeClr val="dk1"/>
                </a:solidFill>
              </a:rPr>
              <a:t>But </a:t>
            </a:r>
            <a:r>
              <a:rPr lang="en-US" sz="2400" b="1">
                <a:solidFill>
                  <a:schemeClr val="dk1"/>
                </a:solidFill>
                <a:highlight>
                  <a:srgbClr val="FFF2CC"/>
                </a:highlight>
              </a:rPr>
              <a:t>doing this right</a:t>
            </a:r>
            <a:r>
              <a:rPr lang="en-US" sz="2400">
                <a:solidFill>
                  <a:schemeClr val="dk1"/>
                </a:solidFill>
                <a:highlight>
                  <a:srgbClr val="FFF2CC"/>
                </a:highlight>
              </a:rPr>
              <a:t>.... demands an </a:t>
            </a:r>
            <a:r>
              <a:rPr lang="en-US" sz="2400" b="1">
                <a:solidFill>
                  <a:schemeClr val="dk1"/>
                </a:solidFill>
                <a:highlight>
                  <a:srgbClr val="FFF2CC"/>
                </a:highlight>
              </a:rPr>
              <a:t>education earthquake that will demolish almost every structure</a:t>
            </a:r>
            <a:r>
              <a:rPr lang="en-US" sz="2400">
                <a:solidFill>
                  <a:schemeClr val="dk1"/>
                </a:solidFill>
                <a:highlight>
                  <a:srgbClr val="FFF2CC"/>
                </a:highlight>
              </a:rPr>
              <a:t> we’ve built over the past hundred years</a:t>
            </a:r>
            <a:r>
              <a:rPr lang="en-US" sz="2400">
                <a:solidFill>
                  <a:schemeClr val="dk1"/>
                </a:solidFill>
              </a:rPr>
              <a:t>.” </a:t>
            </a:r>
            <a:r>
              <a:rPr lang="en-US" sz="1050">
                <a:solidFill>
                  <a:schemeClr val="dk1"/>
                </a:solidFill>
              </a:rPr>
              <a:t> </a:t>
            </a:r>
          </a:p>
        </p:txBody>
      </p:sp>
      <p:sp>
        <p:nvSpPr>
          <p:cNvPr id="1047" name="Shape 1047"/>
          <p:cNvSpPr txBox="1"/>
          <p:nvPr/>
        </p:nvSpPr>
        <p:spPr>
          <a:xfrm>
            <a:off x="1224000" y="5108675"/>
            <a:ext cx="7102800" cy="766200"/>
          </a:xfrm>
          <a:prstGeom prst="rect">
            <a:avLst/>
          </a:prstGeom>
          <a:noFill/>
          <a:ln>
            <a:noFill/>
          </a:ln>
        </p:spPr>
        <p:txBody>
          <a:bodyPr wrap="square" lIns="91425" tIns="91425" rIns="91425" bIns="91425" anchor="t" anchorCtr="0">
            <a:noAutofit/>
          </a:bodyPr>
          <a:lstStyle/>
          <a:p>
            <a:pPr lvl="0" rtl="0">
              <a:spcBef>
                <a:spcPts val="0"/>
              </a:spcBef>
              <a:buNone/>
            </a:pPr>
            <a:r>
              <a:rPr lang="en-US" sz="2400" b="1" i="1" u="sng">
                <a:solidFill>
                  <a:schemeClr val="dk1"/>
                </a:solidFill>
                <a:highlight>
                  <a:srgbClr val="FFFFFF"/>
                </a:highlight>
                <a:latin typeface="Quattrocento Sans"/>
                <a:ea typeface="Quattrocento Sans"/>
                <a:cs typeface="Quattrocento Sans"/>
                <a:sym typeface="Quattrocento Sans"/>
                <a:hlinkClick r:id="rId3"/>
              </a:rPr>
              <a:t>CHESTER E. FINN, JR.</a:t>
            </a:r>
            <a:r>
              <a:rPr lang="en-US" sz="1800" i="1">
                <a:latin typeface="Quattrocento Sans"/>
                <a:ea typeface="Quattrocento Sans"/>
                <a:cs typeface="Quattrocento Sans"/>
                <a:sym typeface="Quattrocento Sans"/>
              </a:rPr>
              <a:t> </a:t>
            </a:r>
            <a:r>
              <a:rPr lang="en-US" sz="1800" i="1" u="sng">
                <a:solidFill>
                  <a:schemeClr val="hlink"/>
                </a:solidFill>
                <a:latin typeface="Quattrocento Sans"/>
                <a:ea typeface="Quattrocento Sans"/>
                <a:cs typeface="Quattrocento Sans"/>
                <a:sym typeface="Quattrocento Sans"/>
                <a:hlinkClick r:id="rId4"/>
              </a:rPr>
              <a:t>Can Personalized Learning Prevail?</a:t>
            </a:r>
          </a:p>
          <a:p>
            <a:pPr marL="0" lvl="0" indent="0" rtl="0">
              <a:spcBef>
                <a:spcPts val="0"/>
              </a:spcBef>
              <a:buNone/>
            </a:pPr>
            <a:r>
              <a:rPr lang="en-US" i="1">
                <a:solidFill>
                  <a:schemeClr val="dk1"/>
                </a:solidFill>
                <a:highlight>
                  <a:srgbClr val="FFFFFF"/>
                </a:highlight>
                <a:latin typeface="Quattrocento Sans"/>
                <a:ea typeface="Quattrocento Sans"/>
                <a:cs typeface="Quattrocento Sans"/>
                <a:sym typeface="Quattrocento Sans"/>
              </a:rPr>
              <a:t>           </a:t>
            </a:r>
            <a:r>
              <a:rPr lang="en-US" sz="1800" i="1">
                <a:solidFill>
                  <a:schemeClr val="dk1"/>
                </a:solidFill>
                <a:highlight>
                  <a:srgbClr val="FFFFFF"/>
                </a:highlight>
                <a:latin typeface="Quattrocento Sans"/>
                <a:ea typeface="Quattrocento Sans"/>
                <a:cs typeface="Quattrocento Sans"/>
                <a:sym typeface="Quattrocento Sans"/>
              </a:rPr>
              <a:t> Flypaper Journal, Thomas B. Fordham Institute, July 26, 2017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Shape 1025"/>
          <p:cNvSpPr txBox="1">
            <a:spLocks noGrp="1"/>
          </p:cNvSpPr>
          <p:nvPr>
            <p:ph type="title"/>
          </p:nvPr>
        </p:nvSpPr>
        <p:spPr>
          <a:xfrm>
            <a:off x="457200" y="274625"/>
            <a:ext cx="8109600" cy="616800"/>
          </a:xfrm>
          <a:prstGeom prst="rect">
            <a:avLst/>
          </a:prstGeom>
          <a:solidFill>
            <a:srgbClr val="4472C4"/>
          </a:solidFill>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ct val="42307"/>
              <a:buFont typeface="Arial"/>
              <a:buNone/>
            </a:pPr>
            <a:r>
              <a:rPr lang="en-US" sz="2600" b="1">
                <a:solidFill>
                  <a:srgbClr val="FFFFFF"/>
                </a:solidFill>
                <a:latin typeface="Arial"/>
                <a:ea typeface="Arial"/>
                <a:cs typeface="Arial"/>
                <a:sym typeface="Arial"/>
              </a:rPr>
              <a:t>Need: Define DEPTH of 21C skills to be developed</a:t>
            </a:r>
          </a:p>
        </p:txBody>
      </p:sp>
      <p:sp>
        <p:nvSpPr>
          <p:cNvPr id="1026" name="Shape 1026"/>
          <p:cNvSpPr txBox="1">
            <a:spLocks noGrp="1"/>
          </p:cNvSpPr>
          <p:nvPr>
            <p:ph type="sldNum" idx="12"/>
          </p:nvPr>
        </p:nvSpPr>
        <p:spPr>
          <a:xfrm>
            <a:off x="8192775" y="6245225"/>
            <a:ext cx="4941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46</a:t>
            </a:fld>
            <a:endParaRPr lang="en-US"/>
          </a:p>
        </p:txBody>
      </p:sp>
      <p:sp>
        <p:nvSpPr>
          <p:cNvPr id="1027" name="Shape 1027"/>
          <p:cNvSpPr txBox="1">
            <a:spLocks noGrp="1"/>
          </p:cNvSpPr>
          <p:nvPr>
            <p:ph type="title"/>
          </p:nvPr>
        </p:nvSpPr>
        <p:spPr>
          <a:xfrm>
            <a:off x="319975" y="6382400"/>
            <a:ext cx="7872900" cy="330300"/>
          </a:xfrm>
          <a:prstGeom prst="rect">
            <a:avLst/>
          </a:prstGeom>
          <a:solidFill>
            <a:srgbClr val="FFFFFF"/>
          </a:solidFill>
        </p:spPr>
        <p:txBody>
          <a:bodyPr wrap="square" lIns="91425" tIns="91425" rIns="91425" bIns="91425" anchor="t" anchorCtr="0">
            <a:noAutofit/>
          </a:bodyPr>
          <a:lstStyle/>
          <a:p>
            <a:pPr lvl="0" algn="l" rtl="0">
              <a:spcBef>
                <a:spcPts val="0"/>
              </a:spcBef>
              <a:buClr>
                <a:srgbClr val="0070C0"/>
              </a:buClr>
              <a:buSzPct val="25000"/>
              <a:buFont typeface="Quattrocento Sans"/>
              <a:buNone/>
            </a:pPr>
            <a:r>
              <a:rPr lang="en-US" sz="1200">
                <a:solidFill>
                  <a:srgbClr val="0070C0"/>
                </a:solidFill>
                <a:latin typeface="Quattrocento Sans"/>
                <a:ea typeface="Quattrocento Sans"/>
                <a:cs typeface="Quattrocento Sans"/>
                <a:sym typeface="Quattrocento Sans"/>
              </a:rPr>
              <a:t>Source: </a:t>
            </a:r>
            <a:r>
              <a:rPr lang="en-US" sz="1200" i="1" u="sng">
                <a:solidFill>
                  <a:schemeClr val="hlink"/>
                </a:solidFill>
                <a:latin typeface="Quattrocento Sans"/>
                <a:ea typeface="Quattrocento Sans"/>
                <a:cs typeface="Quattrocento Sans"/>
                <a:sym typeface="Quattrocento Sans"/>
                <a:hlinkClick r:id="rId3"/>
              </a:rPr>
              <a:t>H.A.C.K. Model of Innovative Instruction, Northwest Nazarene University, Doceo Center</a:t>
            </a:r>
          </a:p>
        </p:txBody>
      </p:sp>
      <p:pic>
        <p:nvPicPr>
          <p:cNvPr id="1028" name="Shape 1028" descr="Webbs Depth of Knowledge.png"/>
          <p:cNvPicPr preferRelativeResize="0"/>
          <p:nvPr/>
        </p:nvPicPr>
        <p:blipFill>
          <a:blip r:embed="rId4">
            <a:alphaModFix/>
          </a:blip>
          <a:stretch>
            <a:fillRect/>
          </a:stretch>
        </p:blipFill>
        <p:spPr>
          <a:xfrm>
            <a:off x="490537" y="1176337"/>
            <a:ext cx="8162925" cy="5114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714750" y="857050"/>
            <a:ext cx="7276500" cy="847800"/>
          </a:xfrm>
          <a:prstGeom prst="rect">
            <a:avLst/>
          </a:prstGeom>
        </p:spPr>
        <p:txBody>
          <a:bodyPr wrap="square" lIns="91425" tIns="91425" rIns="91425" bIns="91425" anchor="b" anchorCtr="0">
            <a:noAutofit/>
          </a:bodyPr>
          <a:lstStyle/>
          <a:p>
            <a:pPr lvl="0" algn="l" rtl="0">
              <a:spcBef>
                <a:spcPts val="2000"/>
              </a:spcBef>
              <a:spcAft>
                <a:spcPts val="1500"/>
              </a:spcAft>
              <a:buClr>
                <a:schemeClr val="dk1"/>
              </a:buClr>
              <a:buSzPct val="55000"/>
              <a:buFont typeface="Arial"/>
              <a:buNone/>
            </a:pPr>
            <a:endParaRPr sz="2000" b="1">
              <a:solidFill>
                <a:srgbClr val="0070C0"/>
              </a:solidFill>
              <a:latin typeface="Arial"/>
              <a:ea typeface="Arial"/>
              <a:cs typeface="Arial"/>
              <a:sym typeface="Arial"/>
            </a:endParaRPr>
          </a:p>
          <a:p>
            <a:pPr lvl="0" rtl="0">
              <a:spcBef>
                <a:spcPts val="0"/>
              </a:spcBef>
              <a:spcAft>
                <a:spcPts val="1500"/>
              </a:spcAft>
              <a:buClr>
                <a:schemeClr val="dk1"/>
              </a:buClr>
              <a:buSzPct val="55000"/>
              <a:buFont typeface="Arial"/>
              <a:buNone/>
            </a:pPr>
            <a:endParaRPr sz="2000"/>
          </a:p>
        </p:txBody>
      </p:sp>
      <p:sp>
        <p:nvSpPr>
          <p:cNvPr id="1401" name="Shape 1401"/>
          <p:cNvSpPr txBox="1">
            <a:spLocks noGrp="1"/>
          </p:cNvSpPr>
          <p:nvPr>
            <p:ph type="sldNum" idx="12"/>
          </p:nvPr>
        </p:nvSpPr>
        <p:spPr>
          <a:xfrm>
            <a:off x="6553200" y="6245225"/>
            <a:ext cx="21336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47</a:t>
            </a:fld>
            <a:endParaRPr lang="en-US"/>
          </a:p>
        </p:txBody>
      </p:sp>
      <p:graphicFrame>
        <p:nvGraphicFramePr>
          <p:cNvPr id="1402" name="Shape 1402"/>
          <p:cNvGraphicFramePr/>
          <p:nvPr/>
        </p:nvGraphicFramePr>
        <p:xfrm>
          <a:off x="390525" y="2148937"/>
          <a:ext cx="3000000" cy="3000000"/>
        </p:xfrm>
        <a:graphic>
          <a:graphicData uri="http://schemas.openxmlformats.org/drawingml/2006/table">
            <a:tbl>
              <a:tblPr>
                <a:noFill/>
                <a:tableStyleId>{4945EF0A-8664-41AD-BEB4-EBB177D30DA2}</a:tableStyleId>
              </a:tblPr>
              <a:tblGrid>
                <a:gridCol w="2361775">
                  <a:extLst>
                    <a:ext uri="{9D8B030D-6E8A-4147-A177-3AD203B41FA5}">
                      <a16:colId xmlns:a16="http://schemas.microsoft.com/office/drawing/2014/main" val="20000"/>
                    </a:ext>
                  </a:extLst>
                </a:gridCol>
                <a:gridCol w="19530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085975">
                  <a:extLst>
                    <a:ext uri="{9D8B030D-6E8A-4147-A177-3AD203B41FA5}">
                      <a16:colId xmlns:a16="http://schemas.microsoft.com/office/drawing/2014/main" val="20003"/>
                    </a:ext>
                  </a:extLst>
                </a:gridCol>
              </a:tblGrid>
              <a:tr h="1546250">
                <a:tc>
                  <a:txBody>
                    <a:bodyPr/>
                    <a:lstStyle/>
                    <a:p>
                      <a:pPr lvl="0" algn="ctr" rtl="0">
                        <a:lnSpc>
                          <a:spcPct val="115000"/>
                        </a:lnSpc>
                        <a:spcBef>
                          <a:spcPts val="0"/>
                        </a:spcBef>
                        <a:buNone/>
                      </a:pPr>
                      <a:r>
                        <a:rPr lang="en-US" sz="2000" b="1">
                          <a:solidFill>
                            <a:srgbClr val="FFFFFF"/>
                          </a:solidFill>
                          <a:latin typeface="Verdana"/>
                          <a:ea typeface="Verdana"/>
                          <a:cs typeface="Verdana"/>
                          <a:sym typeface="Verdana"/>
                        </a:rPr>
                        <a:t>Competency-</a:t>
                      </a:r>
                    </a:p>
                    <a:p>
                      <a:pPr lvl="0" algn="ctr" rtl="0">
                        <a:lnSpc>
                          <a:spcPct val="115000"/>
                        </a:lnSpc>
                        <a:spcBef>
                          <a:spcPts val="0"/>
                        </a:spcBef>
                        <a:buNone/>
                      </a:pPr>
                      <a:r>
                        <a:rPr lang="en-US" sz="2000" b="1">
                          <a:solidFill>
                            <a:srgbClr val="FFFFFF"/>
                          </a:solidFill>
                          <a:latin typeface="Verdana"/>
                          <a:ea typeface="Verdana"/>
                          <a:cs typeface="Verdana"/>
                          <a:sym typeface="Verdana"/>
                        </a:rPr>
                        <a:t>Based Progression</a:t>
                      </a:r>
                    </a:p>
                  </a:txBody>
                  <a:tcPr marL="95250" marR="95250" marT="95250" marB="95250">
                    <a:solidFill>
                      <a:srgbClr val="453B68"/>
                    </a:solidFill>
                  </a:tcPr>
                </a:tc>
                <a:tc>
                  <a:txBody>
                    <a:bodyPr/>
                    <a:lstStyle/>
                    <a:p>
                      <a:pPr lvl="0" algn="ctr" rtl="0">
                        <a:lnSpc>
                          <a:spcPct val="115000"/>
                        </a:lnSpc>
                        <a:spcBef>
                          <a:spcPts val="0"/>
                        </a:spcBef>
                        <a:buNone/>
                      </a:pPr>
                      <a:r>
                        <a:rPr lang="en-US" sz="2000" b="1">
                          <a:solidFill>
                            <a:srgbClr val="FFFFFF"/>
                          </a:solidFill>
                          <a:latin typeface="Verdana"/>
                          <a:ea typeface="Verdana"/>
                          <a:cs typeface="Verdana"/>
                          <a:sym typeface="Verdana"/>
                        </a:rPr>
                        <a:t>Flexible Learning Environ-</a:t>
                      </a:r>
                    </a:p>
                    <a:p>
                      <a:pPr lvl="0" algn="ctr" rtl="0">
                        <a:lnSpc>
                          <a:spcPct val="115000"/>
                        </a:lnSpc>
                        <a:spcBef>
                          <a:spcPts val="0"/>
                        </a:spcBef>
                        <a:buNone/>
                      </a:pPr>
                      <a:r>
                        <a:rPr lang="en-US" sz="2000" b="1">
                          <a:solidFill>
                            <a:srgbClr val="FFFFFF"/>
                          </a:solidFill>
                          <a:latin typeface="Verdana"/>
                          <a:ea typeface="Verdana"/>
                          <a:cs typeface="Verdana"/>
                          <a:sym typeface="Verdana"/>
                        </a:rPr>
                        <a:t>ments</a:t>
                      </a:r>
                    </a:p>
                  </a:txBody>
                  <a:tcPr marL="95250" marR="95250" marT="95250" marB="95250">
                    <a:solidFill>
                      <a:srgbClr val="D5A309"/>
                    </a:solidFill>
                  </a:tcPr>
                </a:tc>
                <a:tc>
                  <a:txBody>
                    <a:bodyPr/>
                    <a:lstStyle/>
                    <a:p>
                      <a:pPr lvl="0" algn="ctr" rtl="0">
                        <a:lnSpc>
                          <a:spcPct val="115000"/>
                        </a:lnSpc>
                        <a:spcBef>
                          <a:spcPts val="0"/>
                        </a:spcBef>
                        <a:buNone/>
                      </a:pPr>
                      <a:r>
                        <a:rPr lang="en-US" sz="2000" b="1">
                          <a:solidFill>
                            <a:srgbClr val="FFFFFF"/>
                          </a:solidFill>
                          <a:latin typeface="Verdana"/>
                          <a:ea typeface="Verdana"/>
                          <a:cs typeface="Verdana"/>
                          <a:sym typeface="Verdana"/>
                        </a:rPr>
                        <a:t>Personal Learning Paths</a:t>
                      </a:r>
                    </a:p>
                    <a:p>
                      <a:pPr lvl="0" algn="l" rtl="0">
                        <a:lnSpc>
                          <a:spcPct val="115000"/>
                        </a:lnSpc>
                        <a:spcBef>
                          <a:spcPts val="0"/>
                        </a:spcBef>
                        <a:buNone/>
                      </a:pPr>
                      <a:endParaRPr sz="2000">
                        <a:solidFill>
                          <a:srgbClr val="FFFFFF"/>
                        </a:solidFill>
                        <a:latin typeface="Verdana"/>
                        <a:ea typeface="Verdana"/>
                        <a:cs typeface="Verdana"/>
                        <a:sym typeface="Verdana"/>
                      </a:endParaRPr>
                    </a:p>
                  </a:txBody>
                  <a:tcPr marL="95250" marR="95250" marT="95250" marB="95250">
                    <a:solidFill>
                      <a:srgbClr val="809F0E"/>
                    </a:solidFill>
                  </a:tcPr>
                </a:tc>
                <a:tc>
                  <a:txBody>
                    <a:bodyPr/>
                    <a:lstStyle/>
                    <a:p>
                      <a:pPr lvl="0" algn="ctr" rtl="0">
                        <a:lnSpc>
                          <a:spcPct val="115000"/>
                        </a:lnSpc>
                        <a:spcBef>
                          <a:spcPts val="0"/>
                        </a:spcBef>
                        <a:buNone/>
                      </a:pPr>
                      <a:r>
                        <a:rPr lang="en-US" sz="2000" b="1">
                          <a:solidFill>
                            <a:srgbClr val="FFFFFF"/>
                          </a:solidFill>
                          <a:latin typeface="Verdana"/>
                          <a:ea typeface="Verdana"/>
                          <a:cs typeface="Verdana"/>
                          <a:sym typeface="Verdana"/>
                        </a:rPr>
                        <a:t>Learner Profiles</a:t>
                      </a:r>
                    </a:p>
                    <a:p>
                      <a:pPr lvl="0" algn="ctr" rtl="0">
                        <a:lnSpc>
                          <a:spcPct val="115000"/>
                        </a:lnSpc>
                        <a:spcBef>
                          <a:spcPts val="0"/>
                        </a:spcBef>
                        <a:buNone/>
                      </a:pPr>
                      <a:endParaRPr sz="2000" b="1">
                        <a:solidFill>
                          <a:srgbClr val="FFFFFF"/>
                        </a:solidFill>
                        <a:latin typeface="Verdana"/>
                        <a:ea typeface="Verdana"/>
                        <a:cs typeface="Verdana"/>
                        <a:sym typeface="Verdana"/>
                      </a:endParaRPr>
                    </a:p>
                    <a:p>
                      <a:pPr lvl="0" algn="ctr" rtl="0">
                        <a:lnSpc>
                          <a:spcPct val="115000"/>
                        </a:lnSpc>
                        <a:spcBef>
                          <a:spcPts val="0"/>
                        </a:spcBef>
                        <a:buNone/>
                      </a:pPr>
                      <a:endParaRPr sz="2000">
                        <a:solidFill>
                          <a:srgbClr val="FFFFFF"/>
                        </a:solidFill>
                        <a:latin typeface="Verdana"/>
                        <a:ea typeface="Verdana"/>
                        <a:cs typeface="Verdana"/>
                        <a:sym typeface="Verdana"/>
                      </a:endParaRPr>
                    </a:p>
                  </a:txBody>
                  <a:tcPr marL="95250" marR="95250" marT="95250" marB="95250">
                    <a:solidFill>
                      <a:srgbClr val="079EA1"/>
                    </a:solidFill>
                  </a:tcPr>
                </a:tc>
                <a:extLst>
                  <a:ext uri="{0D108BD9-81ED-4DB2-BD59-A6C34878D82A}">
                    <a16:rowId xmlns:a16="http://schemas.microsoft.com/office/drawing/2014/main" val="10000"/>
                  </a:ext>
                </a:extLst>
              </a:tr>
            </a:tbl>
          </a:graphicData>
        </a:graphic>
      </p:graphicFrame>
      <p:sp>
        <p:nvSpPr>
          <p:cNvPr id="1403" name="Shape 1403"/>
          <p:cNvSpPr txBox="1"/>
          <p:nvPr/>
        </p:nvSpPr>
        <p:spPr>
          <a:xfrm>
            <a:off x="504450" y="1005900"/>
            <a:ext cx="8135100" cy="1016400"/>
          </a:xfrm>
          <a:prstGeom prst="rect">
            <a:avLst/>
          </a:prstGeom>
          <a:noFill/>
          <a:ln>
            <a:noFill/>
          </a:ln>
        </p:spPr>
        <p:txBody>
          <a:bodyPr wrap="square" lIns="91425" tIns="91425" rIns="91425" bIns="91425" anchor="t" anchorCtr="0">
            <a:noAutofit/>
          </a:bodyPr>
          <a:lstStyle/>
          <a:p>
            <a:pPr lvl="0" algn="ctr" rtl="0">
              <a:lnSpc>
                <a:spcPct val="100000"/>
              </a:lnSpc>
              <a:spcBef>
                <a:spcPts val="1000"/>
              </a:spcBef>
              <a:buNone/>
            </a:pPr>
            <a:r>
              <a:rPr lang="en-US" sz="2400" b="1">
                <a:solidFill>
                  <a:srgbClr val="666666"/>
                </a:solidFill>
                <a:highlight>
                  <a:srgbClr val="FFFFFF"/>
                </a:highlight>
                <a:latin typeface="Verdana"/>
                <a:ea typeface="Verdana"/>
                <a:cs typeface="Verdana"/>
                <a:sym typeface="Verdana"/>
              </a:rPr>
              <a:t>Working Definition - 2014</a:t>
            </a:r>
            <a:r>
              <a:rPr lang="en-US" sz="2400" b="1" baseline="30000">
                <a:solidFill>
                  <a:srgbClr val="666666"/>
                </a:solidFill>
                <a:highlight>
                  <a:srgbClr val="FFFFFF"/>
                </a:highlight>
                <a:latin typeface="Verdana"/>
                <a:ea typeface="Verdana"/>
                <a:cs typeface="Verdana"/>
                <a:sym typeface="Verdana"/>
              </a:rPr>
              <a:t>*</a:t>
            </a:r>
            <a:r>
              <a:rPr lang="en-US" sz="1200">
                <a:solidFill>
                  <a:srgbClr val="666666"/>
                </a:solidFill>
                <a:highlight>
                  <a:srgbClr val="FFFFFF"/>
                </a:highlight>
                <a:latin typeface="Verdana"/>
                <a:ea typeface="Verdana"/>
                <a:cs typeface="Verdana"/>
                <a:sym typeface="Verdana"/>
              </a:rPr>
              <a:t> </a:t>
            </a:r>
          </a:p>
          <a:p>
            <a:pPr lvl="0" algn="ctr" rtl="0">
              <a:lnSpc>
                <a:spcPct val="100000"/>
              </a:lnSpc>
              <a:spcBef>
                <a:spcPts val="1000"/>
              </a:spcBef>
              <a:buNone/>
            </a:pPr>
            <a:r>
              <a:rPr lang="en-US" u="sng">
                <a:solidFill>
                  <a:schemeClr val="hlink"/>
                </a:solidFill>
                <a:highlight>
                  <a:srgbClr val="FFFFFF"/>
                </a:highlight>
                <a:latin typeface="Verdana"/>
                <a:ea typeface="Verdana"/>
                <a:cs typeface="Verdana"/>
                <a:sym typeface="Verdana"/>
                <a:hlinkClick r:id="rId3"/>
              </a:rPr>
              <a:t>Education Week, October 20, 2014</a:t>
            </a:r>
          </a:p>
          <a:p>
            <a:pPr lvl="0" rtl="0">
              <a:spcBef>
                <a:spcPts val="0"/>
              </a:spcBef>
              <a:buNone/>
            </a:pPr>
            <a:r>
              <a:rPr lang="en-US" u="sng">
                <a:solidFill>
                  <a:schemeClr val="hlink"/>
                </a:solidFill>
                <a:hlinkClick r:id="rId3"/>
              </a:rPr>
              <a:t> </a:t>
            </a:r>
          </a:p>
          <a:p>
            <a:pPr lvl="0" rtl="0">
              <a:spcBef>
                <a:spcPts val="0"/>
              </a:spcBef>
              <a:buNone/>
            </a:pPr>
            <a:endParaRPr/>
          </a:p>
        </p:txBody>
      </p:sp>
      <p:sp>
        <p:nvSpPr>
          <p:cNvPr id="1404" name="Shape 1404"/>
          <p:cNvSpPr txBox="1"/>
          <p:nvPr/>
        </p:nvSpPr>
        <p:spPr>
          <a:xfrm>
            <a:off x="611400" y="292750"/>
            <a:ext cx="7276500" cy="564300"/>
          </a:xfrm>
          <a:prstGeom prst="rect">
            <a:avLst/>
          </a:prstGeom>
          <a:solidFill>
            <a:srgbClr val="4472C4"/>
          </a:solidFill>
          <a:ln>
            <a:noFill/>
          </a:ln>
        </p:spPr>
        <p:txBody>
          <a:bodyPr wrap="square" lIns="68550" tIns="34275" rIns="68550" bIns="34275" anchor="t" anchorCtr="0">
            <a:noAutofit/>
          </a:bodyPr>
          <a:lstStyle/>
          <a:p>
            <a:pPr lvl="0" rtl="0">
              <a:spcBef>
                <a:spcPts val="0"/>
              </a:spcBef>
              <a:spcAft>
                <a:spcPts val="0"/>
              </a:spcAft>
              <a:buClr>
                <a:schemeClr val="dk1"/>
              </a:buClr>
              <a:buSzPct val="36666"/>
              <a:buFont typeface="Arial"/>
              <a:buNone/>
            </a:pPr>
            <a:r>
              <a:rPr lang="en-US" sz="3000" b="1">
                <a:solidFill>
                  <a:srgbClr val="FFFFFF"/>
                </a:solidFill>
              </a:rPr>
              <a:t>“Personalized Learning” is evolving...</a:t>
            </a:r>
          </a:p>
        </p:txBody>
      </p:sp>
      <p:sp>
        <p:nvSpPr>
          <p:cNvPr id="1405" name="Shape 1405"/>
          <p:cNvSpPr txBox="1"/>
          <p:nvPr/>
        </p:nvSpPr>
        <p:spPr>
          <a:xfrm>
            <a:off x="390525" y="6088312"/>
            <a:ext cx="8002800" cy="633000"/>
          </a:xfrm>
          <a:prstGeom prst="rect">
            <a:avLst/>
          </a:prstGeom>
          <a:noFill/>
          <a:ln>
            <a:noFill/>
          </a:ln>
        </p:spPr>
        <p:txBody>
          <a:bodyPr wrap="square" lIns="91425" tIns="91425" rIns="91425" bIns="91425" anchor="t" anchorCtr="0">
            <a:noAutofit/>
          </a:bodyPr>
          <a:lstStyle/>
          <a:p>
            <a:pPr lvl="0" rtl="0">
              <a:spcBef>
                <a:spcPts val="0"/>
              </a:spcBef>
              <a:buNone/>
            </a:pPr>
            <a:r>
              <a:rPr lang="en-US" sz="900">
                <a:solidFill>
                  <a:schemeClr val="dk1"/>
                </a:solidFill>
                <a:latin typeface="Verdana"/>
                <a:ea typeface="Verdana"/>
                <a:cs typeface="Verdana"/>
                <a:sym typeface="Verdana"/>
              </a:rPr>
              <a:t>* Developed by the Bill &amp; Melinda Gates Foundation, Afton Partners, the Eli and Edythe Broad Foundation, CEE Trust, the Christensen Institute for Disruptive Innovation, Charter School Growth Fund, EDUCAUSE, iNACOL, the Learning Accelerator, the Michael &amp; Susan Dell Foundation, Silicon Schools, and educators. </a:t>
            </a:r>
          </a:p>
        </p:txBody>
      </p:sp>
      <p:sp>
        <p:nvSpPr>
          <p:cNvPr id="1406" name="Shape 1406"/>
          <p:cNvSpPr txBox="1"/>
          <p:nvPr/>
        </p:nvSpPr>
        <p:spPr>
          <a:xfrm>
            <a:off x="665075" y="4069325"/>
            <a:ext cx="8075400" cy="20190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50000"/>
              <a:buFont typeface="Arial"/>
              <a:buNone/>
            </a:pPr>
            <a:r>
              <a:rPr lang="en-US" sz="2200">
                <a:solidFill>
                  <a:srgbClr val="333333"/>
                </a:solidFill>
                <a:highlight>
                  <a:srgbClr val="FFFFFF"/>
                </a:highlight>
              </a:rPr>
              <a:t>In 2017, best practices include</a:t>
            </a:r>
          </a:p>
          <a:p>
            <a:pPr marL="914400" lvl="0" indent="-368300" rtl="0">
              <a:spcBef>
                <a:spcPts val="1000"/>
              </a:spcBef>
              <a:buClr>
                <a:srgbClr val="0B5394"/>
              </a:buClr>
              <a:buSzPct val="100000"/>
              <a:buChar char="●"/>
            </a:pPr>
            <a:r>
              <a:rPr lang="en-US" sz="2200">
                <a:solidFill>
                  <a:srgbClr val="0B5394"/>
                </a:solidFill>
              </a:rPr>
              <a:t>More </a:t>
            </a:r>
            <a:r>
              <a:rPr lang="en-US" sz="2200" b="1">
                <a:solidFill>
                  <a:srgbClr val="0B5394"/>
                </a:solidFill>
              </a:rPr>
              <a:t>Competencies</a:t>
            </a:r>
            <a:r>
              <a:rPr lang="en-US" sz="2200">
                <a:solidFill>
                  <a:srgbClr val="0B5394"/>
                </a:solidFill>
              </a:rPr>
              <a:t>, more levels of mastery &amp; rigor</a:t>
            </a:r>
          </a:p>
          <a:p>
            <a:pPr marL="914400" lvl="0" indent="-368300" rtl="0">
              <a:spcBef>
                <a:spcPts val="1000"/>
              </a:spcBef>
              <a:buClr>
                <a:srgbClr val="0B5394"/>
              </a:buClr>
              <a:buSzPct val="100000"/>
              <a:buChar char="●"/>
            </a:pPr>
            <a:r>
              <a:rPr lang="en-US" sz="2200">
                <a:solidFill>
                  <a:srgbClr val="0B5394"/>
                </a:solidFill>
                <a:highlight>
                  <a:srgbClr val="FFFFFF"/>
                </a:highlight>
              </a:rPr>
              <a:t>More </a:t>
            </a:r>
            <a:r>
              <a:rPr lang="en-US" sz="2200" b="1">
                <a:solidFill>
                  <a:srgbClr val="0B5394"/>
                </a:solidFill>
                <a:highlight>
                  <a:srgbClr val="FFFFFF"/>
                </a:highlight>
              </a:rPr>
              <a:t>Student Agency</a:t>
            </a:r>
            <a:r>
              <a:rPr lang="en-US" sz="2200">
                <a:solidFill>
                  <a:srgbClr val="0B5394"/>
                </a:solidFill>
                <a:highlight>
                  <a:srgbClr val="FFFFFF"/>
                </a:highlight>
              </a:rPr>
              <a:t>: voice &amp; choice in plans, actions</a:t>
            </a:r>
          </a:p>
          <a:p>
            <a:pPr marL="914400" lvl="0" indent="-368300" rtl="0">
              <a:spcBef>
                <a:spcPts val="1000"/>
              </a:spcBef>
              <a:buClr>
                <a:srgbClr val="0B5394"/>
              </a:buClr>
              <a:buSzPct val="100000"/>
              <a:buChar char="●"/>
            </a:pPr>
            <a:r>
              <a:rPr lang="en-US" sz="2200">
                <a:solidFill>
                  <a:srgbClr val="0B5394"/>
                </a:solidFill>
              </a:rPr>
              <a:t>More </a:t>
            </a:r>
            <a:r>
              <a:rPr lang="en-US" sz="2200" b="1">
                <a:solidFill>
                  <a:srgbClr val="0B5394"/>
                </a:solidFill>
              </a:rPr>
              <a:t>Experiential, Applied</a:t>
            </a:r>
            <a:r>
              <a:rPr lang="en-US" sz="2200">
                <a:solidFill>
                  <a:srgbClr val="0B5394"/>
                </a:solidFill>
              </a:rPr>
              <a:t> Project-Based Learning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Shape 1412"/>
          <p:cNvSpPr txBox="1">
            <a:spLocks noGrp="1"/>
          </p:cNvSpPr>
          <p:nvPr>
            <p:ph type="sldNum" idx="12"/>
          </p:nvPr>
        </p:nvSpPr>
        <p:spPr>
          <a:xfrm>
            <a:off x="8345175" y="6245225"/>
            <a:ext cx="4941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sz="1200"/>
              <a:t>48</a:t>
            </a:fld>
            <a:endParaRPr lang="en-US" sz="1200"/>
          </a:p>
        </p:txBody>
      </p:sp>
      <p:sp>
        <p:nvSpPr>
          <p:cNvPr id="1413" name="Shape 1413"/>
          <p:cNvSpPr txBox="1">
            <a:spLocks noGrp="1"/>
          </p:cNvSpPr>
          <p:nvPr>
            <p:ph type="title"/>
          </p:nvPr>
        </p:nvSpPr>
        <p:spPr>
          <a:xfrm>
            <a:off x="319975" y="6382400"/>
            <a:ext cx="7872900" cy="330300"/>
          </a:xfrm>
          <a:prstGeom prst="rect">
            <a:avLst/>
          </a:prstGeom>
          <a:solidFill>
            <a:srgbClr val="FFFFFF"/>
          </a:solidFill>
        </p:spPr>
        <p:txBody>
          <a:bodyPr wrap="square" lIns="91425" tIns="91425" rIns="91425" bIns="91425" anchor="t" anchorCtr="0">
            <a:noAutofit/>
          </a:bodyPr>
          <a:lstStyle/>
          <a:p>
            <a:pPr lvl="0" algn="l" rtl="0">
              <a:spcBef>
                <a:spcPts val="0"/>
              </a:spcBef>
              <a:buClr>
                <a:srgbClr val="0070C0"/>
              </a:buClr>
              <a:buSzPct val="25000"/>
              <a:buFont typeface="Quattrocento Sans"/>
              <a:buNone/>
            </a:pPr>
            <a:r>
              <a:rPr lang="en-US" sz="1200">
                <a:solidFill>
                  <a:srgbClr val="0070C0"/>
                </a:solidFill>
                <a:latin typeface="Quattrocento Sans"/>
                <a:ea typeface="Quattrocento Sans"/>
                <a:cs typeface="Quattrocento Sans"/>
                <a:sym typeface="Quattrocento Sans"/>
              </a:rPr>
              <a:t>Source: </a:t>
            </a:r>
            <a:r>
              <a:rPr lang="en-US" sz="1200" i="1" u="sng">
                <a:solidFill>
                  <a:schemeClr val="hlink"/>
                </a:solidFill>
                <a:latin typeface="Quattrocento Sans"/>
                <a:ea typeface="Quattrocento Sans"/>
                <a:cs typeface="Quattrocento Sans"/>
                <a:sym typeface="Quattrocento Sans"/>
                <a:hlinkClick r:id="rId3"/>
              </a:rPr>
              <a:t>ExcelinEd Resource Library website</a:t>
            </a:r>
          </a:p>
        </p:txBody>
      </p:sp>
      <p:pic>
        <p:nvPicPr>
          <p:cNvPr id="1414" name="Shape 1414" descr="DLN_ReportCard2014_FINAL-35"/>
          <p:cNvPicPr preferRelativeResize="0"/>
          <p:nvPr/>
        </p:nvPicPr>
        <p:blipFill>
          <a:blip r:embed="rId4">
            <a:alphaModFix/>
          </a:blip>
          <a:stretch>
            <a:fillRect/>
          </a:stretch>
        </p:blipFill>
        <p:spPr>
          <a:xfrm>
            <a:off x="1593275" y="415800"/>
            <a:ext cx="6164799" cy="6296900"/>
          </a:xfrm>
          <a:prstGeom prst="rect">
            <a:avLst/>
          </a:prstGeom>
          <a:noFill/>
          <a:ln>
            <a:noFill/>
          </a:ln>
        </p:spPr>
      </p:pic>
      <p:sp>
        <p:nvSpPr>
          <p:cNvPr id="1415" name="Shape 1415"/>
          <p:cNvSpPr txBox="1">
            <a:spLocks noGrp="1"/>
          </p:cNvSpPr>
          <p:nvPr>
            <p:ph type="title"/>
          </p:nvPr>
        </p:nvSpPr>
        <p:spPr>
          <a:xfrm>
            <a:off x="457200" y="274625"/>
            <a:ext cx="8356800" cy="616800"/>
          </a:xfrm>
          <a:prstGeom prst="rect">
            <a:avLst/>
          </a:prstGeom>
          <a:solidFill>
            <a:srgbClr val="4472C4"/>
          </a:solidFill>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ct val="42307"/>
              <a:buFont typeface="Arial"/>
              <a:buNone/>
            </a:pPr>
            <a:r>
              <a:rPr lang="en-US" sz="2600" b="1">
                <a:solidFill>
                  <a:srgbClr val="FFFFFF"/>
                </a:solidFill>
                <a:latin typeface="Arial"/>
                <a:ea typeface="Arial"/>
                <a:cs typeface="Arial"/>
                <a:sym typeface="Arial"/>
              </a:rPr>
              <a:t>Why is PL so hard?    Major structural changes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Shape 1421"/>
          <p:cNvSpPr txBox="1"/>
          <p:nvPr/>
        </p:nvSpPr>
        <p:spPr>
          <a:xfrm>
            <a:off x="473325" y="480125"/>
            <a:ext cx="7109700" cy="6225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ADVICE from change program leads</a:t>
            </a:r>
          </a:p>
        </p:txBody>
      </p:sp>
      <p:sp>
        <p:nvSpPr>
          <p:cNvPr id="1422" name="Shape 1422"/>
          <p:cNvSpPr txBox="1">
            <a:spLocks noGrp="1"/>
          </p:cNvSpPr>
          <p:nvPr>
            <p:ph type="sldNum" idx="12"/>
          </p:nvPr>
        </p:nvSpPr>
        <p:spPr>
          <a:xfrm>
            <a:off x="8379350" y="6321425"/>
            <a:ext cx="459900" cy="301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49</a:t>
            </a:fld>
            <a:endParaRPr lang="en-US" sz="1200" b="0" i="0" u="none" strike="noStrike" cap="none">
              <a:solidFill>
                <a:srgbClr val="000000"/>
              </a:solidFill>
              <a:latin typeface="Arial"/>
              <a:ea typeface="Arial"/>
              <a:cs typeface="Arial"/>
              <a:sym typeface="Arial"/>
            </a:endParaRPr>
          </a:p>
        </p:txBody>
      </p:sp>
      <p:pic>
        <p:nvPicPr>
          <p:cNvPr id="1423" name="Shape 1423" descr="Spiral around eIc to rt.jpg"/>
          <p:cNvPicPr preferRelativeResize="0"/>
          <p:nvPr/>
        </p:nvPicPr>
        <p:blipFill rotWithShape="1">
          <a:blip r:embed="rId3">
            <a:alphaModFix/>
          </a:blip>
          <a:srcRect/>
          <a:stretch/>
        </p:blipFill>
        <p:spPr>
          <a:xfrm>
            <a:off x="7977149" y="164075"/>
            <a:ext cx="1052100" cy="885300"/>
          </a:xfrm>
          <a:prstGeom prst="rect">
            <a:avLst/>
          </a:prstGeom>
          <a:noFill/>
          <a:ln>
            <a:noFill/>
          </a:ln>
        </p:spPr>
      </p:pic>
      <p:sp>
        <p:nvSpPr>
          <p:cNvPr id="1424" name="Shape 1424"/>
          <p:cNvSpPr txBox="1"/>
          <p:nvPr/>
        </p:nvSpPr>
        <p:spPr>
          <a:xfrm>
            <a:off x="1022350" y="1334825"/>
            <a:ext cx="7507500" cy="4986600"/>
          </a:xfrm>
          <a:prstGeom prst="rect">
            <a:avLst/>
          </a:prstGeom>
          <a:noFill/>
          <a:ln>
            <a:noFill/>
          </a:ln>
        </p:spPr>
        <p:txBody>
          <a:bodyPr wrap="square" lIns="91425" tIns="91425" rIns="91425" bIns="91425" anchor="t" anchorCtr="0">
            <a:noAutofit/>
          </a:bodyPr>
          <a:lstStyle/>
          <a:p>
            <a:pPr marL="457200" marR="0" lvl="0" indent="-381000" rtl="0">
              <a:lnSpc>
                <a:spcPct val="100000"/>
              </a:lnSpc>
              <a:spcBef>
                <a:spcPts val="3000"/>
              </a:spcBef>
              <a:spcAft>
                <a:spcPts val="1000"/>
              </a:spcAft>
              <a:buClr>
                <a:srgbClr val="0B5394"/>
              </a:buClr>
              <a:buSzPct val="100000"/>
              <a:buFont typeface="Quattrocento Sans"/>
              <a:buChar char="●"/>
            </a:pPr>
            <a:r>
              <a:rPr lang="en-US" sz="2400" b="1">
                <a:solidFill>
                  <a:srgbClr val="0B5394"/>
                </a:solidFill>
                <a:latin typeface="Quattrocento Sans"/>
                <a:ea typeface="Quattrocento Sans"/>
                <a:cs typeface="Quattrocento Sans"/>
                <a:sym typeface="Quattrocento Sans"/>
              </a:rPr>
              <a:t>Strong CHAMPIONS: </a:t>
            </a:r>
            <a:r>
              <a:rPr lang="en-US" sz="2400">
                <a:solidFill>
                  <a:srgbClr val="0B5394"/>
                </a:solidFill>
                <a:latin typeface="Quattrocento Sans"/>
                <a:ea typeface="Quattrocento Sans"/>
                <a:cs typeface="Quattrocento Sans"/>
                <a:sym typeface="Quattrocento Sans"/>
              </a:rPr>
              <a:t>Principal, VP, &amp; lead teacher(s)</a:t>
            </a:r>
          </a:p>
          <a:p>
            <a:pPr marL="457200" marR="0" lvl="0" indent="-381000" algn="l" rtl="0">
              <a:lnSpc>
                <a:spcPct val="100000"/>
              </a:lnSpc>
              <a:spcBef>
                <a:spcPts val="3000"/>
              </a:spcBef>
              <a:spcAft>
                <a:spcPts val="1000"/>
              </a:spcAft>
              <a:buClr>
                <a:srgbClr val="0B5394"/>
              </a:buClr>
              <a:buSzPct val="100000"/>
              <a:buFont typeface="Quattrocento Sans"/>
              <a:buChar char="●"/>
            </a:pPr>
            <a:r>
              <a:rPr lang="en-US" sz="2400" b="1">
                <a:solidFill>
                  <a:srgbClr val="0B5394"/>
                </a:solidFill>
                <a:latin typeface="Quattrocento Sans"/>
                <a:ea typeface="Quattrocento Sans"/>
                <a:cs typeface="Quattrocento Sans"/>
                <a:sym typeface="Quattrocento Sans"/>
              </a:rPr>
              <a:t>Strong CIT infrastructure &amp; support; </a:t>
            </a:r>
            <a:r>
              <a:rPr lang="en-US" sz="2400">
                <a:solidFill>
                  <a:srgbClr val="0B5394"/>
                </a:solidFill>
                <a:latin typeface="Quattrocento Sans"/>
                <a:ea typeface="Quattrocento Sans"/>
                <a:cs typeface="Quattrocento Sans"/>
                <a:sym typeface="Quattrocento Sans"/>
              </a:rPr>
              <a:t>dedicated person for K-12 sites</a:t>
            </a:r>
          </a:p>
          <a:p>
            <a:pPr marL="457200" lvl="0" indent="-381000" rtl="0">
              <a:spcBef>
                <a:spcPts val="3000"/>
              </a:spcBef>
              <a:spcAft>
                <a:spcPts val="1000"/>
              </a:spcAft>
              <a:buClr>
                <a:srgbClr val="0B5394"/>
              </a:buClr>
              <a:buSzPct val="100000"/>
              <a:buFont typeface="Quattrocento Sans"/>
              <a:buChar char="●"/>
            </a:pPr>
            <a:r>
              <a:rPr lang="en-US" sz="2400" b="1">
                <a:solidFill>
                  <a:srgbClr val="0B5394"/>
                </a:solidFill>
                <a:latin typeface="Quattrocento Sans"/>
                <a:ea typeface="Quattrocento Sans"/>
                <a:cs typeface="Quattrocento Sans"/>
                <a:sym typeface="Quattrocento Sans"/>
              </a:rPr>
              <a:t>Strong PD resources, process, platform, time; </a:t>
            </a:r>
            <a:r>
              <a:rPr lang="en-US" sz="2400">
                <a:solidFill>
                  <a:srgbClr val="0B5394"/>
                </a:solidFill>
                <a:latin typeface="Quattrocento Sans"/>
                <a:ea typeface="Quattrocento Sans"/>
                <a:cs typeface="Quattrocento Sans"/>
                <a:sym typeface="Quattrocento Sans"/>
              </a:rPr>
              <a:t>collaborative planning, real-time problem solving</a:t>
            </a:r>
          </a:p>
          <a:p>
            <a:pPr marL="457200" lvl="0" indent="-381000" rtl="0">
              <a:spcBef>
                <a:spcPts val="3000"/>
              </a:spcBef>
              <a:spcAft>
                <a:spcPts val="1000"/>
              </a:spcAft>
              <a:buClr>
                <a:srgbClr val="0B5394"/>
              </a:buClr>
              <a:buSzPct val="100000"/>
              <a:buFont typeface="Quattrocento Sans"/>
              <a:buChar char="●"/>
            </a:pPr>
            <a:r>
              <a:rPr lang="en-US" sz="2400" b="1">
                <a:solidFill>
                  <a:srgbClr val="0B5394"/>
                </a:solidFill>
                <a:latin typeface="Quattrocento Sans"/>
                <a:ea typeface="Quattrocento Sans"/>
                <a:cs typeface="Quattrocento Sans"/>
                <a:sym typeface="Quattrocento Sans"/>
              </a:rPr>
              <a:t>Strong PARENT engagement; </a:t>
            </a:r>
            <a:r>
              <a:rPr lang="en-US" sz="2400">
                <a:solidFill>
                  <a:srgbClr val="0B5394"/>
                </a:solidFill>
                <a:latin typeface="Quattrocento Sans"/>
                <a:ea typeface="Quattrocento Sans"/>
                <a:cs typeface="Quattrocento Sans"/>
                <a:sym typeface="Quattrocento Sans"/>
              </a:rPr>
              <a:t>effective dialogue &amp; participation process</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Shape 958"/>
          <p:cNvPicPr preferRelativeResize="0"/>
          <p:nvPr/>
        </p:nvPicPr>
        <p:blipFill>
          <a:blip r:embed="rId3">
            <a:alphaModFix/>
          </a:blip>
          <a:stretch>
            <a:fillRect/>
          </a:stretch>
        </p:blipFill>
        <p:spPr>
          <a:xfrm>
            <a:off x="4283300" y="2154049"/>
            <a:ext cx="4543300" cy="4087099"/>
          </a:xfrm>
          <a:prstGeom prst="rect">
            <a:avLst/>
          </a:prstGeom>
          <a:noFill/>
          <a:ln>
            <a:noFill/>
          </a:ln>
        </p:spPr>
      </p:pic>
      <p:sp>
        <p:nvSpPr>
          <p:cNvPr id="959" name="Shape 959"/>
          <p:cNvSpPr txBox="1"/>
          <p:nvPr/>
        </p:nvSpPr>
        <p:spPr>
          <a:xfrm>
            <a:off x="144275" y="6453050"/>
            <a:ext cx="7980600" cy="312900"/>
          </a:xfrm>
          <a:prstGeom prst="rect">
            <a:avLst/>
          </a:prstGeom>
          <a:solidFill>
            <a:srgbClr val="FFFFFF"/>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A61C00"/>
              </a:buClr>
              <a:buSzPct val="25000"/>
              <a:buFont typeface="Arial"/>
              <a:buNone/>
            </a:pPr>
            <a:r>
              <a:rPr lang="en-US" sz="1000" i="1">
                <a:solidFill>
                  <a:srgbClr val="666666"/>
                </a:solidFill>
              </a:rPr>
              <a:t>Source: </a:t>
            </a:r>
            <a:r>
              <a:rPr lang="en-US" sz="1000" b="1" u="sng">
                <a:solidFill>
                  <a:schemeClr val="hlink"/>
                </a:solidFill>
                <a:latin typeface="Quattrocento Sans"/>
                <a:ea typeface="Quattrocento Sans"/>
                <a:cs typeface="Quattrocento Sans"/>
                <a:sym typeface="Quattrocento Sans"/>
                <a:hlinkClick r:id="rId4"/>
              </a:rPr>
              <a:t>A Transformational Vision for Education in the US, </a:t>
            </a:r>
            <a:r>
              <a:rPr lang="en-US" sz="1000" u="sng">
                <a:solidFill>
                  <a:schemeClr val="hlink"/>
                </a:solidFill>
                <a:latin typeface="Quattrocento Sans"/>
                <a:ea typeface="Quattrocento Sans"/>
                <a:cs typeface="Quattrocento Sans"/>
                <a:sym typeface="Quattrocento Sans"/>
                <a:hlinkClick r:id="rId5"/>
              </a:rPr>
              <a:t>Education Reimagined,</a:t>
            </a:r>
            <a:r>
              <a:rPr lang="en-US" sz="1000">
                <a:solidFill>
                  <a:schemeClr val="accent1"/>
                </a:solidFill>
                <a:latin typeface="Quattrocento Sans"/>
                <a:ea typeface="Quattrocento Sans"/>
                <a:cs typeface="Quattrocento Sans"/>
                <a:sym typeface="Quattrocento Sans"/>
              </a:rPr>
              <a:t> initiative of </a:t>
            </a:r>
            <a:r>
              <a:rPr lang="en-US" sz="1000" u="sng">
                <a:solidFill>
                  <a:schemeClr val="hlink"/>
                </a:solidFill>
                <a:latin typeface="Quattrocento Sans"/>
                <a:ea typeface="Quattrocento Sans"/>
                <a:cs typeface="Quattrocento Sans"/>
                <a:sym typeface="Quattrocento Sans"/>
                <a:hlinkClick r:id="rId6"/>
              </a:rPr>
              <a:t>Convergence Center for Policy Resolution</a:t>
            </a:r>
            <a:r>
              <a:rPr lang="en-US" sz="1000">
                <a:solidFill>
                  <a:schemeClr val="accent1"/>
                </a:solidFill>
                <a:latin typeface="Quattrocento Sans"/>
                <a:ea typeface="Quattrocento Sans"/>
                <a:cs typeface="Quattrocento Sans"/>
                <a:sym typeface="Quattrocento Sans"/>
              </a:rPr>
              <a:t> </a:t>
            </a:r>
          </a:p>
          <a:p>
            <a:pPr marL="0" marR="0" lvl="0" indent="0" algn="l" rtl="0">
              <a:lnSpc>
                <a:spcPct val="100000"/>
              </a:lnSpc>
              <a:spcBef>
                <a:spcPts val="0"/>
              </a:spcBef>
              <a:spcAft>
                <a:spcPts val="0"/>
              </a:spcAft>
              <a:buClr>
                <a:srgbClr val="A61C00"/>
              </a:buClr>
              <a:buFont typeface="Arial"/>
              <a:buNone/>
            </a:pPr>
            <a:endParaRPr sz="1000" i="1">
              <a:solidFill>
                <a:srgbClr val="666666"/>
              </a:solidFill>
            </a:endParaRPr>
          </a:p>
        </p:txBody>
      </p:sp>
      <p:sp>
        <p:nvSpPr>
          <p:cNvPr id="960" name="Shape 960"/>
          <p:cNvSpPr txBox="1"/>
          <p:nvPr/>
        </p:nvSpPr>
        <p:spPr>
          <a:xfrm>
            <a:off x="8124750" y="53675"/>
            <a:ext cx="942900" cy="1091100"/>
          </a:xfrm>
          <a:prstGeom prst="rect">
            <a:avLst/>
          </a:prstGeom>
          <a:solidFill>
            <a:srgbClr val="FFFFFF"/>
          </a:solidFill>
          <a:ln>
            <a:noFill/>
          </a:ln>
        </p:spPr>
        <p:txBody>
          <a:bodyPr wrap="square" lIns="91425" tIns="91425" rIns="91425" bIns="91425" anchor="t" anchorCtr="0">
            <a:noAutofit/>
          </a:bodyPr>
          <a:lstStyle/>
          <a:p>
            <a:pPr lvl="0">
              <a:spcBef>
                <a:spcPts val="0"/>
              </a:spcBef>
              <a:buNone/>
            </a:pPr>
            <a:endParaRPr/>
          </a:p>
        </p:txBody>
      </p:sp>
      <p:sp>
        <p:nvSpPr>
          <p:cNvPr id="961" name="Shape 961"/>
          <p:cNvSpPr txBox="1"/>
          <p:nvPr/>
        </p:nvSpPr>
        <p:spPr>
          <a:xfrm>
            <a:off x="514750" y="213425"/>
            <a:ext cx="8416500" cy="619200"/>
          </a:xfrm>
          <a:prstGeom prst="rect">
            <a:avLst/>
          </a:prstGeom>
          <a:solidFill>
            <a:srgbClr val="4472C4"/>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Quattrocento Sans"/>
              <a:buNone/>
            </a:pPr>
            <a:r>
              <a:rPr lang="en-US" sz="2800" b="1">
                <a:solidFill>
                  <a:srgbClr val="FFFFFF"/>
                </a:solidFill>
                <a:latin typeface="Quattrocento Sans"/>
                <a:ea typeface="Quattrocento Sans"/>
                <a:cs typeface="Quattrocento Sans"/>
                <a:sym typeface="Quattrocento Sans"/>
              </a:rPr>
              <a:t> To achieve goals, NV must OUT-INNOVATE others</a:t>
            </a:r>
          </a:p>
        </p:txBody>
      </p:sp>
      <p:pic>
        <p:nvPicPr>
          <p:cNvPr id="962" name="Shape 962"/>
          <p:cNvPicPr preferRelativeResize="0"/>
          <p:nvPr/>
        </p:nvPicPr>
        <p:blipFill>
          <a:blip r:embed="rId7">
            <a:alphaModFix/>
          </a:blip>
          <a:stretch>
            <a:fillRect/>
          </a:stretch>
        </p:blipFill>
        <p:spPr>
          <a:xfrm>
            <a:off x="0" y="4227075"/>
            <a:ext cx="5390024" cy="1892774"/>
          </a:xfrm>
          <a:prstGeom prst="rect">
            <a:avLst/>
          </a:prstGeom>
          <a:noFill/>
          <a:ln>
            <a:noFill/>
          </a:ln>
        </p:spPr>
      </p:pic>
      <p:sp>
        <p:nvSpPr>
          <p:cNvPr id="963" name="Shape 963"/>
          <p:cNvSpPr txBox="1"/>
          <p:nvPr/>
        </p:nvSpPr>
        <p:spPr>
          <a:xfrm>
            <a:off x="1239225" y="4589500"/>
            <a:ext cx="2818200" cy="16827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a:solidFill>
                  <a:srgbClr val="434343"/>
                </a:solidFill>
                <a:latin typeface="Courier New"/>
                <a:ea typeface="Courier New"/>
                <a:cs typeface="Courier New"/>
                <a:sym typeface="Courier New"/>
              </a:rPr>
              <a:t>Patchwork improvements to outdated </a:t>
            </a:r>
            <a:r>
              <a:rPr lang="en-US" sz="2400" b="1">
                <a:solidFill>
                  <a:srgbClr val="FFFFFF"/>
                </a:solidFill>
                <a:latin typeface="Courier New"/>
                <a:ea typeface="Courier New"/>
                <a:cs typeface="Courier New"/>
                <a:sym typeface="Courier New"/>
              </a:rPr>
              <a:t>FACTORY system</a:t>
            </a:r>
          </a:p>
        </p:txBody>
      </p:sp>
      <p:sp>
        <p:nvSpPr>
          <p:cNvPr id="964" name="Shape 964"/>
          <p:cNvSpPr txBox="1"/>
          <p:nvPr/>
        </p:nvSpPr>
        <p:spPr>
          <a:xfrm>
            <a:off x="5399450" y="3367450"/>
            <a:ext cx="2290200" cy="28500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a:solidFill>
                  <a:schemeClr val="lt1"/>
                </a:solidFill>
                <a:latin typeface="Quattrocento Sans"/>
                <a:ea typeface="Quattrocento Sans"/>
                <a:cs typeface="Quattrocento Sans"/>
                <a:sym typeface="Quattrocento Sans"/>
              </a:rPr>
              <a:t>Transformative system changes unleash students to be</a:t>
            </a:r>
          </a:p>
          <a:p>
            <a:pPr lvl="0" algn="ctr" rtl="0">
              <a:spcBef>
                <a:spcPts val="0"/>
              </a:spcBef>
              <a:buNone/>
            </a:pPr>
            <a:endParaRPr sz="2400" b="1">
              <a:solidFill>
                <a:schemeClr val="lt1"/>
              </a:solidFill>
              <a:latin typeface="Quattrocento Sans"/>
              <a:ea typeface="Quattrocento Sans"/>
              <a:cs typeface="Quattrocento Sans"/>
              <a:sym typeface="Quattrocento Sans"/>
            </a:endParaRPr>
          </a:p>
          <a:p>
            <a:pPr lvl="0" algn="ctr" rtl="0">
              <a:spcBef>
                <a:spcPts val="0"/>
              </a:spcBef>
              <a:buNone/>
            </a:pPr>
            <a:r>
              <a:rPr lang="en-US" sz="2400" b="1">
                <a:solidFill>
                  <a:schemeClr val="lt1"/>
                </a:solidFill>
                <a:latin typeface="Quattrocento Sans"/>
                <a:ea typeface="Quattrocento Sans"/>
                <a:cs typeface="Quattrocento Sans"/>
                <a:sym typeface="Quattrocento Sans"/>
              </a:rPr>
              <a:t>NETWORKED</a:t>
            </a:r>
          </a:p>
          <a:p>
            <a:pPr lvl="0" algn="ctr" rtl="0">
              <a:spcBef>
                <a:spcPts val="0"/>
              </a:spcBef>
              <a:buNone/>
            </a:pPr>
            <a:r>
              <a:rPr lang="en-US" sz="2400" b="1">
                <a:solidFill>
                  <a:schemeClr val="lt1"/>
                </a:solidFill>
                <a:latin typeface="Quattrocento Sans"/>
                <a:ea typeface="Quattrocento Sans"/>
                <a:cs typeface="Quattrocento Sans"/>
                <a:sym typeface="Quattrocento Sans"/>
              </a:rPr>
              <a:t>21C LEARNERS</a:t>
            </a:r>
          </a:p>
        </p:txBody>
      </p:sp>
      <p:sp>
        <p:nvSpPr>
          <p:cNvPr id="965" name="Shape 965"/>
          <p:cNvSpPr/>
          <p:nvPr/>
        </p:nvSpPr>
        <p:spPr>
          <a:xfrm>
            <a:off x="42925" y="4253125"/>
            <a:ext cx="1315500" cy="16827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966" name="Shape 966"/>
          <p:cNvSpPr txBox="1">
            <a:spLocks noGrp="1"/>
          </p:cNvSpPr>
          <p:nvPr>
            <p:ph type="sldNum" idx="12"/>
          </p:nvPr>
        </p:nvSpPr>
        <p:spPr>
          <a:xfrm>
            <a:off x="8579325" y="6217325"/>
            <a:ext cx="379500" cy="312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5</a:t>
            </a:fld>
            <a:endParaRPr lang="en-US" sz="1100" b="0" i="0" u="none" strike="noStrike" cap="none">
              <a:solidFill>
                <a:srgbClr val="000000"/>
              </a:solidFill>
              <a:latin typeface="Arial"/>
              <a:ea typeface="Arial"/>
              <a:cs typeface="Arial"/>
              <a:sym typeface="Arial"/>
            </a:endParaRPr>
          </a:p>
        </p:txBody>
      </p:sp>
      <p:sp>
        <p:nvSpPr>
          <p:cNvPr id="967" name="Shape 967"/>
          <p:cNvSpPr txBox="1"/>
          <p:nvPr/>
        </p:nvSpPr>
        <p:spPr>
          <a:xfrm>
            <a:off x="1384725" y="3495087"/>
            <a:ext cx="2527200" cy="789600"/>
          </a:xfrm>
          <a:prstGeom prst="rect">
            <a:avLst/>
          </a:prstGeom>
          <a:solidFill>
            <a:srgbClr val="F4CCCC"/>
          </a:solidFill>
          <a:ln>
            <a:noFill/>
          </a:ln>
        </p:spPr>
        <p:txBody>
          <a:bodyPr wrap="square" lIns="91425" tIns="91425" rIns="91425" bIns="91425" anchor="t" anchorCtr="0">
            <a:noAutofit/>
          </a:bodyPr>
          <a:lstStyle/>
          <a:p>
            <a:pPr marL="0" lvl="0" indent="-69850" algn="ctr" rtl="0">
              <a:lnSpc>
                <a:spcPct val="100000"/>
              </a:lnSpc>
              <a:spcBef>
                <a:spcPts val="0"/>
              </a:spcBef>
              <a:buClr>
                <a:srgbClr val="000000"/>
              </a:buClr>
              <a:buSzPct val="61111"/>
              <a:buFont typeface="Arial"/>
              <a:buNone/>
            </a:pPr>
            <a:r>
              <a:rPr lang="en-US" sz="1800" b="1">
                <a:solidFill>
                  <a:srgbClr val="980000"/>
                </a:solidFill>
                <a:latin typeface="Calibri"/>
                <a:ea typeface="Calibri"/>
                <a:cs typeface="Calibri"/>
                <a:sym typeface="Calibri"/>
              </a:rPr>
              <a:t>Today: 18% of HS grads prepared to ‘succeed’</a:t>
            </a:r>
          </a:p>
          <a:p>
            <a:pPr marL="0" marR="0" lvl="0" indent="0" algn="ctr" rtl="0">
              <a:lnSpc>
                <a:spcPct val="100000"/>
              </a:lnSpc>
              <a:spcBef>
                <a:spcPts val="3000"/>
              </a:spcBef>
              <a:spcAft>
                <a:spcPts val="0"/>
              </a:spcAft>
              <a:buClr>
                <a:srgbClr val="000000"/>
              </a:buClr>
              <a:buSzPct val="25000"/>
              <a:buFont typeface="Quattrocento Sans"/>
              <a:buNone/>
            </a:pPr>
            <a:r>
              <a:rPr lang="en-US" sz="1800" b="0" i="0" u="sng" strike="noStrike" cap="none">
                <a:solidFill>
                  <a:srgbClr val="000000"/>
                </a:solidFill>
                <a:latin typeface="Quattrocento Sans"/>
                <a:ea typeface="Quattrocento Sans"/>
                <a:cs typeface="Quattrocento Sans"/>
                <a:sym typeface="Quattrocento Sans"/>
              </a:rPr>
              <a:t>   </a:t>
            </a:r>
          </a:p>
          <a:p>
            <a:pPr marL="0" marR="0" lvl="0" indent="0" algn="ctr" rtl="0">
              <a:lnSpc>
                <a:spcPct val="100000"/>
              </a:lnSpc>
              <a:spcBef>
                <a:spcPts val="3000"/>
              </a:spcBef>
              <a:spcAft>
                <a:spcPts val="0"/>
              </a:spcAft>
              <a:buClr>
                <a:srgbClr val="000000"/>
              </a:buClr>
              <a:buFont typeface="Quattrocento Sans"/>
              <a:buNone/>
            </a:pPr>
            <a:endParaRPr sz="1800" u="sng">
              <a:latin typeface="Quattrocento Sans"/>
              <a:ea typeface="Quattrocento Sans"/>
              <a:cs typeface="Quattrocento Sans"/>
              <a:sym typeface="Quattrocento Sans"/>
            </a:endParaRPr>
          </a:p>
        </p:txBody>
      </p:sp>
      <p:sp>
        <p:nvSpPr>
          <p:cNvPr id="968" name="Shape 968"/>
          <p:cNvSpPr/>
          <p:nvPr/>
        </p:nvSpPr>
        <p:spPr>
          <a:xfrm>
            <a:off x="4057425" y="4473675"/>
            <a:ext cx="1332600" cy="16149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969" name="Shape 969"/>
          <p:cNvSpPr/>
          <p:nvPr/>
        </p:nvSpPr>
        <p:spPr>
          <a:xfrm>
            <a:off x="5250324" y="698299"/>
            <a:ext cx="2609280" cy="2745359"/>
          </a:xfrm>
          <a:prstGeom prst="irregularSeal1">
            <a:avLst/>
          </a:prstGeom>
          <a:solidFill>
            <a:srgbClr val="FFFF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endParaRPr sz="1800" b="1" i="1">
              <a:solidFill>
                <a:srgbClr val="980000"/>
              </a:solidFill>
              <a:latin typeface="Calibri"/>
              <a:ea typeface="Calibri"/>
              <a:cs typeface="Calibri"/>
              <a:sym typeface="Calibri"/>
            </a:endParaRPr>
          </a:p>
          <a:p>
            <a:pPr lvl="0" algn="ctr" rtl="0">
              <a:spcBef>
                <a:spcPts val="0"/>
              </a:spcBef>
              <a:buClr>
                <a:schemeClr val="dk1"/>
              </a:buClr>
              <a:buSzPct val="61111"/>
              <a:buFont typeface="Arial"/>
              <a:buNone/>
            </a:pPr>
            <a:r>
              <a:rPr lang="en-US" sz="1800" b="1" i="1">
                <a:solidFill>
                  <a:srgbClr val="980000"/>
                </a:solidFill>
                <a:latin typeface="Calibri"/>
                <a:ea typeface="Calibri"/>
                <a:cs typeface="Calibri"/>
                <a:sym typeface="Calibri"/>
              </a:rPr>
              <a:t>Vision: 100% of HS grads prepared to THRIVE</a:t>
            </a:r>
          </a:p>
          <a:p>
            <a:pPr lvl="0">
              <a:spcBef>
                <a:spcPts val="0"/>
              </a:spcBef>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Shape 1429"/>
          <p:cNvSpPr txBox="1">
            <a:spLocks noGrp="1"/>
          </p:cNvSpPr>
          <p:nvPr>
            <p:ph type="sldNum" idx="12"/>
          </p:nvPr>
        </p:nvSpPr>
        <p:spPr>
          <a:xfrm>
            <a:off x="8546125" y="6321425"/>
            <a:ext cx="448200" cy="2877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
        <p:nvSpPr>
          <p:cNvPr id="1430" name="Shape 1430"/>
          <p:cNvSpPr txBox="1"/>
          <p:nvPr/>
        </p:nvSpPr>
        <p:spPr>
          <a:xfrm>
            <a:off x="611100" y="321475"/>
            <a:ext cx="7460100" cy="9117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How to transform? Ed Reimagined initiative defined a </a:t>
            </a:r>
            <a:r>
              <a:rPr lang="en-US" sz="2400" b="1" i="1">
                <a:solidFill>
                  <a:srgbClr val="FFFFFF"/>
                </a:solidFill>
                <a:latin typeface="Quattrocento Sans"/>
                <a:ea typeface="Quattrocento Sans"/>
                <a:cs typeface="Quattrocento Sans"/>
                <a:sym typeface="Quattrocento Sans"/>
              </a:rPr>
              <a:t>learner-centered paradigm for our networked age</a:t>
            </a:r>
            <a:r>
              <a:rPr lang="en-US" sz="2400" b="1">
                <a:solidFill>
                  <a:srgbClr val="FFFFFF"/>
                </a:solidFill>
                <a:latin typeface="Quattrocento Sans"/>
                <a:ea typeface="Quattrocento Sans"/>
                <a:cs typeface="Quattrocento Sans"/>
                <a:sym typeface="Quattrocento Sans"/>
              </a:rPr>
              <a:t>; </a:t>
            </a:r>
          </a:p>
        </p:txBody>
      </p:sp>
      <p:sp>
        <p:nvSpPr>
          <p:cNvPr id="1431" name="Shape 1431"/>
          <p:cNvSpPr txBox="1"/>
          <p:nvPr/>
        </p:nvSpPr>
        <p:spPr>
          <a:xfrm>
            <a:off x="776100" y="1385275"/>
            <a:ext cx="7531800" cy="712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hlink"/>
              </a:buClr>
              <a:buSzPct val="25000"/>
              <a:buFont typeface="Quattrocento Sans"/>
              <a:buNone/>
            </a:pPr>
            <a:r>
              <a:rPr lang="en-US" sz="2200" b="1" i="0" u="sng" strike="noStrike" cap="none">
                <a:solidFill>
                  <a:schemeClr val="hlink"/>
                </a:solidFill>
                <a:latin typeface="Quattrocento Sans"/>
                <a:ea typeface="Quattrocento Sans"/>
                <a:cs typeface="Quattrocento Sans"/>
                <a:sym typeface="Quattrocento Sans"/>
                <a:hlinkClick r:id="rId3"/>
              </a:rPr>
              <a:t>A Transformational Vision for Education in the US</a:t>
            </a:r>
            <a:r>
              <a:rPr lang="en-US" sz="2000" b="0" i="0" u="none" strike="noStrike" cap="none">
                <a:solidFill>
                  <a:srgbClr val="000000"/>
                </a:solidFill>
                <a:latin typeface="Arial"/>
                <a:ea typeface="Arial"/>
                <a:cs typeface="Arial"/>
                <a:sym typeface="Arial"/>
              </a:rPr>
              <a:t> </a:t>
            </a:r>
            <a:r>
              <a:rPr lang="en-US" sz="1050" b="0" i="0" u="none" strike="noStrike" cap="none">
                <a:solidFill>
                  <a:srgbClr val="666666"/>
                </a:solidFill>
                <a:latin typeface="Arial"/>
                <a:ea typeface="Arial"/>
                <a:cs typeface="Arial"/>
                <a:sym typeface="Arial"/>
              </a:rPr>
              <a:t>(</a:t>
            </a:r>
            <a:r>
              <a:rPr lang="en-US" sz="1050" b="0" i="1" u="none" strike="noStrike" cap="none">
                <a:solidFill>
                  <a:srgbClr val="666666"/>
                </a:solidFill>
                <a:latin typeface="Arial"/>
                <a:ea typeface="Arial"/>
                <a:cs typeface="Arial"/>
                <a:sym typeface="Arial"/>
              </a:rPr>
              <a:t>click links</a:t>
            </a:r>
            <a:r>
              <a:rPr lang="en-US" sz="1050" b="0" i="0" u="none" strike="noStrike" cap="none">
                <a:solidFill>
                  <a:srgbClr val="666666"/>
                </a:solidFill>
                <a:latin typeface="Arial"/>
                <a:ea typeface="Arial"/>
                <a:cs typeface="Arial"/>
                <a:sym typeface="Arial"/>
              </a:rPr>
              <a:t>)</a:t>
            </a:r>
          </a:p>
          <a:p>
            <a:pPr marL="0" marR="0" lvl="0" indent="0" algn="l" rtl="0">
              <a:lnSpc>
                <a:spcPct val="100000"/>
              </a:lnSpc>
              <a:spcBef>
                <a:spcPts val="0"/>
              </a:spcBef>
              <a:spcAft>
                <a:spcPts val="0"/>
              </a:spcAft>
              <a:buClr>
                <a:schemeClr val="hlink"/>
              </a:buClr>
              <a:buSzPct val="25000"/>
              <a:buFont typeface="Quattrocento Sans"/>
              <a:buNone/>
            </a:pPr>
            <a:r>
              <a:rPr lang="en-US" sz="1050" b="0" i="0" u="none" strike="noStrike" cap="none">
                <a:solidFill>
                  <a:srgbClr val="666666"/>
                </a:solidFill>
                <a:latin typeface="Arial"/>
                <a:ea typeface="Arial"/>
                <a:cs typeface="Arial"/>
                <a:sym typeface="Arial"/>
              </a:rPr>
              <a:t>            </a:t>
            </a:r>
            <a:r>
              <a:rPr lang="en-US" sz="1400" b="0" i="0" u="sng" strike="noStrike" cap="none">
                <a:solidFill>
                  <a:schemeClr val="hlink"/>
                </a:solidFill>
                <a:latin typeface="Quattrocento Sans"/>
                <a:ea typeface="Quattrocento Sans"/>
                <a:cs typeface="Quattrocento Sans"/>
                <a:sym typeface="Quattrocento Sans"/>
                <a:hlinkClick r:id="rId4"/>
              </a:rPr>
              <a:t>by Education Reimagined,</a:t>
            </a:r>
            <a:r>
              <a:rPr lang="en-US" sz="1400" b="0" i="0" u="none" strike="noStrike" cap="none">
                <a:solidFill>
                  <a:schemeClr val="accent5"/>
                </a:solidFill>
                <a:latin typeface="Quattrocento Sans"/>
                <a:ea typeface="Quattrocento Sans"/>
                <a:cs typeface="Quattrocento Sans"/>
                <a:sym typeface="Quattrocento Sans"/>
              </a:rPr>
              <a:t> an initiative of </a:t>
            </a:r>
            <a:r>
              <a:rPr lang="en-US" sz="1400" b="0" i="0" u="sng" strike="noStrike" cap="none">
                <a:solidFill>
                  <a:schemeClr val="hlink"/>
                </a:solidFill>
                <a:latin typeface="Quattrocento Sans"/>
                <a:ea typeface="Quattrocento Sans"/>
                <a:cs typeface="Quattrocento Sans"/>
                <a:sym typeface="Quattrocento Sans"/>
                <a:hlinkClick r:id="rId5"/>
              </a:rPr>
              <a:t>Convergence Center for Policy Resolution</a:t>
            </a:r>
            <a:r>
              <a:rPr lang="en-US" sz="1400" b="0" i="0" u="none" strike="noStrike" cap="none">
                <a:solidFill>
                  <a:schemeClr val="accent5"/>
                </a:solidFill>
                <a:latin typeface="Quattrocento Sans"/>
                <a:ea typeface="Quattrocento Sans"/>
                <a:cs typeface="Quattrocento Sans"/>
                <a:sym typeface="Quattrocento Sans"/>
              </a:rPr>
              <a:t> </a:t>
            </a:r>
          </a:p>
        </p:txBody>
      </p:sp>
      <p:pic>
        <p:nvPicPr>
          <p:cNvPr id="1432" name="Shape 1432"/>
          <p:cNvPicPr preferRelativeResize="0"/>
          <p:nvPr/>
        </p:nvPicPr>
        <p:blipFill rotWithShape="1">
          <a:blip r:embed="rId6">
            <a:alphaModFix/>
          </a:blip>
          <a:srcRect/>
          <a:stretch/>
        </p:blipFill>
        <p:spPr>
          <a:xfrm>
            <a:off x="611100" y="2038525"/>
            <a:ext cx="7983900" cy="4438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Shape 1438"/>
          <p:cNvPicPr preferRelativeResize="0"/>
          <p:nvPr/>
        </p:nvPicPr>
        <p:blipFill>
          <a:blip r:embed="rId3">
            <a:alphaModFix/>
          </a:blip>
          <a:stretch>
            <a:fillRect/>
          </a:stretch>
        </p:blipFill>
        <p:spPr>
          <a:xfrm>
            <a:off x="-262075" y="3062075"/>
            <a:ext cx="5718550" cy="3251825"/>
          </a:xfrm>
          <a:prstGeom prst="rect">
            <a:avLst/>
          </a:prstGeom>
          <a:noFill/>
          <a:ln>
            <a:noFill/>
          </a:ln>
        </p:spPr>
      </p:pic>
      <p:sp>
        <p:nvSpPr>
          <p:cNvPr id="1439" name="Shape 1439"/>
          <p:cNvSpPr txBox="1"/>
          <p:nvPr/>
        </p:nvSpPr>
        <p:spPr>
          <a:xfrm>
            <a:off x="570100" y="278675"/>
            <a:ext cx="7536000" cy="1025700"/>
          </a:xfrm>
          <a:prstGeom prst="rect">
            <a:avLst/>
          </a:prstGeom>
          <a:solidFill>
            <a:schemeClr val="accent5"/>
          </a:solid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Quattrocento Sans"/>
              <a:buNone/>
            </a:pPr>
            <a:r>
              <a:rPr lang="en-US" sz="2800" b="1">
                <a:solidFill>
                  <a:srgbClr val="FFFFFF"/>
                </a:solidFill>
                <a:latin typeface="Quattrocento Sans"/>
                <a:ea typeface="Quattrocento Sans"/>
                <a:cs typeface="Quattrocento Sans"/>
                <a:sym typeface="Quattrocento Sans"/>
              </a:rPr>
              <a:t>These practices call for TRANSFORMING the system; not just tweaking the current model.</a:t>
            </a:r>
          </a:p>
        </p:txBody>
      </p:sp>
      <p:sp>
        <p:nvSpPr>
          <p:cNvPr id="1440" name="Shape 1440"/>
          <p:cNvSpPr txBox="1">
            <a:spLocks noGrp="1"/>
          </p:cNvSpPr>
          <p:nvPr>
            <p:ph type="sldNum" idx="12"/>
          </p:nvPr>
        </p:nvSpPr>
        <p:spPr>
          <a:xfrm>
            <a:off x="8625875" y="6434675"/>
            <a:ext cx="333000" cy="2631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51</a:t>
            </a:fld>
            <a:endParaRPr lang="en-US" sz="1100" b="0" i="0" u="none" strike="noStrike" cap="none">
              <a:solidFill>
                <a:srgbClr val="000000"/>
              </a:solidFill>
              <a:latin typeface="Arial"/>
              <a:ea typeface="Arial"/>
              <a:cs typeface="Arial"/>
              <a:sym typeface="Arial"/>
            </a:endParaRPr>
          </a:p>
        </p:txBody>
      </p:sp>
      <p:pic>
        <p:nvPicPr>
          <p:cNvPr id="1441" name="Shape 1441" descr="Spiral around eIc to rt.jpg"/>
          <p:cNvPicPr preferRelativeResize="0"/>
          <p:nvPr/>
        </p:nvPicPr>
        <p:blipFill rotWithShape="1">
          <a:blip r:embed="rId4">
            <a:alphaModFix/>
          </a:blip>
          <a:srcRect/>
          <a:stretch/>
        </p:blipFill>
        <p:spPr>
          <a:xfrm>
            <a:off x="8322895" y="170625"/>
            <a:ext cx="821400" cy="691200"/>
          </a:xfrm>
          <a:prstGeom prst="rect">
            <a:avLst/>
          </a:prstGeom>
          <a:noFill/>
          <a:ln>
            <a:noFill/>
          </a:ln>
        </p:spPr>
      </p:pic>
      <p:pic>
        <p:nvPicPr>
          <p:cNvPr id="1442" name="Shape 1442"/>
          <p:cNvPicPr preferRelativeResize="0"/>
          <p:nvPr/>
        </p:nvPicPr>
        <p:blipFill>
          <a:blip r:embed="rId5">
            <a:alphaModFix/>
          </a:blip>
          <a:stretch>
            <a:fillRect/>
          </a:stretch>
        </p:blipFill>
        <p:spPr>
          <a:xfrm>
            <a:off x="3995875" y="1642899"/>
            <a:ext cx="4843324" cy="4627374"/>
          </a:xfrm>
          <a:prstGeom prst="rect">
            <a:avLst/>
          </a:prstGeom>
          <a:noFill/>
          <a:ln>
            <a:noFill/>
          </a:ln>
        </p:spPr>
      </p:pic>
      <p:sp>
        <p:nvSpPr>
          <p:cNvPr id="1443" name="Shape 1443"/>
          <p:cNvSpPr txBox="1"/>
          <p:nvPr/>
        </p:nvSpPr>
        <p:spPr>
          <a:xfrm>
            <a:off x="1284312" y="2402550"/>
            <a:ext cx="2523000" cy="859800"/>
          </a:xfrm>
          <a:prstGeom prst="rect">
            <a:avLst/>
          </a:prstGeom>
          <a:noFill/>
          <a:ln>
            <a:noFill/>
          </a:ln>
        </p:spPr>
        <p:txBody>
          <a:bodyPr wrap="square" lIns="91425" tIns="91425" rIns="91425" bIns="91425" anchor="t" anchorCtr="0">
            <a:noAutofit/>
          </a:bodyPr>
          <a:lstStyle/>
          <a:p>
            <a:pPr lvl="0" algn="ctr" rtl="0">
              <a:spcBef>
                <a:spcPts val="0"/>
              </a:spcBef>
              <a:buNone/>
            </a:pPr>
            <a:r>
              <a:rPr lang="en-US" sz="2200" b="1" i="1">
                <a:solidFill>
                  <a:srgbClr val="434343"/>
                </a:solidFill>
                <a:latin typeface="Arial Black"/>
                <a:ea typeface="Arial Black"/>
                <a:cs typeface="Arial Black"/>
                <a:sym typeface="Arial Black"/>
              </a:rPr>
              <a:t>IMPROVE current</a:t>
            </a:r>
          </a:p>
        </p:txBody>
      </p:sp>
      <p:sp>
        <p:nvSpPr>
          <p:cNvPr id="1444" name="Shape 1444"/>
          <p:cNvSpPr txBox="1"/>
          <p:nvPr/>
        </p:nvSpPr>
        <p:spPr>
          <a:xfrm>
            <a:off x="4684575" y="1600925"/>
            <a:ext cx="3563400" cy="8598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i="1">
                <a:solidFill>
                  <a:srgbClr val="00B050"/>
                </a:solidFill>
                <a:latin typeface="Arial Black"/>
                <a:ea typeface="Arial Black"/>
                <a:cs typeface="Arial Black"/>
                <a:sym typeface="Arial Black"/>
              </a:rPr>
              <a:t>TRANSFORM </a:t>
            </a:r>
          </a:p>
          <a:p>
            <a:pPr lvl="0" algn="ctr" rtl="0">
              <a:spcBef>
                <a:spcPts val="0"/>
              </a:spcBef>
              <a:buNone/>
            </a:pPr>
            <a:r>
              <a:rPr lang="en-US" sz="2000" i="1">
                <a:solidFill>
                  <a:srgbClr val="00B050"/>
                </a:solidFill>
                <a:latin typeface="Arial Black"/>
                <a:ea typeface="Arial Black"/>
                <a:cs typeface="Arial Black"/>
                <a:sym typeface="Arial Black"/>
              </a:rPr>
              <a:t>21C Learner-Centered </a:t>
            </a:r>
          </a:p>
        </p:txBody>
      </p:sp>
      <p:sp>
        <p:nvSpPr>
          <p:cNvPr id="1445" name="Shape 1445"/>
          <p:cNvSpPr txBox="1"/>
          <p:nvPr/>
        </p:nvSpPr>
        <p:spPr>
          <a:xfrm>
            <a:off x="1070950" y="3338550"/>
            <a:ext cx="3052500" cy="30516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u="sng">
                <a:solidFill>
                  <a:srgbClr val="434343"/>
                </a:solidFill>
              </a:rPr>
              <a:t> FACTORY</a:t>
            </a:r>
            <a:r>
              <a:rPr lang="en-US" sz="2400" b="1">
                <a:solidFill>
                  <a:srgbClr val="434343"/>
                </a:solidFill>
              </a:rPr>
              <a:t> </a:t>
            </a:r>
            <a:r>
              <a:rPr lang="en-US" b="1">
                <a:solidFill>
                  <a:srgbClr val="434343"/>
                </a:solidFill>
              </a:rPr>
              <a:t>Model*</a:t>
            </a:r>
            <a:r>
              <a:rPr lang="en-US" sz="1800" b="1">
                <a:solidFill>
                  <a:srgbClr val="434343"/>
                </a:solidFill>
              </a:rPr>
              <a:t> </a:t>
            </a:r>
          </a:p>
          <a:p>
            <a:pPr marL="457200" lvl="0" indent="-228600" rtl="0">
              <a:spcBef>
                <a:spcPts val="0"/>
              </a:spcBef>
              <a:buClr>
                <a:srgbClr val="434343"/>
              </a:buClr>
              <a:buFont typeface="Quattrocento Sans"/>
              <a:buChar char="○"/>
            </a:pPr>
            <a:r>
              <a:rPr lang="en-US" b="1">
                <a:solidFill>
                  <a:srgbClr val="434343"/>
                </a:solidFill>
                <a:latin typeface="Quattrocento Sans"/>
                <a:ea typeface="Quattrocento Sans"/>
                <a:cs typeface="Quattrocento Sans"/>
                <a:sym typeface="Quattrocento Sans"/>
              </a:rPr>
              <a:t>Funds to targeted programs </a:t>
            </a:r>
            <a:r>
              <a:rPr lang="en-US" sz="1200">
                <a:solidFill>
                  <a:srgbClr val="434343"/>
                </a:solidFill>
                <a:latin typeface="Quattrocento Sans"/>
                <a:ea typeface="Quattrocento Sans"/>
                <a:cs typeface="Quattrocento Sans"/>
                <a:sym typeface="Quattrocento Sans"/>
              </a:rPr>
              <a:t>(selective, isolated, overlapping)</a:t>
            </a:r>
          </a:p>
          <a:p>
            <a:pPr marL="457200" lvl="0" indent="-228600" rtl="0">
              <a:spcBef>
                <a:spcPts val="0"/>
              </a:spcBef>
              <a:buClr>
                <a:srgbClr val="434343"/>
              </a:buClr>
              <a:buFont typeface="Quattrocento Sans"/>
              <a:buChar char="○"/>
            </a:pPr>
            <a:r>
              <a:rPr lang="en-US" b="1">
                <a:solidFill>
                  <a:srgbClr val="434343"/>
                </a:solidFill>
                <a:latin typeface="Quattrocento Sans"/>
                <a:ea typeface="Quattrocento Sans"/>
                <a:cs typeface="Quattrocento Sans"/>
                <a:sym typeface="Quattrocento Sans"/>
              </a:rPr>
              <a:t>Raise proficiency &amp; grad rates w/ interventions </a:t>
            </a:r>
            <a:r>
              <a:rPr lang="en-US" sz="1200">
                <a:solidFill>
                  <a:srgbClr val="434343"/>
                </a:solidFill>
                <a:latin typeface="Quattrocento Sans"/>
                <a:ea typeface="Quattrocento Sans"/>
                <a:cs typeface="Quattrocento Sans"/>
                <a:sym typeface="Quattrocento Sans"/>
              </a:rPr>
              <a:t>(expensive), </a:t>
            </a:r>
            <a:r>
              <a:rPr lang="en-US" b="1">
                <a:solidFill>
                  <a:srgbClr val="434343"/>
                </a:solidFill>
                <a:latin typeface="Quattrocento Sans"/>
                <a:ea typeface="Quattrocento Sans"/>
                <a:cs typeface="Quattrocento Sans"/>
                <a:sym typeface="Quattrocento Sans"/>
              </a:rPr>
              <a:t>alternative pathways </a:t>
            </a:r>
            <a:r>
              <a:rPr lang="en-US">
                <a:solidFill>
                  <a:srgbClr val="434343"/>
                </a:solidFill>
                <a:latin typeface="Quattrocento Sans"/>
                <a:ea typeface="Quattrocento Sans"/>
                <a:cs typeface="Quattrocento Sans"/>
                <a:sym typeface="Quattrocento Sans"/>
              </a:rPr>
              <a:t>(</a:t>
            </a:r>
            <a:r>
              <a:rPr lang="en-US" sz="1200">
                <a:solidFill>
                  <a:srgbClr val="434343"/>
                </a:solidFill>
                <a:latin typeface="Quattrocento Sans"/>
                <a:ea typeface="Quattrocento Sans"/>
                <a:cs typeface="Quattrocento Sans"/>
                <a:sym typeface="Quattrocento Sans"/>
              </a:rPr>
              <a:t>less rigorous, reduced criteria)</a:t>
            </a:r>
          </a:p>
          <a:p>
            <a:pPr marL="457200" lvl="0" indent="-228600" rtl="0">
              <a:spcBef>
                <a:spcPts val="0"/>
              </a:spcBef>
              <a:buClr>
                <a:srgbClr val="434343"/>
              </a:buClr>
              <a:buFont typeface="Quattrocento Sans"/>
              <a:buChar char="○"/>
            </a:pPr>
            <a:r>
              <a:rPr lang="en-US" b="1">
                <a:solidFill>
                  <a:srgbClr val="434343"/>
                </a:solidFill>
                <a:latin typeface="Quattrocento Sans"/>
                <a:ea typeface="Quattrocento Sans"/>
                <a:cs typeface="Quattrocento Sans"/>
                <a:sym typeface="Quattrocento Sans"/>
              </a:rPr>
              <a:t>Tie teacher comp to student performance on standard tests</a:t>
            </a:r>
          </a:p>
          <a:p>
            <a:pPr marL="457200" lvl="0" indent="-228600" rtl="0">
              <a:spcBef>
                <a:spcPts val="0"/>
              </a:spcBef>
              <a:buClr>
                <a:srgbClr val="F3F3F3"/>
              </a:buClr>
              <a:buFont typeface="Quattrocento Sans"/>
              <a:buChar char="○"/>
            </a:pPr>
            <a:r>
              <a:rPr lang="en-US" b="1">
                <a:solidFill>
                  <a:srgbClr val="F3F3F3"/>
                </a:solidFill>
                <a:latin typeface="Quattrocento Sans"/>
                <a:ea typeface="Quattrocento Sans"/>
                <a:cs typeface="Quattrocento Sans"/>
                <a:sym typeface="Quattrocento Sans"/>
              </a:rPr>
              <a:t>Save $ by fewer teachers, larger class sizes </a:t>
            </a:r>
          </a:p>
          <a:p>
            <a:pPr marL="457200" lvl="0" indent="-228600" rtl="0">
              <a:spcBef>
                <a:spcPts val="0"/>
              </a:spcBef>
              <a:buClr>
                <a:srgbClr val="FFFFFF"/>
              </a:buClr>
              <a:buFont typeface="Quattrocento Sans"/>
              <a:buChar char="○"/>
            </a:pPr>
            <a:r>
              <a:rPr lang="en-US" b="1">
                <a:solidFill>
                  <a:srgbClr val="FFFFFF"/>
                </a:solidFill>
                <a:latin typeface="Quattrocento Sans"/>
                <a:ea typeface="Quattrocento Sans"/>
                <a:cs typeface="Quattrocento Sans"/>
                <a:sym typeface="Quattrocento Sans"/>
              </a:rPr>
              <a:t>Use small pilots for NR21 </a:t>
            </a:r>
            <a:r>
              <a:rPr lang="en-US">
                <a:solidFill>
                  <a:srgbClr val="FFFFFF"/>
                </a:solidFill>
                <a:latin typeface="Quattrocento Sans"/>
                <a:ea typeface="Quattrocento Sans"/>
                <a:cs typeface="Quattrocento Sans"/>
                <a:sym typeface="Quattrocento Sans"/>
              </a:rPr>
              <a:t>(1:1 tech)</a:t>
            </a:r>
            <a:r>
              <a:rPr lang="en-US" b="1">
                <a:solidFill>
                  <a:srgbClr val="FFFFFF"/>
                </a:solidFill>
                <a:latin typeface="Quattrocento Sans"/>
                <a:ea typeface="Quattrocento Sans"/>
                <a:cs typeface="Quattrocento Sans"/>
                <a:sym typeface="Quattrocento Sans"/>
              </a:rPr>
              <a:t>, CBE </a:t>
            </a:r>
            <a:r>
              <a:rPr lang="en-US">
                <a:solidFill>
                  <a:srgbClr val="FFFFFF"/>
                </a:solidFill>
                <a:latin typeface="Quattrocento Sans"/>
                <a:ea typeface="Quattrocento Sans"/>
                <a:cs typeface="Quattrocento Sans"/>
                <a:sym typeface="Quattrocento Sans"/>
              </a:rPr>
              <a:t>(unfunded)</a:t>
            </a:r>
          </a:p>
          <a:p>
            <a:pPr lvl="0" rtl="0">
              <a:spcBef>
                <a:spcPts val="0"/>
              </a:spcBef>
              <a:buNone/>
            </a:pPr>
            <a:endParaRPr b="1">
              <a:solidFill>
                <a:srgbClr val="F3F3F3"/>
              </a:solidFill>
              <a:latin typeface="Quattrocento Sans"/>
              <a:ea typeface="Quattrocento Sans"/>
              <a:cs typeface="Quattrocento Sans"/>
              <a:sym typeface="Quattrocento Sans"/>
            </a:endParaRPr>
          </a:p>
        </p:txBody>
      </p:sp>
      <p:sp>
        <p:nvSpPr>
          <p:cNvPr id="1446" name="Shape 1446"/>
          <p:cNvSpPr txBox="1"/>
          <p:nvPr/>
        </p:nvSpPr>
        <p:spPr>
          <a:xfrm>
            <a:off x="5040725" y="2646425"/>
            <a:ext cx="2667900" cy="36360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u="sng">
                <a:solidFill>
                  <a:schemeClr val="lt1"/>
                </a:solidFill>
              </a:rPr>
              <a:t>NETWORK </a:t>
            </a:r>
            <a:r>
              <a:rPr lang="en-US" b="1">
                <a:solidFill>
                  <a:schemeClr val="lt1"/>
                </a:solidFill>
              </a:rPr>
              <a:t>Model*  </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Funds follow student IEP &amp; grad plan needs</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Use competency-based progression </a:t>
            </a:r>
            <a:r>
              <a:rPr lang="en-US">
                <a:solidFill>
                  <a:schemeClr val="lt1"/>
                </a:solidFill>
                <a:latin typeface="Quattrocento Sans"/>
                <a:ea typeface="Quattrocento Sans"/>
                <a:cs typeface="Quattrocento Sans"/>
                <a:sym typeface="Quattrocento Sans"/>
              </a:rPr>
              <a:t>to motivate growth &amp; engagement</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Use experiential PBL to increase student skills </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Use ed tech to improve teaching quality, load</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Develop career skills</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Expand literacy skills </a:t>
            </a:r>
            <a:r>
              <a:rPr lang="en-US" sz="1200">
                <a:solidFill>
                  <a:schemeClr val="lt1"/>
                </a:solidFill>
                <a:latin typeface="Quattrocento Sans"/>
                <a:ea typeface="Quattrocento Sans"/>
                <a:cs typeface="Quattrocento Sans"/>
                <a:sym typeface="Quattrocento Sans"/>
              </a:rPr>
              <a:t>(finance, IT, SEL, cultural)</a:t>
            </a:r>
          </a:p>
          <a:p>
            <a:pPr marL="457200" lvl="0" indent="-228600" rtl="0">
              <a:spcBef>
                <a:spcPts val="0"/>
              </a:spcBef>
              <a:buClr>
                <a:schemeClr val="lt1"/>
              </a:buClr>
              <a:buFont typeface="Quattrocento Sans"/>
              <a:buChar char="●"/>
            </a:pPr>
            <a:r>
              <a:rPr lang="en-US" b="1">
                <a:solidFill>
                  <a:schemeClr val="lt1"/>
                </a:solidFill>
                <a:latin typeface="Quattrocento Sans"/>
                <a:ea typeface="Quattrocento Sans"/>
                <a:cs typeface="Quattrocento Sans"/>
                <a:sym typeface="Quattrocento Sans"/>
              </a:rPr>
              <a:t>Enable coach teams w/ </a:t>
            </a:r>
            <a:r>
              <a:rPr lang="en-US" sz="1200">
                <a:solidFill>
                  <a:schemeClr val="lt1"/>
                </a:solidFill>
                <a:latin typeface="Quattrocento Sans"/>
                <a:ea typeface="Quattrocento Sans"/>
                <a:cs typeface="Quattrocento Sans"/>
                <a:sym typeface="Quattrocento Sans"/>
              </a:rPr>
              <a:t>teachers, counselors, parents, community mentors</a:t>
            </a:r>
          </a:p>
        </p:txBody>
      </p:sp>
      <p:sp>
        <p:nvSpPr>
          <p:cNvPr id="1447" name="Shape 1447"/>
          <p:cNvSpPr txBox="1"/>
          <p:nvPr/>
        </p:nvSpPr>
        <p:spPr>
          <a:xfrm>
            <a:off x="349750" y="6466350"/>
            <a:ext cx="8094900" cy="31290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chemeClr val="hlink"/>
              </a:buClr>
              <a:buFont typeface="Quattrocento Sans"/>
              <a:buNone/>
            </a:pPr>
            <a:r>
              <a:rPr lang="en-US"/>
              <a:t>*</a:t>
            </a:r>
            <a:r>
              <a:rPr lang="en-US" sz="1100" b="1" i="0" u="sng" strike="noStrike" cap="none">
                <a:solidFill>
                  <a:schemeClr val="hlink"/>
                </a:solidFill>
                <a:latin typeface="Quattrocento Sans"/>
                <a:ea typeface="Quattrocento Sans"/>
                <a:cs typeface="Quattrocento Sans"/>
                <a:sym typeface="Quattrocento Sans"/>
                <a:hlinkClick r:id="rId6"/>
              </a:rPr>
              <a:t>A Transformational Vision for Education in the US</a:t>
            </a:r>
            <a:r>
              <a:rPr lang="en-US" sz="1100"/>
              <a:t>,</a:t>
            </a:r>
            <a:r>
              <a:rPr lang="en-US" sz="1100" b="0" i="0" u="none" strike="noStrike" cap="none">
                <a:solidFill>
                  <a:srgbClr val="000000"/>
                </a:solidFill>
                <a:latin typeface="Arial"/>
                <a:ea typeface="Arial"/>
                <a:cs typeface="Arial"/>
                <a:sym typeface="Arial"/>
              </a:rPr>
              <a:t> </a:t>
            </a:r>
            <a:r>
              <a:rPr lang="en-US" sz="1100" b="0" i="0" u="sng" strike="noStrike" cap="none">
                <a:solidFill>
                  <a:schemeClr val="hlink"/>
                </a:solidFill>
                <a:latin typeface="Quattrocento Sans"/>
                <a:ea typeface="Quattrocento Sans"/>
                <a:cs typeface="Quattrocento Sans"/>
                <a:sym typeface="Quattrocento Sans"/>
                <a:hlinkClick r:id="rId7"/>
              </a:rPr>
              <a:t>Education Reimagined,</a:t>
            </a:r>
            <a:r>
              <a:rPr lang="en-US" sz="1100" b="0" i="0" u="none" strike="noStrike" cap="none">
                <a:solidFill>
                  <a:schemeClr val="accent5"/>
                </a:solidFill>
                <a:latin typeface="Quattrocento Sans"/>
                <a:ea typeface="Quattrocento Sans"/>
                <a:cs typeface="Quattrocento Sans"/>
                <a:sym typeface="Quattrocento Sans"/>
              </a:rPr>
              <a:t> an initiative of </a:t>
            </a:r>
            <a:r>
              <a:rPr lang="en-US" sz="1100" b="0" i="0" u="sng" strike="noStrike" cap="none">
                <a:solidFill>
                  <a:schemeClr val="hlink"/>
                </a:solidFill>
                <a:latin typeface="Quattrocento Sans"/>
                <a:ea typeface="Quattrocento Sans"/>
                <a:cs typeface="Quattrocento Sans"/>
                <a:sym typeface="Quattrocento Sans"/>
                <a:hlinkClick r:id="rId8"/>
              </a:rPr>
              <a:t>Convergence Center for Policy Resolution</a:t>
            </a:r>
            <a:r>
              <a:rPr lang="en-US" sz="1100" b="0" i="0" u="none" strike="noStrike" cap="none">
                <a:solidFill>
                  <a:schemeClr val="accent5"/>
                </a:solidFill>
                <a:latin typeface="Quattrocento Sans"/>
                <a:ea typeface="Quattrocento Sans"/>
                <a:cs typeface="Quattrocento Sans"/>
                <a:sym typeface="Quattrocento Sans"/>
              </a:rPr>
              <a:t> </a:t>
            </a:r>
          </a:p>
        </p:txBody>
      </p:sp>
      <p:sp>
        <p:nvSpPr>
          <p:cNvPr id="1448" name="Shape 1448"/>
          <p:cNvSpPr/>
          <p:nvPr/>
        </p:nvSpPr>
        <p:spPr>
          <a:xfrm>
            <a:off x="-210500" y="3443075"/>
            <a:ext cx="1364700" cy="25344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Shape 1454"/>
          <p:cNvSpPr txBox="1"/>
          <p:nvPr/>
        </p:nvSpPr>
        <p:spPr>
          <a:xfrm>
            <a:off x="1230025" y="2408475"/>
            <a:ext cx="2783100" cy="3996900"/>
          </a:xfrm>
          <a:prstGeom prst="rect">
            <a:avLst/>
          </a:prstGeom>
          <a:noFill/>
          <a:ln>
            <a:noFill/>
          </a:ln>
        </p:spPr>
        <p:txBody>
          <a:bodyPr wrap="square" lIns="91425" tIns="91425" rIns="91425" bIns="91425" anchor="t" anchorCtr="0">
            <a:noAutofit/>
          </a:bodyPr>
          <a:lstStyle/>
          <a:p>
            <a:pPr lvl="0" algn="l" rtl="0">
              <a:spcBef>
                <a:spcPts val="1500"/>
              </a:spcBef>
              <a:buNone/>
            </a:pPr>
            <a:r>
              <a:rPr lang="en-US" sz="1800" b="1">
                <a:solidFill>
                  <a:srgbClr val="434343"/>
                </a:solidFill>
                <a:latin typeface="Quattrocento Sans"/>
                <a:ea typeface="Quattrocento Sans"/>
                <a:cs typeface="Quattrocento Sans"/>
                <a:sym typeface="Quattrocento Sans"/>
              </a:rPr>
              <a:t>PERSONALIZED </a:t>
            </a:r>
          </a:p>
          <a:p>
            <a:pPr lvl="0" algn="l" rtl="0">
              <a:spcBef>
                <a:spcPts val="1500"/>
              </a:spcBef>
              <a:buNone/>
            </a:pPr>
            <a:endParaRPr sz="1800" b="1">
              <a:solidFill>
                <a:srgbClr val="434343"/>
              </a:solidFill>
              <a:latin typeface="Quattrocento Sans"/>
              <a:ea typeface="Quattrocento Sans"/>
              <a:cs typeface="Quattrocento Sans"/>
              <a:sym typeface="Quattrocento Sans"/>
            </a:endParaRPr>
          </a:p>
          <a:p>
            <a:pPr lvl="0" algn="l" rtl="0">
              <a:spcBef>
                <a:spcPts val="1500"/>
              </a:spcBef>
              <a:buNone/>
            </a:pPr>
            <a:endParaRPr sz="1800" b="1">
              <a:solidFill>
                <a:srgbClr val="434343"/>
              </a:solidFill>
              <a:latin typeface="Quattrocento Sans"/>
              <a:ea typeface="Quattrocento Sans"/>
              <a:cs typeface="Quattrocento Sans"/>
              <a:sym typeface="Quattrocento Sans"/>
            </a:endParaRPr>
          </a:p>
          <a:p>
            <a:pPr lvl="0" algn="l" rtl="0">
              <a:spcBef>
                <a:spcPts val="1500"/>
              </a:spcBef>
              <a:buNone/>
            </a:pPr>
            <a:r>
              <a:rPr lang="en-US" sz="1800" b="1">
                <a:solidFill>
                  <a:srgbClr val="434343"/>
                </a:solidFill>
                <a:latin typeface="Quattrocento Sans"/>
                <a:ea typeface="Quattrocento Sans"/>
                <a:cs typeface="Quattrocento Sans"/>
                <a:sym typeface="Quattrocento Sans"/>
              </a:rPr>
              <a:t>COMPETENCY-based</a:t>
            </a:r>
          </a:p>
          <a:p>
            <a:pPr lvl="0" rtl="0">
              <a:spcBef>
                <a:spcPts val="1500"/>
              </a:spcBef>
              <a:buNone/>
            </a:pPr>
            <a:endParaRPr sz="1800" b="1">
              <a:solidFill>
                <a:srgbClr val="434343"/>
              </a:solidFill>
              <a:latin typeface="Quattrocento Sans"/>
              <a:ea typeface="Quattrocento Sans"/>
              <a:cs typeface="Quattrocento Sans"/>
              <a:sym typeface="Quattrocento Sans"/>
            </a:endParaRPr>
          </a:p>
          <a:p>
            <a:pPr lvl="0" rtl="0">
              <a:spcBef>
                <a:spcPts val="1500"/>
              </a:spcBef>
              <a:buNone/>
            </a:pPr>
            <a:r>
              <a:rPr lang="en-US" sz="1800" b="1">
                <a:solidFill>
                  <a:srgbClr val="434343"/>
                </a:solidFill>
                <a:latin typeface="Quattrocento Sans"/>
                <a:ea typeface="Quattrocento Sans"/>
                <a:cs typeface="Quattrocento Sans"/>
                <a:sym typeface="Quattrocento Sans"/>
              </a:rPr>
              <a:t>EXPERIENTIAL inquiry</a:t>
            </a:r>
          </a:p>
          <a:p>
            <a:pPr lvl="0" rtl="0">
              <a:spcBef>
                <a:spcPts val="1500"/>
              </a:spcBef>
              <a:buNone/>
            </a:pPr>
            <a:r>
              <a:rPr lang="en-US" sz="1800" b="1">
                <a:solidFill>
                  <a:srgbClr val="434343"/>
                </a:solidFill>
                <a:latin typeface="Quattrocento Sans"/>
                <a:ea typeface="Quattrocento Sans"/>
                <a:cs typeface="Quattrocento Sans"/>
                <a:sym typeface="Quattrocento Sans"/>
              </a:rPr>
              <a:t>COMMUNITY-engaged</a:t>
            </a:r>
          </a:p>
          <a:p>
            <a:pPr lvl="0" rtl="0">
              <a:spcBef>
                <a:spcPts val="1500"/>
              </a:spcBef>
              <a:buNone/>
            </a:pPr>
            <a:r>
              <a:rPr lang="en-US" sz="1800" b="1">
                <a:solidFill>
                  <a:srgbClr val="434343"/>
                </a:solidFill>
                <a:latin typeface="Quattrocento Sans"/>
                <a:ea typeface="Quattrocento Sans"/>
                <a:cs typeface="Quattrocento Sans"/>
                <a:sym typeface="Quattrocento Sans"/>
              </a:rPr>
              <a:t>TECHNOLOGY-enabled </a:t>
            </a:r>
          </a:p>
          <a:p>
            <a:pPr lvl="0" rtl="0">
              <a:spcBef>
                <a:spcPts val="1500"/>
              </a:spcBef>
              <a:buNone/>
            </a:pPr>
            <a:endParaRPr sz="1800" b="1">
              <a:solidFill>
                <a:srgbClr val="434343"/>
              </a:solidFill>
              <a:latin typeface="Quattrocento Sans"/>
              <a:ea typeface="Quattrocento Sans"/>
              <a:cs typeface="Quattrocento Sans"/>
              <a:sym typeface="Quattrocento Sans"/>
            </a:endParaRPr>
          </a:p>
          <a:p>
            <a:pPr lvl="0" rtl="0">
              <a:spcBef>
                <a:spcPts val="1500"/>
              </a:spcBef>
              <a:buNone/>
            </a:pPr>
            <a:endParaRPr sz="1800" b="1">
              <a:solidFill>
                <a:srgbClr val="434343"/>
              </a:solidFill>
              <a:latin typeface="Quattrocento Sans"/>
              <a:ea typeface="Quattrocento Sans"/>
              <a:cs typeface="Quattrocento Sans"/>
              <a:sym typeface="Quattrocento Sans"/>
            </a:endParaRPr>
          </a:p>
          <a:p>
            <a:pPr lvl="0" rtl="0">
              <a:spcBef>
                <a:spcPts val="1500"/>
              </a:spcBef>
              <a:buNone/>
            </a:pPr>
            <a:endParaRPr sz="1800" b="1">
              <a:solidFill>
                <a:srgbClr val="434343"/>
              </a:solidFill>
              <a:latin typeface="Quattrocento Sans"/>
              <a:ea typeface="Quattrocento Sans"/>
              <a:cs typeface="Quattrocento Sans"/>
              <a:sym typeface="Quattrocento Sans"/>
            </a:endParaRPr>
          </a:p>
        </p:txBody>
      </p:sp>
      <p:sp>
        <p:nvSpPr>
          <p:cNvPr id="1455" name="Shape 1455"/>
          <p:cNvSpPr txBox="1"/>
          <p:nvPr/>
        </p:nvSpPr>
        <p:spPr>
          <a:xfrm>
            <a:off x="570000" y="672825"/>
            <a:ext cx="7752900" cy="905700"/>
          </a:xfrm>
          <a:prstGeom prst="rect">
            <a:avLst/>
          </a:prstGeom>
          <a:solidFill>
            <a:schemeClr val="accent5"/>
          </a:solid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Quattrocento Sans"/>
              <a:buNone/>
            </a:pPr>
            <a:r>
              <a:rPr lang="en-US" sz="2800" b="1">
                <a:solidFill>
                  <a:srgbClr val="FFFFFF"/>
                </a:solidFill>
                <a:latin typeface="Quattrocento Sans"/>
                <a:ea typeface="Quattrocento Sans"/>
                <a:cs typeface="Quattrocento Sans"/>
                <a:sym typeface="Quattrocento Sans"/>
              </a:rPr>
              <a:t>Foundational shifts require strong innovators </a:t>
            </a:r>
            <a:r>
              <a:rPr lang="en-US" sz="2800" b="1" u="sng">
                <a:solidFill>
                  <a:srgbClr val="FFFFFF"/>
                </a:solidFill>
                <a:latin typeface="Quattrocento Sans"/>
                <a:ea typeface="Quattrocento Sans"/>
                <a:cs typeface="Quattrocento Sans"/>
                <a:sym typeface="Quattrocento Sans"/>
              </a:rPr>
              <a:t>willing to lead &amp; model the change</a:t>
            </a:r>
          </a:p>
        </p:txBody>
      </p:sp>
      <p:sp>
        <p:nvSpPr>
          <p:cNvPr id="1456" name="Shape 1456"/>
          <p:cNvSpPr txBox="1">
            <a:spLocks noGrp="1"/>
          </p:cNvSpPr>
          <p:nvPr>
            <p:ph type="sldNum" idx="12"/>
          </p:nvPr>
        </p:nvSpPr>
        <p:spPr>
          <a:xfrm>
            <a:off x="8664950" y="6217325"/>
            <a:ext cx="294000" cy="312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52</a:t>
            </a:fld>
            <a:endParaRPr lang="en-US" sz="1100" b="0" i="0" u="none" strike="noStrike" cap="none">
              <a:solidFill>
                <a:srgbClr val="000000"/>
              </a:solidFill>
              <a:latin typeface="Arial"/>
              <a:ea typeface="Arial"/>
              <a:cs typeface="Arial"/>
              <a:sym typeface="Arial"/>
            </a:endParaRPr>
          </a:p>
        </p:txBody>
      </p:sp>
      <p:pic>
        <p:nvPicPr>
          <p:cNvPr id="1457" name="Shape 1457" descr="Spiral around eIc to rt.jpg"/>
          <p:cNvPicPr preferRelativeResize="0"/>
          <p:nvPr/>
        </p:nvPicPr>
        <p:blipFill rotWithShape="1">
          <a:blip r:embed="rId3">
            <a:alphaModFix/>
          </a:blip>
          <a:srcRect/>
          <a:stretch/>
        </p:blipFill>
        <p:spPr>
          <a:xfrm>
            <a:off x="8322895" y="170625"/>
            <a:ext cx="821400" cy="691200"/>
          </a:xfrm>
          <a:prstGeom prst="rect">
            <a:avLst/>
          </a:prstGeom>
          <a:noFill/>
          <a:ln>
            <a:noFill/>
          </a:ln>
        </p:spPr>
      </p:pic>
      <p:sp>
        <p:nvSpPr>
          <p:cNvPr id="1458" name="Shape 1458"/>
          <p:cNvSpPr txBox="1"/>
          <p:nvPr/>
        </p:nvSpPr>
        <p:spPr>
          <a:xfrm>
            <a:off x="737725" y="1624125"/>
            <a:ext cx="3275400" cy="7386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i="1">
                <a:solidFill>
                  <a:srgbClr val="00B050"/>
                </a:solidFill>
                <a:latin typeface="Arial Black"/>
                <a:ea typeface="Arial Black"/>
                <a:cs typeface="Arial Black"/>
                <a:sym typeface="Arial Black"/>
              </a:rPr>
              <a:t>Network Model </a:t>
            </a:r>
          </a:p>
          <a:p>
            <a:pPr lvl="0" algn="ctr" rtl="0">
              <a:spcBef>
                <a:spcPts val="0"/>
              </a:spcBef>
              <a:buNone/>
            </a:pPr>
            <a:r>
              <a:rPr lang="en-US" sz="2400" b="1" i="1">
                <a:solidFill>
                  <a:srgbClr val="00B050"/>
                </a:solidFill>
                <a:latin typeface="Arial Black"/>
                <a:ea typeface="Arial Black"/>
                <a:cs typeface="Arial Black"/>
                <a:sym typeface="Arial Black"/>
              </a:rPr>
              <a:t>Features</a:t>
            </a:r>
          </a:p>
        </p:txBody>
      </p:sp>
      <p:sp>
        <p:nvSpPr>
          <p:cNvPr id="1459" name="Shape 1459"/>
          <p:cNvSpPr txBox="1"/>
          <p:nvPr/>
        </p:nvSpPr>
        <p:spPr>
          <a:xfrm>
            <a:off x="4442275" y="1710600"/>
            <a:ext cx="4087200" cy="6519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i="1">
                <a:solidFill>
                  <a:srgbClr val="A61C00"/>
                </a:solidFill>
                <a:latin typeface="Arial Black"/>
                <a:ea typeface="Arial Black"/>
                <a:cs typeface="Arial Black"/>
                <a:sym typeface="Arial Black"/>
              </a:rPr>
              <a:t>Key System Changes</a:t>
            </a:r>
          </a:p>
        </p:txBody>
      </p:sp>
      <p:sp>
        <p:nvSpPr>
          <p:cNvPr id="1460" name="Shape 1460"/>
          <p:cNvSpPr txBox="1"/>
          <p:nvPr/>
        </p:nvSpPr>
        <p:spPr>
          <a:xfrm>
            <a:off x="4385025" y="2289675"/>
            <a:ext cx="4087200" cy="4176300"/>
          </a:xfrm>
          <a:prstGeom prst="rect">
            <a:avLst/>
          </a:prstGeom>
          <a:solidFill>
            <a:srgbClr val="FFF2CC"/>
          </a:solidFill>
          <a:ln>
            <a:noFill/>
          </a:ln>
        </p:spPr>
        <p:txBody>
          <a:bodyPr wrap="square" lIns="91425" tIns="91425" rIns="91425" bIns="91425" anchor="t" anchorCtr="0">
            <a:noAutofit/>
          </a:bodyPr>
          <a:lstStyle/>
          <a:p>
            <a:pPr lvl="0" algn="l" rtl="0">
              <a:spcBef>
                <a:spcPts val="0"/>
              </a:spcBef>
              <a:buNone/>
            </a:pPr>
            <a:r>
              <a:rPr lang="en-US" sz="1800" b="1">
                <a:solidFill>
                  <a:srgbClr val="A61C00"/>
                </a:solidFill>
                <a:latin typeface="Quattrocento Sans"/>
                <a:ea typeface="Quattrocento Sans"/>
                <a:cs typeface="Quattrocento Sans"/>
                <a:sym typeface="Quattrocento Sans"/>
              </a:rPr>
              <a:t>SCHEDULES differ BY STUDENT, Peer Group </a:t>
            </a:r>
            <a:r>
              <a:rPr lang="en-US" b="1">
                <a:solidFill>
                  <a:srgbClr val="434343"/>
                </a:solidFill>
                <a:latin typeface="Quattrocento Sans"/>
                <a:ea typeface="Quattrocento Sans"/>
                <a:cs typeface="Quattrocento Sans"/>
                <a:sym typeface="Quattrocento Sans"/>
              </a:rPr>
              <a:t>(not set by bells, teachers, courses, year) </a:t>
            </a:r>
          </a:p>
          <a:p>
            <a:pPr lvl="0" algn="l" rtl="0">
              <a:spcBef>
                <a:spcPts val="0"/>
              </a:spcBef>
              <a:buNone/>
            </a:pPr>
            <a:r>
              <a:rPr lang="en-US" sz="1800" b="1">
                <a:solidFill>
                  <a:srgbClr val="A61C00"/>
                </a:solidFill>
                <a:latin typeface="Quattrocento Sans"/>
                <a:ea typeface="Quattrocento Sans"/>
                <a:cs typeface="Quattrocento Sans"/>
                <a:sym typeface="Quattrocento Sans"/>
              </a:rPr>
              <a:t>PLPs for ALL </a:t>
            </a:r>
            <a:r>
              <a:rPr lang="en-US" b="1">
                <a:solidFill>
                  <a:srgbClr val="A61C00"/>
                </a:solidFill>
                <a:latin typeface="Quattrocento Sans"/>
                <a:ea typeface="Quattrocento Sans"/>
                <a:cs typeface="Quattrocento Sans"/>
                <a:sym typeface="Quattrocento Sans"/>
              </a:rPr>
              <a:t>(Personalized Learning Plan) w/ competency goals aligned to interests, needs, emerging college/career plans;  </a:t>
            </a:r>
          </a:p>
          <a:p>
            <a:pPr marL="457200" lvl="0" indent="-228600" algn="l" rtl="0">
              <a:spcBef>
                <a:spcPts val="1000"/>
              </a:spcBef>
              <a:buClr>
                <a:srgbClr val="434343"/>
              </a:buClr>
              <a:buFont typeface="Quattrocento Sans"/>
              <a:buChar char="-"/>
            </a:pPr>
            <a:r>
              <a:rPr lang="en-US" b="1">
                <a:solidFill>
                  <a:srgbClr val="434343"/>
                </a:solidFill>
                <a:latin typeface="Quattrocento Sans"/>
                <a:ea typeface="Quattrocento Sans"/>
                <a:cs typeface="Quattrocento Sans"/>
                <a:sym typeface="Quattrocento Sans"/>
              </a:rPr>
              <a:t>Flexible choice of tools, time, place, process, &amp; people to learn &amp; demonstrate mastery </a:t>
            </a:r>
          </a:p>
          <a:p>
            <a:pPr marL="457200" lvl="0" indent="-228600" algn="l" rtl="0">
              <a:spcBef>
                <a:spcPts val="0"/>
              </a:spcBef>
              <a:buClr>
                <a:srgbClr val="434343"/>
              </a:buClr>
              <a:buFont typeface="Quattrocento Sans"/>
              <a:buChar char="-"/>
            </a:pPr>
            <a:r>
              <a:rPr lang="en-US" b="1">
                <a:solidFill>
                  <a:srgbClr val="434343"/>
                </a:solidFill>
                <a:latin typeface="Quattrocento Sans"/>
                <a:ea typeface="Quattrocento Sans"/>
                <a:cs typeface="Quattrocento Sans"/>
                <a:sym typeface="Quattrocento Sans"/>
              </a:rPr>
              <a:t>Progress when achieve competency level</a:t>
            </a:r>
          </a:p>
          <a:p>
            <a:pPr lvl="0" rtl="0">
              <a:spcBef>
                <a:spcPts val="1500"/>
              </a:spcBef>
              <a:buNone/>
            </a:pPr>
            <a:r>
              <a:rPr lang="en-US" sz="1800" b="1">
                <a:solidFill>
                  <a:srgbClr val="A61C00"/>
                </a:solidFill>
                <a:latin typeface="Quattrocento Sans"/>
                <a:ea typeface="Quattrocento Sans"/>
                <a:cs typeface="Quattrocento Sans"/>
                <a:sym typeface="Quattrocento Sans"/>
              </a:rPr>
              <a:t>COMMUNITY-engaged PROJECTS; </a:t>
            </a:r>
            <a:r>
              <a:rPr lang="en-US" b="1">
                <a:solidFill>
                  <a:srgbClr val="434343"/>
                </a:solidFill>
                <a:latin typeface="Quattrocento Sans"/>
                <a:ea typeface="Quattrocento Sans"/>
                <a:cs typeface="Quattrocento Sans"/>
                <a:sym typeface="Quattrocento Sans"/>
              </a:rPr>
              <a:t>student-directed experiences involving real challenges with community members</a:t>
            </a:r>
          </a:p>
          <a:p>
            <a:pPr lvl="0" rtl="0">
              <a:spcBef>
                <a:spcPts val="1500"/>
              </a:spcBef>
              <a:buNone/>
            </a:pPr>
            <a:r>
              <a:rPr lang="en-US" sz="1800" b="1">
                <a:solidFill>
                  <a:srgbClr val="A61C00"/>
                </a:solidFill>
                <a:latin typeface="Quattrocento Sans"/>
                <a:ea typeface="Quattrocento Sans"/>
                <a:cs typeface="Quattrocento Sans"/>
                <a:sym typeface="Quattrocento Sans"/>
              </a:rPr>
              <a:t>24/7 ACCESS to technologies </a:t>
            </a:r>
            <a:r>
              <a:rPr lang="en-US" b="1">
                <a:solidFill>
                  <a:srgbClr val="A61C00"/>
                </a:solidFill>
                <a:latin typeface="Quattrocento Sans"/>
                <a:ea typeface="Quattrocento Sans"/>
                <a:cs typeface="Quattrocento Sans"/>
                <a:sym typeface="Quattrocento Sans"/>
              </a:rPr>
              <a:t>(6 - 12th) </a:t>
            </a:r>
            <a:r>
              <a:rPr lang="en-US" b="1">
                <a:solidFill>
                  <a:srgbClr val="434343"/>
                </a:solidFill>
                <a:latin typeface="Quattrocento Sans"/>
                <a:ea typeface="Quattrocento Sans"/>
                <a:cs typeface="Quattrocento Sans"/>
                <a:sym typeface="Quattrocento Sans"/>
              </a:rPr>
              <a:t>for blended learning, community-engagement,  college courses, IT and career tech training, etc.</a:t>
            </a:r>
          </a:p>
          <a:p>
            <a:pPr lvl="0" rtl="0">
              <a:spcBef>
                <a:spcPts val="1500"/>
              </a:spcBef>
              <a:buNone/>
            </a:pPr>
            <a:endParaRPr sz="1800" b="1">
              <a:solidFill>
                <a:srgbClr val="A61C00"/>
              </a:solidFill>
              <a:latin typeface="Quattrocento Sans"/>
              <a:ea typeface="Quattrocento Sans"/>
              <a:cs typeface="Quattrocento Sans"/>
              <a:sym typeface="Quattrocento Sans"/>
            </a:endParaRPr>
          </a:p>
          <a:p>
            <a:pPr lvl="0" rtl="0">
              <a:spcBef>
                <a:spcPts val="1500"/>
              </a:spcBef>
              <a:buNone/>
            </a:pPr>
            <a:endParaRPr sz="1800" b="1">
              <a:solidFill>
                <a:srgbClr val="A61C00"/>
              </a:solidFill>
              <a:latin typeface="Quattrocento Sans"/>
              <a:ea typeface="Quattrocento Sans"/>
              <a:cs typeface="Quattrocento Sans"/>
              <a:sym typeface="Quattrocento Sans"/>
            </a:endParaRPr>
          </a:p>
        </p:txBody>
      </p:sp>
      <p:sp>
        <p:nvSpPr>
          <p:cNvPr id="1461" name="Shape 1461"/>
          <p:cNvSpPr txBox="1"/>
          <p:nvPr/>
        </p:nvSpPr>
        <p:spPr>
          <a:xfrm>
            <a:off x="536175" y="102050"/>
            <a:ext cx="5785500" cy="363300"/>
          </a:xfrm>
          <a:prstGeom prst="rect">
            <a:avLst/>
          </a:prstGeom>
          <a:solidFill>
            <a:srgbClr val="FFFFFF"/>
          </a:solidFill>
          <a:ln>
            <a:noFill/>
          </a:ln>
        </p:spPr>
        <p:txBody>
          <a:bodyPr wrap="square" lIns="91425" tIns="91425" rIns="91425" bIns="91425" anchor="t" anchorCtr="0">
            <a:noAutofit/>
          </a:bodyPr>
          <a:lstStyle/>
          <a:p>
            <a:pPr lvl="0">
              <a:spcBef>
                <a:spcPts val="0"/>
              </a:spcBef>
              <a:buNone/>
            </a:pPr>
            <a:r>
              <a:rPr lang="en-US" sz="3000"/>
              <a:t>How do we implement PL? </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txBox="1">
            <a:spLocks noGrp="1"/>
          </p:cNvSpPr>
          <p:nvPr>
            <p:ph type="sldNum" idx="12"/>
          </p:nvPr>
        </p:nvSpPr>
        <p:spPr>
          <a:xfrm>
            <a:off x="8533417" y="6333144"/>
            <a:ext cx="417300" cy="4760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53</a:t>
            </a:fld>
            <a:endParaRPr lang="en-US" sz="1100" b="0" i="0" u="none" strike="noStrike" cap="none">
              <a:solidFill>
                <a:srgbClr val="000000"/>
              </a:solidFill>
              <a:latin typeface="Arial"/>
              <a:ea typeface="Arial"/>
              <a:cs typeface="Arial"/>
              <a:sym typeface="Arial"/>
            </a:endParaRPr>
          </a:p>
        </p:txBody>
      </p:sp>
      <p:sp>
        <p:nvSpPr>
          <p:cNvPr id="1468" name="Shape 1468"/>
          <p:cNvSpPr txBox="1"/>
          <p:nvPr/>
        </p:nvSpPr>
        <p:spPr>
          <a:xfrm>
            <a:off x="592075" y="505175"/>
            <a:ext cx="7327200" cy="4761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3000" b="1">
                <a:solidFill>
                  <a:srgbClr val="FFFFFF"/>
                </a:solidFill>
                <a:latin typeface="Quattrocento Sans"/>
                <a:ea typeface="Quattrocento Sans"/>
                <a:cs typeface="Quattrocento Sans"/>
                <a:sym typeface="Quattrocento Sans"/>
              </a:rPr>
              <a:t>Summit Learning</a:t>
            </a:r>
          </a:p>
        </p:txBody>
      </p:sp>
      <p:pic>
        <p:nvPicPr>
          <p:cNvPr id="1469" name="Shape 1469" descr="Spiral around eIc to rt.jpg"/>
          <p:cNvPicPr preferRelativeResize="0"/>
          <p:nvPr/>
        </p:nvPicPr>
        <p:blipFill rotWithShape="1">
          <a:blip r:embed="rId3">
            <a:alphaModFix/>
          </a:blip>
          <a:srcRect/>
          <a:stretch/>
        </p:blipFill>
        <p:spPr>
          <a:xfrm>
            <a:off x="8058149" y="164075"/>
            <a:ext cx="971100" cy="817200"/>
          </a:xfrm>
          <a:prstGeom prst="rect">
            <a:avLst/>
          </a:prstGeom>
          <a:noFill/>
          <a:ln>
            <a:noFill/>
          </a:ln>
        </p:spPr>
      </p:pic>
      <p:sp>
        <p:nvSpPr>
          <p:cNvPr id="1470" name="Shape 1470"/>
          <p:cNvSpPr txBox="1"/>
          <p:nvPr/>
        </p:nvSpPr>
        <p:spPr>
          <a:xfrm>
            <a:off x="721112" y="4796950"/>
            <a:ext cx="7812300" cy="102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endParaRPr sz="1200" u="sng">
              <a:solidFill>
                <a:schemeClr val="hlink"/>
              </a:solidFill>
              <a:hlinkClick r:id="rId4"/>
            </a:endParaRPr>
          </a:p>
          <a:p>
            <a:pPr lvl="0" rtl="0">
              <a:spcBef>
                <a:spcPts val="0"/>
              </a:spcBef>
              <a:buNone/>
            </a:pPr>
            <a:r>
              <a:rPr lang="en-US" sz="2000" b="1" u="sng">
                <a:solidFill>
                  <a:schemeClr val="hlink"/>
                </a:solidFill>
                <a:hlinkClick r:id="rId4"/>
              </a:rPr>
              <a:t>Tipping point: Can Summit put personalized learning over the top?</a:t>
            </a:r>
            <a:r>
              <a:rPr lang="en-US" sz="2000" b="1">
                <a:solidFill>
                  <a:schemeClr val="dk1"/>
                </a:solidFill>
              </a:rPr>
              <a:t> </a:t>
            </a:r>
            <a:r>
              <a:rPr lang="en-US" sz="1200">
                <a:solidFill>
                  <a:schemeClr val="dk1"/>
                </a:solidFill>
              </a:rPr>
              <a:t>by</a:t>
            </a:r>
            <a:r>
              <a:rPr lang="en-US" sz="1200">
                <a:solidFill>
                  <a:schemeClr val="dk1"/>
                </a:solidFill>
                <a:hlinkClick r:id="rId5"/>
              </a:rPr>
              <a:t> </a:t>
            </a:r>
            <a:r>
              <a:rPr lang="en-US" sz="1200" u="sng">
                <a:solidFill>
                  <a:schemeClr val="hlink"/>
                </a:solidFill>
                <a:hlinkClick r:id="rId5"/>
              </a:rPr>
              <a:t>Chris Berdik, Hechingerreport.org </a:t>
            </a:r>
            <a:r>
              <a:rPr lang="en-US" sz="1200">
                <a:solidFill>
                  <a:schemeClr val="dk1"/>
                </a:solidFill>
              </a:rPr>
              <a:t>   Jan 17, 2017</a:t>
            </a:r>
          </a:p>
        </p:txBody>
      </p:sp>
      <p:pic>
        <p:nvPicPr>
          <p:cNvPr id="1471" name="Shape 1471" descr="Pages from Summit Learning for CUE NV Tech Fest.jpg">
            <a:hlinkClick r:id="rId6"/>
          </p:cNvPr>
          <p:cNvPicPr preferRelativeResize="0"/>
          <p:nvPr/>
        </p:nvPicPr>
        <p:blipFill>
          <a:blip r:embed="rId7">
            <a:alphaModFix/>
          </a:blip>
          <a:stretch>
            <a:fillRect/>
          </a:stretch>
        </p:blipFill>
        <p:spPr>
          <a:xfrm>
            <a:off x="2200637" y="1314150"/>
            <a:ext cx="4742720" cy="2667788"/>
          </a:xfrm>
          <a:prstGeom prst="rect">
            <a:avLst/>
          </a:prstGeom>
          <a:noFill/>
          <a:ln>
            <a:noFill/>
          </a:ln>
        </p:spPr>
      </p:pic>
      <p:sp>
        <p:nvSpPr>
          <p:cNvPr id="1472" name="Shape 1472"/>
          <p:cNvSpPr txBox="1"/>
          <p:nvPr/>
        </p:nvSpPr>
        <p:spPr>
          <a:xfrm>
            <a:off x="5116275" y="3981950"/>
            <a:ext cx="1882200" cy="299400"/>
          </a:xfrm>
          <a:prstGeom prst="rect">
            <a:avLst/>
          </a:prstGeom>
          <a:noFill/>
          <a:ln>
            <a:noFill/>
          </a:ln>
        </p:spPr>
        <p:txBody>
          <a:bodyPr wrap="square" lIns="91425" tIns="91425" rIns="91425" bIns="91425" anchor="t" anchorCtr="0">
            <a:noAutofit/>
          </a:bodyPr>
          <a:lstStyle/>
          <a:p>
            <a:pPr lvl="0" rtl="0">
              <a:spcBef>
                <a:spcPts val="0"/>
              </a:spcBef>
              <a:buNone/>
            </a:pPr>
            <a:r>
              <a:rPr lang="en-US" sz="1000" i="1">
                <a:hlinkClick r:id="rId8"/>
              </a:rPr>
              <a:t>Summit Overview Vimeo</a:t>
            </a:r>
            <a:r>
              <a:rPr lang="en-US" sz="1000" i="1" u="sng">
                <a:solidFill>
                  <a:schemeClr val="hlink"/>
                </a:solidFill>
                <a:hlinkClick r:id="rId8"/>
              </a:rPr>
              <a:t> link</a:t>
            </a:r>
          </a:p>
        </p:txBody>
      </p:sp>
      <p:sp>
        <p:nvSpPr>
          <p:cNvPr id="1473" name="Shape 1473"/>
          <p:cNvSpPr txBox="1"/>
          <p:nvPr/>
        </p:nvSpPr>
        <p:spPr>
          <a:xfrm>
            <a:off x="463425" y="4281350"/>
            <a:ext cx="8070000" cy="666600"/>
          </a:xfrm>
          <a:prstGeom prst="rect">
            <a:avLst/>
          </a:prstGeom>
          <a:noFill/>
          <a:ln>
            <a:noFill/>
          </a:ln>
        </p:spPr>
        <p:txBody>
          <a:bodyPr wrap="square" lIns="91425" tIns="91425" rIns="91425" bIns="91425" anchor="t" anchorCtr="0">
            <a:noAutofit/>
          </a:bodyPr>
          <a:lstStyle/>
          <a:p>
            <a:pPr marL="457200" lvl="0" indent="0" rtl="0">
              <a:lnSpc>
                <a:spcPct val="115000"/>
              </a:lnSpc>
              <a:spcBef>
                <a:spcPts val="500"/>
              </a:spcBef>
              <a:buNone/>
            </a:pPr>
            <a:r>
              <a:rPr lang="en-US" sz="1800" u="sng">
                <a:solidFill>
                  <a:srgbClr val="1155CC"/>
                </a:solidFill>
                <a:latin typeface="Quattrocento Sans"/>
                <a:ea typeface="Quattrocento Sans"/>
                <a:cs typeface="Quattrocento Sans"/>
                <a:sym typeface="Quattrocento Sans"/>
                <a:hlinkClick r:id="rId9"/>
              </a:rPr>
              <a:t>Personalized Learning Platform</a:t>
            </a:r>
            <a:r>
              <a:rPr lang="en-US" sz="1800">
                <a:solidFill>
                  <a:schemeClr val="dk1"/>
                </a:solidFill>
                <a:latin typeface="Quattrocento Sans"/>
                <a:ea typeface="Quattrocento Sans"/>
                <a:cs typeface="Quattrocento Sans"/>
                <a:sym typeface="Quattrocento Sans"/>
              </a:rPr>
              <a:t> video - student's view and  teacher's view</a:t>
            </a: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Shape 1479"/>
          <p:cNvSpPr txBox="1">
            <a:spLocks noGrp="1"/>
          </p:cNvSpPr>
          <p:nvPr>
            <p:ph type="sldNum" idx="12"/>
          </p:nvPr>
        </p:nvSpPr>
        <p:spPr>
          <a:xfrm>
            <a:off x="8482049" y="6439267"/>
            <a:ext cx="285000" cy="242400"/>
          </a:xfrm>
          <a:prstGeom prst="rect">
            <a:avLst/>
          </a:prstGeom>
          <a:noFill/>
          <a:ln>
            <a:noFill/>
          </a:ln>
        </p:spPr>
        <p:txBody>
          <a:bodyPr wrap="square" lIns="68550" tIns="34275" rIns="68550" bIns="34275"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825" b="0" i="0" u="none" strike="noStrike" cap="none">
                <a:solidFill>
                  <a:srgbClr val="000000"/>
                </a:solidFill>
                <a:latin typeface="Arial"/>
                <a:ea typeface="Arial"/>
                <a:cs typeface="Arial"/>
                <a:sym typeface="Arial"/>
              </a:rPr>
              <a:t>54</a:t>
            </a:fld>
            <a:endParaRPr lang="en-US" sz="825" b="0" i="0" u="none" strike="noStrike" cap="none">
              <a:solidFill>
                <a:srgbClr val="000000"/>
              </a:solidFill>
              <a:latin typeface="Arial"/>
              <a:ea typeface="Arial"/>
              <a:cs typeface="Arial"/>
              <a:sym typeface="Arial"/>
            </a:endParaRPr>
          </a:p>
        </p:txBody>
      </p:sp>
      <p:sp>
        <p:nvSpPr>
          <p:cNvPr id="1480" name="Shape 1480"/>
          <p:cNvSpPr txBox="1"/>
          <p:nvPr/>
        </p:nvSpPr>
        <p:spPr>
          <a:xfrm>
            <a:off x="5463687" y="1241175"/>
            <a:ext cx="1098300" cy="5955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51C75"/>
              </a:buClr>
              <a:buSzPct val="25000"/>
              <a:buFont typeface="Calibri"/>
              <a:buNone/>
            </a:pPr>
            <a:r>
              <a:rPr lang="en-US" sz="1200" b="1" i="1" u="none" strike="noStrike" cap="none">
                <a:solidFill>
                  <a:srgbClr val="1155CC"/>
                </a:solidFill>
                <a:latin typeface="Calibri"/>
                <a:ea typeface="Calibri"/>
                <a:cs typeface="Calibri"/>
                <a:sym typeface="Calibri"/>
              </a:rPr>
              <a:t>COMPETENCY</a:t>
            </a:r>
            <a:r>
              <a:rPr lang="en-US" sz="1200" b="1" i="1">
                <a:solidFill>
                  <a:srgbClr val="1155CC"/>
                </a:solidFill>
                <a:latin typeface="Calibri"/>
                <a:ea typeface="Calibri"/>
                <a:cs typeface="Calibri"/>
                <a:sym typeface="Calibri"/>
              </a:rPr>
              <a:t> progression</a:t>
            </a:r>
          </a:p>
        </p:txBody>
      </p:sp>
      <p:sp>
        <p:nvSpPr>
          <p:cNvPr id="1481" name="Shape 1481"/>
          <p:cNvSpPr txBox="1"/>
          <p:nvPr/>
        </p:nvSpPr>
        <p:spPr>
          <a:xfrm>
            <a:off x="4096937" y="1276425"/>
            <a:ext cx="1300500" cy="8298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C00000"/>
              </a:buClr>
              <a:buSzPct val="25000"/>
              <a:buFont typeface="Calibri"/>
              <a:buNone/>
            </a:pPr>
            <a:r>
              <a:rPr lang="en-US" sz="1200" b="1" i="1" u="none" strike="noStrike" cap="none">
                <a:solidFill>
                  <a:srgbClr val="1155CC"/>
                </a:solidFill>
                <a:latin typeface="Calibri"/>
                <a:ea typeface="Calibri"/>
                <a:cs typeface="Calibri"/>
                <a:sym typeface="Calibri"/>
              </a:rPr>
              <a:t>PERSONALIZED learning </a:t>
            </a:r>
          </a:p>
          <a:p>
            <a:pPr marL="457200" marR="0" lvl="1" indent="0" algn="ctr" rtl="0">
              <a:lnSpc>
                <a:spcPct val="100000"/>
              </a:lnSpc>
              <a:spcBef>
                <a:spcPts val="0"/>
              </a:spcBef>
              <a:spcAft>
                <a:spcPts val="0"/>
              </a:spcAft>
              <a:buClr>
                <a:schemeClr val="dk1"/>
              </a:buClr>
              <a:buFont typeface="Calibri"/>
              <a:buNone/>
            </a:pPr>
            <a:endParaRPr sz="1200" i="1">
              <a:solidFill>
                <a:srgbClr val="1155CC"/>
              </a:solidFill>
            </a:endParaRPr>
          </a:p>
        </p:txBody>
      </p:sp>
      <p:sp>
        <p:nvSpPr>
          <p:cNvPr id="1482" name="Shape 1482"/>
          <p:cNvSpPr txBox="1"/>
          <p:nvPr/>
        </p:nvSpPr>
        <p:spPr>
          <a:xfrm>
            <a:off x="3058825" y="1276425"/>
            <a:ext cx="1031100" cy="4608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8761D"/>
              </a:buClr>
              <a:buSzPct val="25000"/>
              <a:buFont typeface="Calibri"/>
              <a:buNone/>
            </a:pPr>
            <a:r>
              <a:rPr lang="en-US" sz="1200" b="1" i="1" u="none" strike="noStrike" cap="none">
                <a:solidFill>
                  <a:srgbClr val="1155CC"/>
                </a:solidFill>
                <a:latin typeface="Calibri"/>
                <a:ea typeface="Calibri"/>
                <a:cs typeface="Calibri"/>
                <a:sym typeface="Calibri"/>
              </a:rPr>
              <a:t>EXPERIENTIAL inquiry (PBL)</a:t>
            </a:r>
          </a:p>
          <a:p>
            <a:pPr marL="0" marR="0" lvl="1" indent="0" algn="l" rtl="0">
              <a:lnSpc>
                <a:spcPct val="100000"/>
              </a:lnSpc>
              <a:spcBef>
                <a:spcPts val="0"/>
              </a:spcBef>
              <a:spcAft>
                <a:spcPts val="0"/>
              </a:spcAft>
              <a:buClr>
                <a:schemeClr val="dk1"/>
              </a:buClr>
              <a:buFont typeface="Calibri"/>
              <a:buNone/>
            </a:pPr>
            <a:endParaRPr sz="1200" i="1">
              <a:solidFill>
                <a:srgbClr val="1155CC"/>
              </a:solidFill>
            </a:endParaRPr>
          </a:p>
        </p:txBody>
      </p:sp>
      <p:sp>
        <p:nvSpPr>
          <p:cNvPr id="1483" name="Shape 1483"/>
          <p:cNvSpPr txBox="1"/>
          <p:nvPr/>
        </p:nvSpPr>
        <p:spPr>
          <a:xfrm>
            <a:off x="7733925" y="1259975"/>
            <a:ext cx="1207200" cy="5148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980000"/>
              </a:buClr>
              <a:buSzPct val="25000"/>
              <a:buFont typeface="Calibri"/>
              <a:buNone/>
            </a:pPr>
            <a:r>
              <a:rPr lang="en-US" sz="1200" b="1" i="1" u="none" strike="noStrike" cap="none">
                <a:solidFill>
                  <a:srgbClr val="1155CC"/>
                </a:solidFill>
                <a:latin typeface="Calibri"/>
                <a:ea typeface="Calibri"/>
                <a:cs typeface="Calibri"/>
                <a:sym typeface="Calibri"/>
              </a:rPr>
              <a:t>TECHNOLOGY- enabled </a:t>
            </a:r>
          </a:p>
        </p:txBody>
      </p:sp>
      <p:sp>
        <p:nvSpPr>
          <p:cNvPr id="1484" name="Shape 1484"/>
          <p:cNvSpPr txBox="1"/>
          <p:nvPr/>
        </p:nvSpPr>
        <p:spPr>
          <a:xfrm>
            <a:off x="410325" y="327050"/>
            <a:ext cx="7459500" cy="595500"/>
          </a:xfrm>
          <a:prstGeom prst="rect">
            <a:avLst/>
          </a:prstGeom>
          <a:solidFill>
            <a:srgbClr val="4472C4"/>
          </a:solidFill>
          <a:ln>
            <a:noFill/>
          </a:ln>
        </p:spPr>
        <p:txBody>
          <a:bodyPr wrap="square" lIns="68550" tIns="34275" rIns="68550" bIns="34275" anchor="t" anchorCtr="0">
            <a:noAutofit/>
          </a:bodyPr>
          <a:lstStyle/>
          <a:p>
            <a:pPr marL="0" marR="0" lvl="0" indent="0" algn="l" rtl="0">
              <a:lnSpc>
                <a:spcPct val="100000"/>
              </a:lnSpc>
              <a:spcBef>
                <a:spcPts val="0"/>
              </a:spcBef>
              <a:spcAft>
                <a:spcPts val="0"/>
              </a:spcAft>
              <a:buClr>
                <a:srgbClr val="FFFFFF"/>
              </a:buClr>
              <a:buSzPct val="25000"/>
              <a:buFont typeface="Quattrocento Sans"/>
              <a:buNone/>
            </a:pPr>
            <a:r>
              <a:rPr lang="en-US" sz="2400" b="1">
                <a:solidFill>
                  <a:srgbClr val="FFFFFF"/>
                </a:solidFill>
                <a:latin typeface="Quattrocento Sans"/>
                <a:ea typeface="Quattrocento Sans"/>
                <a:cs typeface="Quattrocento Sans"/>
                <a:sym typeface="Quattrocento Sans"/>
              </a:rPr>
              <a:t>Pilots will identify strengths and share what works best</a:t>
            </a:r>
          </a:p>
        </p:txBody>
      </p:sp>
      <p:sp>
        <p:nvSpPr>
          <p:cNvPr id="1485" name="Shape 1485"/>
          <p:cNvSpPr/>
          <p:nvPr/>
        </p:nvSpPr>
        <p:spPr>
          <a:xfrm>
            <a:off x="608375" y="5157625"/>
            <a:ext cx="1604100" cy="829800"/>
          </a:xfrm>
          <a:prstGeom prst="ellipse">
            <a:avLst/>
          </a:prstGeom>
          <a:solidFill>
            <a:srgbClr val="D9D2E9"/>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Font typeface="Arial"/>
              <a:buNone/>
            </a:pPr>
            <a:r>
              <a:rPr lang="en-US" b="1">
                <a:solidFill>
                  <a:srgbClr val="351C75"/>
                </a:solidFill>
              </a:rPr>
              <a:t>NR</a:t>
            </a:r>
            <a:r>
              <a:rPr lang="en-US" b="1" i="0" u="none" strike="noStrike" cap="none">
                <a:solidFill>
                  <a:srgbClr val="351C75"/>
                </a:solidFill>
                <a:latin typeface="Arial"/>
                <a:ea typeface="Arial"/>
                <a:cs typeface="Arial"/>
                <a:sym typeface="Arial"/>
              </a:rPr>
              <a:t> 21</a:t>
            </a:r>
            <a:r>
              <a:rPr lang="en-US"/>
              <a:t> pilots</a:t>
            </a:r>
          </a:p>
        </p:txBody>
      </p:sp>
      <p:sp>
        <p:nvSpPr>
          <p:cNvPr id="1486" name="Shape 1486"/>
          <p:cNvSpPr/>
          <p:nvPr/>
        </p:nvSpPr>
        <p:spPr>
          <a:xfrm>
            <a:off x="165475" y="3869925"/>
            <a:ext cx="2775300" cy="1191300"/>
          </a:xfrm>
          <a:prstGeom prst="ellipse">
            <a:avLst/>
          </a:prstGeom>
          <a:solidFill>
            <a:srgbClr val="FFF2CC"/>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8761D"/>
              </a:buClr>
              <a:buSzPct val="25000"/>
              <a:buFont typeface="Arial"/>
              <a:buNone/>
            </a:pPr>
            <a:r>
              <a:rPr lang="en-US" sz="2000" b="1" i="0" u="none" strike="noStrike" cap="none">
                <a:solidFill>
                  <a:srgbClr val="38761D"/>
                </a:solidFill>
                <a:latin typeface="Arial"/>
                <a:ea typeface="Arial"/>
                <a:cs typeface="Arial"/>
                <a:sym typeface="Arial"/>
              </a:rPr>
              <a:t>Career </a:t>
            </a:r>
            <a:r>
              <a:rPr lang="en-US" sz="2000" b="1">
                <a:solidFill>
                  <a:srgbClr val="38761D"/>
                </a:solidFill>
              </a:rPr>
              <a:t>Tech &amp; College Prep </a:t>
            </a:r>
            <a:r>
              <a:rPr lang="en-US">
                <a:solidFill>
                  <a:schemeClr val="dk1"/>
                </a:solidFill>
              </a:rPr>
              <a:t>programs</a:t>
            </a:r>
            <a:r>
              <a:rPr lang="en-US" b="1">
                <a:solidFill>
                  <a:srgbClr val="38761D"/>
                </a:solidFill>
              </a:rPr>
              <a:t> </a:t>
            </a:r>
          </a:p>
        </p:txBody>
      </p:sp>
      <p:sp>
        <p:nvSpPr>
          <p:cNvPr id="1487" name="Shape 1487"/>
          <p:cNvSpPr/>
          <p:nvPr/>
        </p:nvSpPr>
        <p:spPr>
          <a:xfrm>
            <a:off x="165475" y="2667425"/>
            <a:ext cx="2775300" cy="1258500"/>
          </a:xfrm>
          <a:prstGeom prst="ellipse">
            <a:avLst/>
          </a:prstGeom>
          <a:solidFill>
            <a:srgbClr val="FFD966"/>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SzPct val="25000"/>
              <a:buFont typeface="Arial"/>
              <a:buNone/>
            </a:pPr>
            <a:r>
              <a:rPr lang="en-US" sz="2000" b="1">
                <a:solidFill>
                  <a:srgbClr val="351C75"/>
                </a:solidFill>
              </a:rPr>
              <a:t>NDE target </a:t>
            </a:r>
            <a:r>
              <a:rPr lang="en-US" sz="1200">
                <a:solidFill>
                  <a:schemeClr val="dk1"/>
                </a:solidFill>
              </a:rPr>
              <a:t>population</a:t>
            </a:r>
            <a:r>
              <a:rPr lang="en-US" sz="1200" b="1">
                <a:solidFill>
                  <a:srgbClr val="351C75"/>
                </a:solidFill>
              </a:rPr>
              <a:t> </a:t>
            </a:r>
            <a:r>
              <a:rPr lang="en-US" sz="1200">
                <a:solidFill>
                  <a:schemeClr val="dk1"/>
                </a:solidFill>
              </a:rPr>
              <a:t>programs</a:t>
            </a:r>
          </a:p>
        </p:txBody>
      </p:sp>
      <p:sp>
        <p:nvSpPr>
          <p:cNvPr id="1488" name="Shape 1488"/>
          <p:cNvSpPr txBox="1"/>
          <p:nvPr/>
        </p:nvSpPr>
        <p:spPr>
          <a:xfrm>
            <a:off x="6628212" y="1271850"/>
            <a:ext cx="1031100" cy="5148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8761D"/>
              </a:buClr>
              <a:buSzPct val="25000"/>
              <a:buFont typeface="Calibri"/>
              <a:buNone/>
            </a:pPr>
            <a:r>
              <a:rPr lang="en-US" sz="1200" b="1" i="1" u="none" strike="noStrike" cap="none">
                <a:solidFill>
                  <a:srgbClr val="1155CC"/>
                </a:solidFill>
                <a:latin typeface="Calibri"/>
                <a:ea typeface="Calibri"/>
                <a:cs typeface="Calibri"/>
                <a:sym typeface="Calibri"/>
              </a:rPr>
              <a:t>COMMUNITY engagement </a:t>
            </a:r>
          </a:p>
          <a:p>
            <a:pPr marL="457200" marR="0" lvl="1" indent="0" algn="l" rtl="0">
              <a:lnSpc>
                <a:spcPct val="100000"/>
              </a:lnSpc>
              <a:spcBef>
                <a:spcPts val="0"/>
              </a:spcBef>
              <a:spcAft>
                <a:spcPts val="0"/>
              </a:spcAft>
              <a:buClr>
                <a:schemeClr val="dk1"/>
              </a:buClr>
              <a:buFont typeface="Calibri"/>
              <a:buNone/>
            </a:pPr>
            <a:endParaRPr sz="1200" i="1">
              <a:solidFill>
                <a:srgbClr val="1155CC"/>
              </a:solidFill>
            </a:endParaRPr>
          </a:p>
        </p:txBody>
      </p:sp>
      <p:sp>
        <p:nvSpPr>
          <p:cNvPr id="1489" name="Shape 1489"/>
          <p:cNvSpPr txBox="1"/>
          <p:nvPr/>
        </p:nvSpPr>
        <p:spPr>
          <a:xfrm>
            <a:off x="3509625" y="3185200"/>
            <a:ext cx="587400" cy="3543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1490" name="Shape 1490"/>
          <p:cNvSpPr/>
          <p:nvPr/>
        </p:nvSpPr>
        <p:spPr>
          <a:xfrm>
            <a:off x="3409475" y="294280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91" name="Shape 1491"/>
          <p:cNvSpPr/>
          <p:nvPr/>
        </p:nvSpPr>
        <p:spPr>
          <a:xfrm>
            <a:off x="4601112" y="297415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2" name="Shape 1492"/>
          <p:cNvSpPr/>
          <p:nvPr/>
        </p:nvSpPr>
        <p:spPr>
          <a:xfrm>
            <a:off x="5799925" y="2974150"/>
            <a:ext cx="285000" cy="2424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3" name="Shape 1493"/>
          <p:cNvSpPr/>
          <p:nvPr/>
        </p:nvSpPr>
        <p:spPr>
          <a:xfrm>
            <a:off x="7057750" y="297415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94" name="Shape 1494"/>
          <p:cNvSpPr/>
          <p:nvPr/>
        </p:nvSpPr>
        <p:spPr>
          <a:xfrm>
            <a:off x="8195025" y="295040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95" name="Shape 1495"/>
          <p:cNvSpPr/>
          <p:nvPr/>
        </p:nvSpPr>
        <p:spPr>
          <a:xfrm>
            <a:off x="3409475" y="4238200"/>
            <a:ext cx="2850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6" name="Shape 1496"/>
          <p:cNvSpPr/>
          <p:nvPr/>
        </p:nvSpPr>
        <p:spPr>
          <a:xfrm>
            <a:off x="4601112" y="426955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97" name="Shape 1497"/>
          <p:cNvSpPr/>
          <p:nvPr/>
        </p:nvSpPr>
        <p:spPr>
          <a:xfrm>
            <a:off x="5799925" y="426955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98" name="Shape 1498"/>
          <p:cNvSpPr/>
          <p:nvPr/>
        </p:nvSpPr>
        <p:spPr>
          <a:xfrm>
            <a:off x="7057750" y="4269550"/>
            <a:ext cx="2850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9" name="Shape 1499"/>
          <p:cNvSpPr/>
          <p:nvPr/>
        </p:nvSpPr>
        <p:spPr>
          <a:xfrm>
            <a:off x="8195025" y="424580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00" name="Shape 1500"/>
          <p:cNvSpPr/>
          <p:nvPr/>
        </p:nvSpPr>
        <p:spPr>
          <a:xfrm>
            <a:off x="3409475" y="538120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01" name="Shape 1501"/>
          <p:cNvSpPr/>
          <p:nvPr/>
        </p:nvSpPr>
        <p:spPr>
          <a:xfrm>
            <a:off x="4601112" y="5412550"/>
            <a:ext cx="285000" cy="2424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2" name="Shape 1502"/>
          <p:cNvSpPr/>
          <p:nvPr/>
        </p:nvSpPr>
        <p:spPr>
          <a:xfrm>
            <a:off x="5799925" y="5412550"/>
            <a:ext cx="285000" cy="2424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3" name="Shape 1503"/>
          <p:cNvSpPr/>
          <p:nvPr/>
        </p:nvSpPr>
        <p:spPr>
          <a:xfrm>
            <a:off x="7057750" y="5412550"/>
            <a:ext cx="285000" cy="2424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4" name="Shape 1504"/>
          <p:cNvSpPr/>
          <p:nvPr/>
        </p:nvSpPr>
        <p:spPr>
          <a:xfrm>
            <a:off x="8195025" y="5388800"/>
            <a:ext cx="2850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5" name="Shape 1505"/>
          <p:cNvSpPr/>
          <p:nvPr/>
        </p:nvSpPr>
        <p:spPr>
          <a:xfrm>
            <a:off x="3409475" y="621940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06" name="Shape 1506"/>
          <p:cNvSpPr/>
          <p:nvPr/>
        </p:nvSpPr>
        <p:spPr>
          <a:xfrm>
            <a:off x="4601112" y="6250750"/>
            <a:ext cx="285000" cy="2424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7" name="Shape 1507"/>
          <p:cNvSpPr/>
          <p:nvPr/>
        </p:nvSpPr>
        <p:spPr>
          <a:xfrm>
            <a:off x="5799925" y="6250750"/>
            <a:ext cx="2850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08" name="Shape 1508"/>
          <p:cNvSpPr/>
          <p:nvPr/>
        </p:nvSpPr>
        <p:spPr>
          <a:xfrm>
            <a:off x="7057750" y="6250750"/>
            <a:ext cx="285000" cy="2424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09" name="Shape 1509"/>
          <p:cNvSpPr/>
          <p:nvPr/>
        </p:nvSpPr>
        <p:spPr>
          <a:xfrm>
            <a:off x="8195025" y="6227000"/>
            <a:ext cx="2850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0" name="Shape 1510"/>
          <p:cNvSpPr/>
          <p:nvPr/>
        </p:nvSpPr>
        <p:spPr>
          <a:xfrm>
            <a:off x="8271225" y="369421"/>
            <a:ext cx="153900" cy="1863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11" name="Shape 1511"/>
          <p:cNvSpPr/>
          <p:nvPr/>
        </p:nvSpPr>
        <p:spPr>
          <a:xfrm>
            <a:off x="8271221" y="669070"/>
            <a:ext cx="153900" cy="186300"/>
          </a:xfrm>
          <a:prstGeom prst="ellipse">
            <a:avLst/>
          </a:prstGeom>
          <a:solidFill>
            <a:srgbClr val="CCCCC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12" name="Shape 1512"/>
          <p:cNvSpPr/>
          <p:nvPr/>
        </p:nvSpPr>
        <p:spPr>
          <a:xfrm>
            <a:off x="8273250" y="968725"/>
            <a:ext cx="153900" cy="1863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13" name="Shape 1513"/>
          <p:cNvSpPr txBox="1"/>
          <p:nvPr/>
        </p:nvSpPr>
        <p:spPr>
          <a:xfrm>
            <a:off x="8403825" y="304075"/>
            <a:ext cx="512700" cy="307800"/>
          </a:xfrm>
          <a:prstGeom prst="rect">
            <a:avLst/>
          </a:prstGeom>
          <a:noFill/>
          <a:ln>
            <a:noFill/>
          </a:ln>
        </p:spPr>
        <p:txBody>
          <a:bodyPr wrap="square" lIns="68550" tIns="68550" rIns="68550" bIns="68550" anchor="t" anchorCtr="0">
            <a:noAutofit/>
          </a:bodyPr>
          <a:lstStyle/>
          <a:p>
            <a:pPr marL="0" marR="0" lvl="1" indent="0" algn="l" rtl="0">
              <a:lnSpc>
                <a:spcPct val="100000"/>
              </a:lnSpc>
              <a:spcBef>
                <a:spcPts val="0"/>
              </a:spcBef>
              <a:spcAft>
                <a:spcPts val="0"/>
              </a:spcAft>
              <a:buClr>
                <a:schemeClr val="dk1"/>
              </a:buClr>
              <a:buSzPct val="25000"/>
              <a:buFont typeface="Calibri"/>
              <a:buNone/>
            </a:pPr>
            <a:r>
              <a:rPr lang="en-US" sz="1000" b="1">
                <a:latin typeface="Calibri"/>
                <a:ea typeface="Calibri"/>
                <a:cs typeface="Calibri"/>
                <a:sym typeface="Calibri"/>
              </a:rPr>
              <a:t>strong</a:t>
            </a:r>
          </a:p>
        </p:txBody>
      </p:sp>
      <p:sp>
        <p:nvSpPr>
          <p:cNvPr id="1514" name="Shape 1514"/>
          <p:cNvSpPr txBox="1"/>
          <p:nvPr/>
        </p:nvSpPr>
        <p:spPr>
          <a:xfrm>
            <a:off x="8403825" y="636375"/>
            <a:ext cx="512700" cy="307800"/>
          </a:xfrm>
          <a:prstGeom prst="rect">
            <a:avLst/>
          </a:prstGeom>
          <a:noFill/>
          <a:ln>
            <a:noFill/>
          </a:ln>
        </p:spPr>
        <p:txBody>
          <a:bodyPr wrap="square" lIns="68550" tIns="68550" rIns="68550" bIns="68550" anchor="t" anchorCtr="0">
            <a:noAutofit/>
          </a:bodyPr>
          <a:lstStyle/>
          <a:p>
            <a:pPr marL="0" marR="0" lvl="1" indent="0" algn="l" rtl="0">
              <a:lnSpc>
                <a:spcPct val="100000"/>
              </a:lnSpc>
              <a:spcBef>
                <a:spcPts val="0"/>
              </a:spcBef>
              <a:spcAft>
                <a:spcPts val="0"/>
              </a:spcAft>
              <a:buClr>
                <a:schemeClr val="dk1"/>
              </a:buClr>
              <a:buSzPct val="25000"/>
              <a:buFont typeface="Calibri"/>
              <a:buNone/>
            </a:pPr>
            <a:r>
              <a:rPr lang="en-US" sz="1000" b="1">
                <a:latin typeface="Calibri"/>
                <a:ea typeface="Calibri"/>
                <a:cs typeface="Calibri"/>
                <a:sym typeface="Calibri"/>
              </a:rPr>
              <a:t>some</a:t>
            </a:r>
          </a:p>
        </p:txBody>
      </p:sp>
      <p:sp>
        <p:nvSpPr>
          <p:cNvPr id="1515" name="Shape 1515"/>
          <p:cNvSpPr txBox="1"/>
          <p:nvPr/>
        </p:nvSpPr>
        <p:spPr>
          <a:xfrm>
            <a:off x="8403825" y="941175"/>
            <a:ext cx="587400" cy="307800"/>
          </a:xfrm>
          <a:prstGeom prst="rect">
            <a:avLst/>
          </a:prstGeom>
          <a:noFill/>
          <a:ln>
            <a:noFill/>
          </a:ln>
        </p:spPr>
        <p:txBody>
          <a:bodyPr wrap="square" lIns="68550" tIns="68550" rIns="68550" bIns="68550" anchor="t" anchorCtr="0">
            <a:noAutofit/>
          </a:bodyPr>
          <a:lstStyle/>
          <a:p>
            <a:pPr marL="0" marR="0" lvl="1" indent="0" algn="l" rtl="0">
              <a:lnSpc>
                <a:spcPct val="100000"/>
              </a:lnSpc>
              <a:spcBef>
                <a:spcPts val="0"/>
              </a:spcBef>
              <a:spcAft>
                <a:spcPts val="0"/>
              </a:spcAft>
              <a:buClr>
                <a:schemeClr val="dk1"/>
              </a:buClr>
              <a:buSzPct val="25000"/>
              <a:buFont typeface="Calibri"/>
              <a:buNone/>
            </a:pPr>
            <a:r>
              <a:rPr lang="en-US" sz="1000" b="1">
                <a:latin typeface="Calibri"/>
                <a:ea typeface="Calibri"/>
                <a:cs typeface="Calibri"/>
                <a:sym typeface="Calibri"/>
              </a:rPr>
              <a:t>no/min</a:t>
            </a:r>
          </a:p>
        </p:txBody>
      </p:sp>
      <p:sp>
        <p:nvSpPr>
          <p:cNvPr id="1516" name="Shape 1516"/>
          <p:cNvSpPr/>
          <p:nvPr/>
        </p:nvSpPr>
        <p:spPr>
          <a:xfrm>
            <a:off x="892625" y="6047750"/>
            <a:ext cx="1031100" cy="595500"/>
          </a:xfrm>
          <a:prstGeom prst="ellipse">
            <a:avLst/>
          </a:prstGeom>
          <a:solidFill>
            <a:srgbClr val="CFE2F3"/>
          </a:solidFill>
          <a:ln w="9525" cap="flat" cmpd="sng">
            <a:solidFill>
              <a:srgbClr val="000000"/>
            </a:solidFill>
            <a:prstDash val="dash"/>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1000"/>
              </a:spcBef>
              <a:spcAft>
                <a:spcPts val="0"/>
              </a:spcAft>
              <a:buClr>
                <a:srgbClr val="38761D"/>
              </a:buClr>
              <a:buFont typeface="Arial"/>
              <a:buNone/>
            </a:pPr>
            <a:r>
              <a:rPr lang="en-US" b="1" i="0" u="none" strike="noStrike" cap="none">
                <a:solidFill>
                  <a:srgbClr val="1C4587"/>
                </a:solidFill>
                <a:latin typeface="Arial"/>
                <a:ea typeface="Arial"/>
                <a:cs typeface="Arial"/>
                <a:sym typeface="Arial"/>
              </a:rPr>
              <a:t>CBE</a:t>
            </a:r>
            <a:r>
              <a:rPr lang="en-US" b="1">
                <a:solidFill>
                  <a:srgbClr val="1C4587"/>
                </a:solidFill>
              </a:rPr>
              <a:t> </a:t>
            </a:r>
            <a:r>
              <a:rPr lang="en-US" sz="1200"/>
              <a:t>pilots</a:t>
            </a:r>
          </a:p>
          <a:p>
            <a:pPr marL="0" marR="0" lvl="0" indent="0" algn="l"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a:ea typeface="Arial"/>
              <a:cs typeface="Arial"/>
              <a:sym typeface="Arial"/>
            </a:endParaRPr>
          </a:p>
        </p:txBody>
      </p:sp>
      <p:sp>
        <p:nvSpPr>
          <p:cNvPr id="1517" name="Shape 1517"/>
          <p:cNvSpPr/>
          <p:nvPr/>
        </p:nvSpPr>
        <p:spPr>
          <a:xfrm>
            <a:off x="471775" y="1674375"/>
            <a:ext cx="2044500" cy="989100"/>
          </a:xfrm>
          <a:prstGeom prst="ellipse">
            <a:avLst/>
          </a:prstGeom>
          <a:solidFill>
            <a:srgbClr val="FCE5CD"/>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rgbClr val="351C75"/>
              </a:buClr>
              <a:buFont typeface="Arial"/>
              <a:buNone/>
            </a:pPr>
            <a:r>
              <a:rPr lang="en-US" b="1">
                <a:solidFill>
                  <a:srgbClr val="351C75"/>
                </a:solidFill>
              </a:rPr>
              <a:t>Charter School </a:t>
            </a:r>
            <a:r>
              <a:rPr lang="en-US" sz="1200">
                <a:solidFill>
                  <a:schemeClr val="dk1"/>
                </a:solidFill>
              </a:rPr>
              <a:t>programs</a:t>
            </a:r>
            <a:r>
              <a:rPr lang="en-US" sz="1200" b="1">
                <a:solidFill>
                  <a:srgbClr val="351C75"/>
                </a:solidFill>
              </a:rPr>
              <a:t> </a:t>
            </a:r>
          </a:p>
        </p:txBody>
      </p:sp>
      <p:sp>
        <p:nvSpPr>
          <p:cNvPr id="1518" name="Shape 1518"/>
          <p:cNvSpPr/>
          <p:nvPr/>
        </p:nvSpPr>
        <p:spPr>
          <a:xfrm>
            <a:off x="3429783" y="1952201"/>
            <a:ext cx="2871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9" name="Shape 1519"/>
          <p:cNvSpPr/>
          <p:nvPr/>
        </p:nvSpPr>
        <p:spPr>
          <a:xfrm>
            <a:off x="4630286" y="1983550"/>
            <a:ext cx="2871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20" name="Shape 1520"/>
          <p:cNvSpPr/>
          <p:nvPr/>
        </p:nvSpPr>
        <p:spPr>
          <a:xfrm>
            <a:off x="5838017" y="1983550"/>
            <a:ext cx="2871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21" name="Shape 1521"/>
          <p:cNvSpPr/>
          <p:nvPr/>
        </p:nvSpPr>
        <p:spPr>
          <a:xfrm>
            <a:off x="7105200" y="1983550"/>
            <a:ext cx="2871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22" name="Shape 1522"/>
          <p:cNvSpPr/>
          <p:nvPr/>
        </p:nvSpPr>
        <p:spPr>
          <a:xfrm>
            <a:off x="8250936" y="1959801"/>
            <a:ext cx="287100" cy="242400"/>
          </a:xfrm>
          <a:prstGeom prst="ellipse">
            <a:avLst/>
          </a:prstGeom>
          <a:solidFill>
            <a:srgbClr val="43434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83"/>
                                        </p:tgtEl>
                                        <p:attrNameLst>
                                          <p:attrName>style.visibility</p:attrName>
                                        </p:attrNameLst>
                                      </p:cBhvr>
                                      <p:to>
                                        <p:strVal val="visible"/>
                                      </p:to>
                                    </p:set>
                                    <p:anim calcmode="lin" valueType="num">
                                      <p:cBhvr additive="base">
                                        <p:cTn id="11" dur="500"/>
                                        <p:tgtEl>
                                          <p:spTgt spid="148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488"/>
                                        </p:tgtEl>
                                        <p:attrNameLst>
                                          <p:attrName>style.visibility</p:attrName>
                                        </p:attrNameLst>
                                      </p:cBhvr>
                                      <p:to>
                                        <p:strVal val="visible"/>
                                      </p:to>
                                    </p:set>
                                    <p:anim calcmode="lin" valueType="num">
                                      <p:cBhvr additive="base">
                                        <p:cTn id="16" dur="500"/>
                                        <p:tgtEl>
                                          <p:spTgt spid="1488"/>
                                        </p:tgtEl>
                                        <p:attrNameLst>
                                          <p:attrName>ppt_w</p:attrName>
                                        </p:attrNameLst>
                                      </p:cBhvr>
                                      <p:tavLst>
                                        <p:tav tm="0">
                                          <p:val>
                                            <p:strVal val="0"/>
                                          </p:val>
                                        </p:tav>
                                        <p:tav tm="100000">
                                          <p:val>
                                            <p:strVal val="#ppt_w"/>
                                          </p:val>
                                        </p:tav>
                                      </p:tavLst>
                                    </p:anim>
                                    <p:anim calcmode="lin" valueType="num">
                                      <p:cBhvr additive="base">
                                        <p:cTn id="17" dur="500"/>
                                        <p:tgtEl>
                                          <p:spTgt spid="1488"/>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0"/>
                                        </p:tgtEl>
                                        <p:attrNameLst>
                                          <p:attrName>style.visibility</p:attrName>
                                        </p:attrNameLst>
                                      </p:cBhvr>
                                      <p:to>
                                        <p:strVal val="visible"/>
                                      </p:to>
                                    </p:set>
                                    <p:animEffect transition="in" filter="fade">
                                      <p:cBhvr>
                                        <p:cTn id="22" dur="500"/>
                                        <p:tgtEl>
                                          <p:spTgt spid="14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1"/>
                                        </p:tgtEl>
                                        <p:attrNameLst>
                                          <p:attrName>style.visibility</p:attrName>
                                        </p:attrNameLst>
                                      </p:cBhvr>
                                      <p:to>
                                        <p:strVal val="visible"/>
                                      </p:to>
                                    </p:set>
                                    <p:animEffect transition="in" filter="fade">
                                      <p:cBhvr>
                                        <p:cTn id="27" dur="500"/>
                                        <p:tgtEl>
                                          <p:spTgt spid="1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27" name="Shape 1527"/>
          <p:cNvGrpSpPr/>
          <p:nvPr/>
        </p:nvGrpSpPr>
        <p:grpSpPr>
          <a:xfrm>
            <a:off x="-938907" y="0"/>
            <a:ext cx="6468865" cy="6858000"/>
            <a:chOff x="-55841" y="0"/>
            <a:chExt cx="7429500" cy="6858000"/>
          </a:xfrm>
        </p:grpSpPr>
        <p:pic>
          <p:nvPicPr>
            <p:cNvPr id="1528" name="Shape 1528" descr="http://ajjuliani.com/wp-content/uploads/2016/02/LaunchCycle.jpg"/>
            <p:cNvPicPr preferRelativeResize="0"/>
            <p:nvPr/>
          </p:nvPicPr>
          <p:blipFill rotWithShape="1">
            <a:blip r:embed="rId3">
              <a:alphaModFix/>
            </a:blip>
            <a:srcRect/>
            <a:stretch/>
          </p:blipFill>
          <p:spPr>
            <a:xfrm>
              <a:off x="-55841" y="0"/>
              <a:ext cx="7429500" cy="6858000"/>
            </a:xfrm>
            <a:prstGeom prst="rect">
              <a:avLst/>
            </a:prstGeom>
            <a:noFill/>
            <a:ln>
              <a:noFill/>
            </a:ln>
          </p:spPr>
        </p:pic>
        <p:sp>
          <p:nvSpPr>
            <p:cNvPr id="1529" name="Shape 1529"/>
            <p:cNvSpPr txBox="1"/>
            <p:nvPr/>
          </p:nvSpPr>
          <p:spPr>
            <a:xfrm>
              <a:off x="0" y="6353773"/>
              <a:ext cx="7210500" cy="47459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Source:  </a:t>
              </a:r>
              <a:r>
                <a:rPr lang="en-US" sz="1200" b="1" i="0" u="sng" strike="noStrike" cap="none">
                  <a:solidFill>
                    <a:schemeClr val="hlink"/>
                  </a:solidFill>
                  <a:latin typeface="Calibri"/>
                  <a:ea typeface="Calibri"/>
                  <a:cs typeface="Calibri"/>
                  <a:sym typeface="Calibri"/>
                  <a:hlinkClick r:id="rId4"/>
                </a:rPr>
                <a:t>Spencer, John;</a:t>
              </a:r>
              <a:r>
                <a:rPr lang="en-US" sz="1200" b="1" i="0" u="none" strike="noStrike" cap="none">
                  <a:solidFill>
                    <a:schemeClr val="dk1"/>
                  </a:solidFill>
                  <a:latin typeface="Calibri"/>
                  <a:ea typeface="Calibri"/>
                  <a:cs typeface="Calibri"/>
                  <a:sym typeface="Calibri"/>
                </a:rPr>
                <a:t> Juliani, A.J. (2016-05-26). LAUNCH: Using Design Thinking to Boost Creativity and Bring Out the Maker in Every Student</a:t>
              </a:r>
            </a:p>
          </p:txBody>
        </p:sp>
      </p:grpSp>
      <p:sp>
        <p:nvSpPr>
          <p:cNvPr id="1530" name="Shape 1530"/>
          <p:cNvSpPr txBox="1"/>
          <p:nvPr/>
        </p:nvSpPr>
        <p:spPr>
          <a:xfrm>
            <a:off x="5615950" y="781976"/>
            <a:ext cx="3374100" cy="951599"/>
          </a:xfrm>
          <a:prstGeom prst="rect">
            <a:avLst/>
          </a:prstGeom>
          <a:solidFill>
            <a:srgbClr val="FFF2CC"/>
          </a:solid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the “Driving Question” starts the Project-Based Learning (PBL) Launch Cycle; </a:t>
            </a:r>
          </a:p>
        </p:txBody>
      </p:sp>
      <p:cxnSp>
        <p:nvCxnSpPr>
          <p:cNvPr id="1531" name="Shape 1531"/>
          <p:cNvCxnSpPr/>
          <p:nvPr/>
        </p:nvCxnSpPr>
        <p:spPr>
          <a:xfrm flipH="1">
            <a:off x="4250950" y="979330"/>
            <a:ext cx="1365000" cy="674100"/>
          </a:xfrm>
          <a:prstGeom prst="straightConnector1">
            <a:avLst/>
          </a:prstGeom>
          <a:noFill/>
          <a:ln w="57150" cap="flat" cmpd="sng">
            <a:solidFill>
              <a:schemeClr val="dk1"/>
            </a:solidFill>
            <a:prstDash val="solid"/>
            <a:miter lim="8000"/>
            <a:headEnd type="none" w="med" len="med"/>
            <a:tailEnd type="triangle" w="lg" len="lg"/>
          </a:ln>
        </p:spPr>
      </p:cxnSp>
      <p:sp>
        <p:nvSpPr>
          <p:cNvPr id="1532" name="Shape 1532"/>
          <p:cNvSpPr txBox="1"/>
          <p:nvPr/>
        </p:nvSpPr>
        <p:spPr>
          <a:xfrm>
            <a:off x="5984325" y="1786925"/>
            <a:ext cx="2863500" cy="4868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2000">
                <a:solidFill>
                  <a:schemeClr val="dk1"/>
                </a:solidFill>
                <a:latin typeface="Calibri"/>
                <a:ea typeface="Calibri"/>
                <a:cs typeface="Calibri"/>
                <a:sym typeface="Calibri"/>
              </a:rPr>
              <a:t>Is our water safe to drink?</a:t>
            </a:r>
          </a:p>
          <a:p>
            <a:pPr marL="0" marR="0" lvl="0" indent="0" algn="l" rtl="0">
              <a:spcBef>
                <a:spcPts val="0"/>
              </a:spcBef>
              <a:buNone/>
            </a:pPr>
            <a:endParaRPr sz="2000">
              <a:solidFill>
                <a:schemeClr val="dk1"/>
              </a:solidFill>
              <a:latin typeface="Calibri"/>
              <a:ea typeface="Calibri"/>
              <a:cs typeface="Calibri"/>
              <a:sym typeface="Calibri"/>
            </a:endParaRPr>
          </a:p>
          <a:p>
            <a:pPr marL="0" marR="0" lvl="0" indent="0" algn="l" rtl="0">
              <a:spcBef>
                <a:spcPts val="0"/>
              </a:spcBef>
              <a:buSzPct val="25000"/>
              <a:buNone/>
            </a:pPr>
            <a:r>
              <a:rPr lang="en-US" sz="2000">
                <a:solidFill>
                  <a:schemeClr val="dk1"/>
                </a:solidFill>
                <a:latin typeface="Calibri"/>
                <a:ea typeface="Calibri"/>
                <a:cs typeface="Calibri"/>
                <a:sym typeface="Calibri"/>
              </a:rPr>
              <a:t>Why don’t I fall off my skateboard?</a:t>
            </a:r>
          </a:p>
          <a:p>
            <a:pPr marL="0" marR="0" lvl="0" indent="0" algn="l" rtl="0">
              <a:spcBef>
                <a:spcPts val="0"/>
              </a:spcBef>
              <a:buNone/>
            </a:pPr>
            <a:endParaRPr sz="2000">
              <a:solidFill>
                <a:schemeClr val="dk1"/>
              </a:solidFill>
              <a:latin typeface="Calibri"/>
              <a:ea typeface="Calibri"/>
              <a:cs typeface="Calibri"/>
              <a:sym typeface="Calibri"/>
            </a:endParaRPr>
          </a:p>
          <a:p>
            <a:pPr marL="0" marR="0" lvl="0" indent="0" algn="l" rtl="0">
              <a:spcBef>
                <a:spcPts val="0"/>
              </a:spcBef>
              <a:buSzPct val="25000"/>
              <a:buNone/>
            </a:pPr>
            <a:r>
              <a:rPr lang="en-US" sz="2000">
                <a:solidFill>
                  <a:schemeClr val="dk1"/>
                </a:solidFill>
                <a:latin typeface="Calibri"/>
                <a:ea typeface="Calibri"/>
                <a:cs typeface="Calibri"/>
                <a:sym typeface="Calibri"/>
              </a:rPr>
              <a:t>How can we improve traffic flow around our school?</a:t>
            </a:r>
          </a:p>
          <a:p>
            <a:pPr marL="0" marR="0" lvl="0" indent="0" algn="l" rtl="0">
              <a:spcBef>
                <a:spcPts val="0"/>
              </a:spcBef>
              <a:buNone/>
            </a:pPr>
            <a:endParaRPr sz="2000">
              <a:solidFill>
                <a:schemeClr val="dk1"/>
              </a:solidFill>
              <a:latin typeface="Calibri"/>
              <a:ea typeface="Calibri"/>
              <a:cs typeface="Calibri"/>
              <a:sym typeface="Calibri"/>
            </a:endParaRPr>
          </a:p>
          <a:p>
            <a:pPr marL="0" marR="0" lvl="0" indent="0" algn="l" rtl="0">
              <a:spcBef>
                <a:spcPts val="0"/>
              </a:spcBef>
              <a:buSzPct val="25000"/>
              <a:buNone/>
            </a:pPr>
            <a:r>
              <a:rPr lang="en-US" sz="2000">
                <a:solidFill>
                  <a:schemeClr val="dk1"/>
                </a:solidFill>
                <a:latin typeface="Calibri"/>
                <a:ea typeface="Calibri"/>
                <a:cs typeface="Calibri"/>
                <a:sym typeface="Calibri"/>
              </a:rPr>
              <a:t>How can we design a website to share information and opinions about novels that teenagers might like?</a:t>
            </a:r>
          </a:p>
        </p:txBody>
      </p:sp>
      <p:sp>
        <p:nvSpPr>
          <p:cNvPr id="1533" name="Shape 1533"/>
          <p:cNvSpPr txBox="1"/>
          <p:nvPr/>
        </p:nvSpPr>
        <p:spPr>
          <a:xfrm>
            <a:off x="-638774" y="100025"/>
            <a:ext cx="9371100" cy="584700"/>
          </a:xfrm>
          <a:prstGeom prst="rect">
            <a:avLst/>
          </a:prstGeom>
          <a:solidFill>
            <a:srgbClr val="0563C1"/>
          </a:solidFill>
          <a:ln w="9525" cap="flat" cmpd="sng">
            <a:solidFill>
              <a:srgbClr val="FFFFFF"/>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We’ll study what authentic inquiry-based learning looks like... </a:t>
            </a:r>
            <a:r>
              <a:rPr lang="en-US" sz="2400" b="1" i="1">
                <a:solidFill>
                  <a:schemeClr val="dk1"/>
                </a:solidFill>
                <a:latin typeface="Quattrocento Sans"/>
                <a:ea typeface="Quattrocento Sans"/>
                <a:cs typeface="Quattrocento Sans"/>
                <a:sym typeface="Quattrocento Sans"/>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Shape 1539"/>
          <p:cNvSpPr/>
          <p:nvPr/>
        </p:nvSpPr>
        <p:spPr>
          <a:xfrm>
            <a:off x="381000" y="2341800"/>
            <a:ext cx="8341200" cy="4014600"/>
          </a:xfrm>
          <a:prstGeom prst="triangle">
            <a:avLst>
              <a:gd name="adj" fmla="val 50270"/>
            </a:avLst>
          </a:prstGeom>
          <a:solidFill>
            <a:srgbClr val="D9D2E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40" name="Shape 1540"/>
          <p:cNvSpPr txBox="1">
            <a:spLocks noGrp="1"/>
          </p:cNvSpPr>
          <p:nvPr>
            <p:ph type="sldNum" idx="12"/>
          </p:nvPr>
        </p:nvSpPr>
        <p:spPr>
          <a:xfrm>
            <a:off x="6457950" y="6356350"/>
            <a:ext cx="2057400" cy="365100"/>
          </a:xfrm>
          <a:prstGeom prst="rect">
            <a:avLst/>
          </a:prstGeom>
        </p:spPr>
        <p:txBody>
          <a:bodyPr wrap="square"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56</a:t>
            </a:fld>
            <a:endParaRPr lang="en-US"/>
          </a:p>
        </p:txBody>
      </p:sp>
      <p:sp>
        <p:nvSpPr>
          <p:cNvPr id="1541" name="Shape 1541"/>
          <p:cNvSpPr txBox="1">
            <a:spLocks noGrp="1"/>
          </p:cNvSpPr>
          <p:nvPr>
            <p:ph type="body" idx="1"/>
          </p:nvPr>
        </p:nvSpPr>
        <p:spPr>
          <a:xfrm>
            <a:off x="3077950" y="3048600"/>
            <a:ext cx="2925600" cy="852900"/>
          </a:xfrm>
          <a:prstGeom prst="rect">
            <a:avLst/>
          </a:prstGeom>
        </p:spPr>
        <p:txBody>
          <a:bodyPr wrap="square" lIns="91425" tIns="91425" rIns="91425" bIns="91425" anchor="t" anchorCtr="0">
            <a:noAutofit/>
          </a:bodyPr>
          <a:lstStyle/>
          <a:p>
            <a:pPr marL="177800" lvl="0" indent="0" algn="ctr" rtl="0">
              <a:spcBef>
                <a:spcPts val="0"/>
              </a:spcBef>
              <a:buNone/>
            </a:pPr>
            <a:r>
              <a:rPr lang="en-US" sz="2400">
                <a:solidFill>
                  <a:srgbClr val="980000"/>
                </a:solidFill>
              </a:rPr>
              <a:t>PERSONALIZED </a:t>
            </a:r>
          </a:p>
          <a:p>
            <a:pPr marL="177800" lvl="0" indent="0" algn="ctr" rtl="0">
              <a:spcBef>
                <a:spcPts val="0"/>
              </a:spcBef>
              <a:buNone/>
            </a:pPr>
            <a:r>
              <a:rPr lang="en-US" sz="1800">
                <a:solidFill>
                  <a:srgbClr val="980000"/>
                </a:solidFill>
              </a:rPr>
              <a:t>Pathway to graduation  </a:t>
            </a:r>
          </a:p>
          <a:p>
            <a:pPr marL="177800" lvl="0" indent="0" algn="ctr" rtl="0">
              <a:spcBef>
                <a:spcPts val="0"/>
              </a:spcBef>
              <a:buNone/>
            </a:pPr>
            <a:endParaRPr sz="1800">
              <a:solidFill>
                <a:srgbClr val="980000"/>
              </a:solidFill>
            </a:endParaRPr>
          </a:p>
        </p:txBody>
      </p:sp>
      <p:sp>
        <p:nvSpPr>
          <p:cNvPr id="1542" name="Shape 1542"/>
          <p:cNvSpPr txBox="1"/>
          <p:nvPr/>
        </p:nvSpPr>
        <p:spPr>
          <a:xfrm>
            <a:off x="503475" y="373125"/>
            <a:ext cx="8420400" cy="852900"/>
          </a:xfrm>
          <a:prstGeom prst="rect">
            <a:avLst/>
          </a:prstGeom>
          <a:solidFill>
            <a:schemeClr val="accen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To unleash each student’s unique creative potential, we’ll explore how to nurture individual </a:t>
            </a:r>
            <a:r>
              <a:rPr lang="en-US" sz="2400" b="1" u="sng">
                <a:solidFill>
                  <a:srgbClr val="FFFFFF"/>
                </a:solidFill>
                <a:latin typeface="Quattrocento Sans"/>
                <a:ea typeface="Quattrocento Sans"/>
                <a:cs typeface="Quattrocento Sans"/>
                <a:sym typeface="Quattrocento Sans"/>
              </a:rPr>
              <a:t>self-awareness &amp; efficacy</a:t>
            </a:r>
            <a:r>
              <a:rPr lang="en-US" sz="2400" b="1">
                <a:solidFill>
                  <a:srgbClr val="FFFFFF"/>
                </a:solidFill>
                <a:latin typeface="Quattrocento Sans"/>
                <a:ea typeface="Quattrocento Sans"/>
                <a:cs typeface="Quattrocento Sans"/>
                <a:sym typeface="Quattrocento Sans"/>
              </a:rPr>
              <a:t> </a:t>
            </a:r>
          </a:p>
        </p:txBody>
      </p:sp>
      <p:sp>
        <p:nvSpPr>
          <p:cNvPr id="1543" name="Shape 1543"/>
          <p:cNvSpPr txBox="1"/>
          <p:nvPr/>
        </p:nvSpPr>
        <p:spPr>
          <a:xfrm>
            <a:off x="653150" y="1430125"/>
            <a:ext cx="7769700" cy="852900"/>
          </a:xfrm>
          <a:prstGeom prst="rect">
            <a:avLst/>
          </a:prstGeom>
          <a:noFill/>
          <a:ln>
            <a:noFill/>
          </a:ln>
        </p:spPr>
        <p:txBody>
          <a:bodyPr wrap="square" lIns="91425" tIns="91425" rIns="91425" bIns="91425" anchor="t" anchorCtr="0">
            <a:noAutofit/>
          </a:bodyPr>
          <a:lstStyle/>
          <a:p>
            <a:pPr lvl="0">
              <a:spcBef>
                <a:spcPts val="0"/>
              </a:spcBef>
              <a:buNone/>
            </a:pPr>
            <a:r>
              <a:rPr lang="en-US" sz="1800" b="1"/>
              <a:t>“The only true learning is self-learning”     “To thine own self be true”</a:t>
            </a:r>
          </a:p>
          <a:p>
            <a:pPr lvl="0">
              <a:spcBef>
                <a:spcPts val="1000"/>
              </a:spcBef>
              <a:buNone/>
            </a:pPr>
            <a:r>
              <a:rPr lang="en-US" sz="1800" b="1"/>
              <a:t>                                             </a:t>
            </a:r>
            <a:r>
              <a:rPr lang="en-US" sz="1800" b="1">
                <a:highlight>
                  <a:srgbClr val="FFF2CC"/>
                </a:highlight>
              </a:rPr>
              <a:t> </a:t>
            </a:r>
            <a:r>
              <a:rPr lang="en-US" sz="2000" b="1" i="1">
                <a:solidFill>
                  <a:srgbClr val="980000"/>
                </a:solidFill>
                <a:highlight>
                  <a:srgbClr val="FFF2CC"/>
                </a:highlight>
              </a:rPr>
              <a:t>“Know Thyself”</a:t>
            </a:r>
          </a:p>
        </p:txBody>
      </p:sp>
      <p:sp>
        <p:nvSpPr>
          <p:cNvPr id="1544" name="Shape 1544"/>
          <p:cNvSpPr txBox="1">
            <a:spLocks noGrp="1"/>
          </p:cNvSpPr>
          <p:nvPr>
            <p:ph type="body" idx="1"/>
          </p:nvPr>
        </p:nvSpPr>
        <p:spPr>
          <a:xfrm>
            <a:off x="5935100" y="1928025"/>
            <a:ext cx="2925600" cy="1665900"/>
          </a:xfrm>
          <a:prstGeom prst="rect">
            <a:avLst/>
          </a:prstGeom>
        </p:spPr>
        <p:txBody>
          <a:bodyPr wrap="square" lIns="91425" tIns="91425" rIns="91425" bIns="91425" anchor="t" anchorCtr="0">
            <a:noAutofit/>
          </a:bodyPr>
          <a:lstStyle/>
          <a:p>
            <a:pPr marL="0" marR="0" lvl="0" indent="0" algn="l" rtl="0">
              <a:lnSpc>
                <a:spcPct val="90000"/>
              </a:lnSpc>
              <a:spcBef>
                <a:spcPts val="1000"/>
              </a:spcBef>
              <a:spcAft>
                <a:spcPts val="0"/>
              </a:spcAft>
              <a:buNone/>
            </a:pPr>
            <a:r>
              <a:rPr lang="en-US" sz="1600" i="1">
                <a:solidFill>
                  <a:srgbClr val="666666"/>
                </a:solidFill>
              </a:rPr>
              <a:t>Empower</a:t>
            </a:r>
            <a:r>
              <a:rPr lang="en-US" sz="1600"/>
              <a:t> </a:t>
            </a:r>
            <a:r>
              <a:rPr lang="en-US" sz="1600" i="1">
                <a:solidFill>
                  <a:srgbClr val="666666"/>
                </a:solidFill>
              </a:rPr>
              <a:t>students to set their own learning goals, pace, place, &amp; process based on personal capacity, needs, interests, goals, passion &amp; motivation </a:t>
            </a:r>
            <a:br>
              <a:rPr lang="en-US" sz="1600" i="1">
                <a:solidFill>
                  <a:srgbClr val="666666"/>
                </a:solidFill>
              </a:rPr>
            </a:br>
            <a:endParaRPr lang="en-US" sz="1600" i="1">
              <a:solidFill>
                <a:srgbClr val="666666"/>
              </a:solidFill>
            </a:endParaRPr>
          </a:p>
        </p:txBody>
      </p:sp>
      <p:sp>
        <p:nvSpPr>
          <p:cNvPr id="1545" name="Shape 1545"/>
          <p:cNvSpPr txBox="1">
            <a:spLocks noGrp="1"/>
          </p:cNvSpPr>
          <p:nvPr>
            <p:ph type="body" idx="2"/>
          </p:nvPr>
        </p:nvSpPr>
        <p:spPr>
          <a:xfrm>
            <a:off x="2594025" y="4105800"/>
            <a:ext cx="4074600" cy="852900"/>
          </a:xfrm>
          <a:prstGeom prst="rect">
            <a:avLst/>
          </a:prstGeom>
        </p:spPr>
        <p:txBody>
          <a:bodyPr wrap="square" lIns="91425" tIns="91425" rIns="91425" bIns="91425" anchor="t" anchorCtr="0">
            <a:noAutofit/>
          </a:bodyPr>
          <a:lstStyle/>
          <a:p>
            <a:pPr marL="0" lvl="0" indent="0" algn="ctr" rtl="0">
              <a:lnSpc>
                <a:spcPct val="100000"/>
              </a:lnSpc>
              <a:spcBef>
                <a:spcPts val="0"/>
              </a:spcBef>
              <a:buNone/>
            </a:pPr>
            <a:r>
              <a:rPr lang="en-US" sz="2400">
                <a:solidFill>
                  <a:srgbClr val="38761D"/>
                </a:solidFill>
              </a:rPr>
              <a:t>COMPETENCY-Based </a:t>
            </a:r>
          </a:p>
          <a:p>
            <a:pPr marL="0" lvl="0" indent="0" algn="ctr" rtl="0">
              <a:lnSpc>
                <a:spcPct val="100000"/>
              </a:lnSpc>
              <a:spcBef>
                <a:spcPts val="0"/>
              </a:spcBef>
              <a:buNone/>
            </a:pPr>
            <a:r>
              <a:rPr lang="en-US" sz="1800">
                <a:solidFill>
                  <a:srgbClr val="38761D"/>
                </a:solidFill>
              </a:rPr>
              <a:t>progression by demonstrated mastery</a:t>
            </a:r>
          </a:p>
        </p:txBody>
      </p:sp>
      <p:sp>
        <p:nvSpPr>
          <p:cNvPr id="1546" name="Shape 1546"/>
          <p:cNvSpPr txBox="1">
            <a:spLocks noGrp="1"/>
          </p:cNvSpPr>
          <p:nvPr>
            <p:ph type="body" idx="2"/>
          </p:nvPr>
        </p:nvSpPr>
        <p:spPr>
          <a:xfrm>
            <a:off x="1698375" y="5086787"/>
            <a:ext cx="5865900" cy="583500"/>
          </a:xfrm>
          <a:prstGeom prst="rect">
            <a:avLst/>
          </a:prstGeom>
        </p:spPr>
        <p:txBody>
          <a:bodyPr wrap="square" lIns="91425" tIns="91425" rIns="91425" bIns="91425" anchor="t" anchorCtr="0">
            <a:noAutofit/>
          </a:bodyPr>
          <a:lstStyle/>
          <a:p>
            <a:pPr marL="0" lvl="0" indent="0" algn="ctr" rtl="0">
              <a:lnSpc>
                <a:spcPct val="100000"/>
              </a:lnSpc>
              <a:spcBef>
                <a:spcPts val="0"/>
              </a:spcBef>
              <a:buNone/>
            </a:pPr>
            <a:r>
              <a:rPr lang="en-US" sz="2400">
                <a:solidFill>
                  <a:srgbClr val="1155CC"/>
                </a:solidFill>
              </a:rPr>
              <a:t>INQUIRIES </a:t>
            </a:r>
            <a:r>
              <a:rPr lang="en-US" sz="1800">
                <a:solidFill>
                  <a:srgbClr val="1155CC"/>
                </a:solidFill>
              </a:rPr>
              <a:t>(PPBL, Action Research) </a:t>
            </a:r>
          </a:p>
          <a:p>
            <a:pPr marL="0" lvl="0" indent="0" algn="ctr" rtl="0">
              <a:lnSpc>
                <a:spcPct val="100000"/>
              </a:lnSpc>
              <a:spcBef>
                <a:spcPts val="0"/>
              </a:spcBef>
              <a:buNone/>
            </a:pPr>
            <a:r>
              <a:rPr lang="en-US" sz="2400">
                <a:solidFill>
                  <a:srgbClr val="1155CC"/>
                </a:solidFill>
              </a:rPr>
              <a:t> </a:t>
            </a:r>
          </a:p>
        </p:txBody>
      </p:sp>
      <p:sp>
        <p:nvSpPr>
          <p:cNvPr id="1547" name="Shape 1547"/>
          <p:cNvSpPr txBox="1">
            <a:spLocks noGrp="1"/>
          </p:cNvSpPr>
          <p:nvPr>
            <p:ph type="body" idx="2"/>
          </p:nvPr>
        </p:nvSpPr>
        <p:spPr>
          <a:xfrm>
            <a:off x="1605050" y="5772925"/>
            <a:ext cx="5865900" cy="583500"/>
          </a:xfrm>
          <a:prstGeom prst="rect">
            <a:avLst/>
          </a:prstGeom>
        </p:spPr>
        <p:txBody>
          <a:bodyPr wrap="square" lIns="91425" tIns="91425" rIns="91425" bIns="91425" anchor="t" anchorCtr="0">
            <a:noAutofit/>
          </a:bodyPr>
          <a:lstStyle/>
          <a:p>
            <a:pPr marL="0" lvl="0" indent="0" algn="ctr" rtl="0">
              <a:lnSpc>
                <a:spcPct val="100000"/>
              </a:lnSpc>
              <a:spcBef>
                <a:spcPts val="0"/>
              </a:spcBef>
              <a:buNone/>
            </a:pPr>
            <a:r>
              <a:rPr lang="en-US" sz="2400">
                <a:solidFill>
                  <a:srgbClr val="000000"/>
                </a:solidFill>
              </a:rPr>
              <a:t>Core LITERACIES </a:t>
            </a:r>
          </a:p>
          <a:p>
            <a:pPr marL="0" lvl="0" indent="0" algn="ctr" rtl="0">
              <a:lnSpc>
                <a:spcPct val="100000"/>
              </a:lnSpc>
              <a:spcBef>
                <a:spcPts val="0"/>
              </a:spcBef>
              <a:buNone/>
            </a:pPr>
            <a:r>
              <a:rPr lang="en-US" sz="2400">
                <a:solidFill>
                  <a:srgbClr val="000000"/>
                </a:solidFill>
              </a:rPr>
              <a:t> </a:t>
            </a:r>
          </a:p>
        </p:txBody>
      </p:sp>
      <p:sp>
        <p:nvSpPr>
          <p:cNvPr id="1548" name="Shape 1548"/>
          <p:cNvSpPr/>
          <p:nvPr/>
        </p:nvSpPr>
        <p:spPr>
          <a:xfrm>
            <a:off x="4381500" y="5634725"/>
            <a:ext cx="326700" cy="231300"/>
          </a:xfrm>
          <a:prstGeom prst="up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49" name="Shape 1549"/>
          <p:cNvSpPr/>
          <p:nvPr/>
        </p:nvSpPr>
        <p:spPr>
          <a:xfrm>
            <a:off x="4391775" y="4958700"/>
            <a:ext cx="326700" cy="231300"/>
          </a:xfrm>
          <a:prstGeom prst="up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50" name="Shape 1550"/>
          <p:cNvSpPr/>
          <p:nvPr/>
        </p:nvSpPr>
        <p:spPr>
          <a:xfrm>
            <a:off x="4408650" y="3901500"/>
            <a:ext cx="326700" cy="231300"/>
          </a:xfrm>
          <a:prstGeom prst="up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51" name="Shape 1551"/>
          <p:cNvSpPr/>
          <p:nvPr/>
        </p:nvSpPr>
        <p:spPr>
          <a:xfrm>
            <a:off x="4218225" y="2290100"/>
            <a:ext cx="693900" cy="782700"/>
          </a:xfrm>
          <a:prstGeom prst="up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52" name="Shape 1552"/>
          <p:cNvSpPr txBox="1">
            <a:spLocks noGrp="1"/>
          </p:cNvSpPr>
          <p:nvPr>
            <p:ph type="body" idx="1"/>
          </p:nvPr>
        </p:nvSpPr>
        <p:spPr>
          <a:xfrm>
            <a:off x="381000" y="3264275"/>
            <a:ext cx="2247900" cy="1719900"/>
          </a:xfrm>
          <a:prstGeom prst="rect">
            <a:avLst/>
          </a:prstGeom>
        </p:spPr>
        <p:txBody>
          <a:bodyPr wrap="square" lIns="91425" tIns="91425" rIns="91425" bIns="91425" anchor="t" anchorCtr="0">
            <a:noAutofit/>
          </a:bodyPr>
          <a:lstStyle/>
          <a:p>
            <a:pPr marL="0" lvl="0" indent="0" algn="l" rtl="0">
              <a:spcBef>
                <a:spcPts val="0"/>
              </a:spcBef>
              <a:buNone/>
            </a:pPr>
            <a:r>
              <a:rPr lang="en-US" sz="1600" i="1">
                <a:solidFill>
                  <a:srgbClr val="666666"/>
                </a:solidFill>
              </a:rPr>
              <a:t>Replace Time-based credit policies w/ Competency-based to empower personalization </a:t>
            </a:r>
          </a:p>
        </p:txBody>
      </p:sp>
      <p:cxnSp>
        <p:nvCxnSpPr>
          <p:cNvPr id="1553" name="Shape 1553"/>
          <p:cNvCxnSpPr/>
          <p:nvPr/>
        </p:nvCxnSpPr>
        <p:spPr>
          <a:xfrm rot="10800000" flipH="1">
            <a:off x="1884900" y="4350000"/>
            <a:ext cx="1267200" cy="197400"/>
          </a:xfrm>
          <a:prstGeom prst="straightConnector1">
            <a:avLst/>
          </a:prstGeom>
          <a:noFill/>
          <a:ln w="9525" cap="flat" cmpd="sng">
            <a:solidFill>
              <a:schemeClr val="dk2"/>
            </a:solidFill>
            <a:prstDash val="solid"/>
            <a:round/>
            <a:headEnd type="none" w="lg" len="lg"/>
            <a:tailEnd type="triangle" w="lg" len="lg"/>
          </a:ln>
        </p:spPr>
      </p:cxnSp>
      <p:cxnSp>
        <p:nvCxnSpPr>
          <p:cNvPr id="1554" name="Shape 1554"/>
          <p:cNvCxnSpPr/>
          <p:nvPr/>
        </p:nvCxnSpPr>
        <p:spPr>
          <a:xfrm rot="10800000" flipH="1">
            <a:off x="5207425" y="2443675"/>
            <a:ext cx="745500" cy="6177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p:nvPr/>
        </p:nvSpPr>
        <p:spPr>
          <a:xfrm>
            <a:off x="447525" y="793200"/>
            <a:ext cx="8063100" cy="782700"/>
          </a:xfrm>
          <a:prstGeom prst="rect">
            <a:avLst/>
          </a:prstGeom>
          <a:solidFill>
            <a:srgbClr val="0070C0"/>
          </a:solidFill>
          <a:ln>
            <a:noFill/>
          </a:ln>
        </p:spPr>
        <p:txBody>
          <a:bodyPr wrap="square" lIns="68550" tIns="34275" rIns="68550" bIns="34275" anchor="t" anchorCtr="0">
            <a:noAutofit/>
          </a:bodyPr>
          <a:lstStyle/>
          <a:p>
            <a:pPr marL="0" marR="0" lvl="0" indent="0" rtl="0">
              <a:spcBef>
                <a:spcPts val="0"/>
              </a:spcBef>
              <a:buSzPct val="25000"/>
              <a:buNone/>
            </a:pPr>
            <a:r>
              <a:rPr lang="en-US" sz="2200" b="1">
                <a:solidFill>
                  <a:srgbClr val="FFFFFF"/>
                </a:solidFill>
                <a:latin typeface="Quattrocento Sans"/>
                <a:ea typeface="Quattrocento Sans"/>
                <a:cs typeface="Quattrocento Sans"/>
                <a:sym typeface="Quattrocento Sans"/>
              </a:rPr>
              <a:t>DPL pilot participants will research best practices - such as Finland’s </a:t>
            </a:r>
            <a:r>
              <a:rPr lang="en-US" sz="2200" b="1" u="sng">
                <a:solidFill>
                  <a:srgbClr val="FFFFFF"/>
                </a:solidFill>
                <a:latin typeface="Quattrocento Sans"/>
                <a:ea typeface="Quattrocento Sans"/>
                <a:cs typeface="Quattrocento Sans"/>
                <a:sym typeface="Quattrocento Sans"/>
              </a:rPr>
              <a:t>Phenomenon-based Learning</a:t>
            </a:r>
            <a:r>
              <a:rPr lang="en-US" sz="2200" b="1">
                <a:solidFill>
                  <a:srgbClr val="FFFFFF"/>
                </a:solidFill>
                <a:latin typeface="Quattrocento Sans"/>
                <a:ea typeface="Quattrocento Sans"/>
                <a:cs typeface="Quattrocento Sans"/>
                <a:sym typeface="Quattrocento Sans"/>
              </a:rPr>
              <a:t> that </a:t>
            </a:r>
            <a:r>
              <a:rPr lang="en-US" sz="2200" b="1" i="1">
                <a:solidFill>
                  <a:srgbClr val="FFFFFF"/>
                </a:solidFill>
                <a:latin typeface="Quattrocento Sans"/>
                <a:ea typeface="Quattrocento Sans"/>
                <a:cs typeface="Quattrocento Sans"/>
                <a:sym typeface="Quattrocento Sans"/>
              </a:rPr>
              <a:t>eliminates subjects </a:t>
            </a:r>
          </a:p>
          <a:p>
            <a:pPr marL="0" marR="0" lvl="0" indent="0" rtl="0">
              <a:spcBef>
                <a:spcPts val="0"/>
              </a:spcBef>
              <a:buNone/>
            </a:pPr>
            <a:endParaRPr sz="2200" b="1">
              <a:solidFill>
                <a:srgbClr val="FFFFFF"/>
              </a:solidFill>
              <a:highlight>
                <a:srgbClr val="00B050"/>
              </a:highlight>
              <a:latin typeface="Arial"/>
              <a:ea typeface="Arial"/>
              <a:cs typeface="Arial"/>
              <a:sym typeface="Arial"/>
            </a:endParaRPr>
          </a:p>
        </p:txBody>
      </p:sp>
      <p:pic>
        <p:nvPicPr>
          <p:cNvPr id="1561" name="Shape 1561" descr="Spiral around eIc to rt.jpg"/>
          <p:cNvPicPr preferRelativeResize="0"/>
          <p:nvPr/>
        </p:nvPicPr>
        <p:blipFill rotWithShape="1">
          <a:blip r:embed="rId3">
            <a:alphaModFix/>
          </a:blip>
          <a:srcRect/>
          <a:stretch/>
        </p:blipFill>
        <p:spPr>
          <a:xfrm>
            <a:off x="8239721" y="60296"/>
            <a:ext cx="829500" cy="732900"/>
          </a:xfrm>
          <a:prstGeom prst="rect">
            <a:avLst/>
          </a:prstGeom>
          <a:noFill/>
          <a:ln>
            <a:noFill/>
          </a:ln>
        </p:spPr>
      </p:pic>
      <p:pic>
        <p:nvPicPr>
          <p:cNvPr id="1562" name="Shape 1562"/>
          <p:cNvPicPr preferRelativeResize="0"/>
          <p:nvPr/>
        </p:nvPicPr>
        <p:blipFill>
          <a:blip r:embed="rId4">
            <a:alphaModFix/>
          </a:blip>
          <a:stretch>
            <a:fillRect/>
          </a:stretch>
        </p:blipFill>
        <p:spPr>
          <a:xfrm>
            <a:off x="1013861" y="1619049"/>
            <a:ext cx="7116275" cy="4771225"/>
          </a:xfrm>
          <a:prstGeom prst="rect">
            <a:avLst/>
          </a:prstGeom>
          <a:noFill/>
          <a:ln>
            <a:noFill/>
          </a:ln>
        </p:spPr>
      </p:pic>
      <p:pic>
        <p:nvPicPr>
          <p:cNvPr id="1563" name="Shape 1563"/>
          <p:cNvPicPr preferRelativeResize="0"/>
          <p:nvPr/>
        </p:nvPicPr>
        <p:blipFill>
          <a:blip r:embed="rId5">
            <a:alphaModFix/>
          </a:blip>
          <a:stretch>
            <a:fillRect/>
          </a:stretch>
        </p:blipFill>
        <p:spPr>
          <a:xfrm>
            <a:off x="633387" y="6433425"/>
            <a:ext cx="7877175" cy="323850"/>
          </a:xfrm>
          <a:prstGeom prst="rect">
            <a:avLst/>
          </a:prstGeom>
          <a:noFill/>
          <a:ln>
            <a:noFill/>
          </a:ln>
        </p:spPr>
      </p:pic>
      <p:sp>
        <p:nvSpPr>
          <p:cNvPr id="1564" name="Shape 1564"/>
          <p:cNvSpPr txBox="1"/>
          <p:nvPr/>
        </p:nvSpPr>
        <p:spPr>
          <a:xfrm>
            <a:off x="395175" y="167250"/>
            <a:ext cx="2113200" cy="519000"/>
          </a:xfrm>
          <a:prstGeom prst="rect">
            <a:avLst/>
          </a:prstGeom>
          <a:noFill/>
          <a:ln>
            <a:noFill/>
          </a:ln>
        </p:spPr>
        <p:txBody>
          <a:bodyPr wrap="square" lIns="91425" tIns="91425" rIns="91425" bIns="91425" anchor="t" anchorCtr="0">
            <a:noAutofit/>
          </a:bodyPr>
          <a:lstStyle/>
          <a:p>
            <a:pPr lvl="0">
              <a:spcBef>
                <a:spcPts val="0"/>
              </a:spcBef>
              <a:buNone/>
            </a:pPr>
            <a:r>
              <a:rPr lang="en-US" sz="3000" b="1">
                <a:solidFill>
                  <a:srgbClr val="2C2E35"/>
                </a:solidFill>
                <a:latin typeface="Quattrocento Sans"/>
                <a:ea typeface="Quattrocento Sans"/>
                <a:cs typeface="Quattrocento Sans"/>
                <a:sym typeface="Quattrocento Sans"/>
              </a:rPr>
              <a:t>Next Steps: </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Shape 1569"/>
          <p:cNvSpPr txBox="1"/>
          <p:nvPr/>
        </p:nvSpPr>
        <p:spPr>
          <a:xfrm>
            <a:off x="5042762" y="6229750"/>
            <a:ext cx="3434700" cy="396600"/>
          </a:xfrm>
          <a:prstGeom prst="rect">
            <a:avLst/>
          </a:prstGeom>
          <a:noFill/>
          <a:ln>
            <a:noFill/>
          </a:ln>
        </p:spPr>
        <p:txBody>
          <a:bodyPr wrap="square" lIns="91425" tIns="91425" rIns="91425" bIns="91425" anchor="t" anchorCtr="0">
            <a:noAutofit/>
          </a:bodyPr>
          <a:lstStyle/>
          <a:p>
            <a:pPr lvl="0" rtl="0">
              <a:spcBef>
                <a:spcPts val="0"/>
              </a:spcBef>
              <a:buNone/>
            </a:pPr>
            <a:r>
              <a:rPr lang="en-US" i="1">
                <a:latin typeface="Quattrocento Sans"/>
                <a:ea typeface="Quattrocento Sans"/>
                <a:cs typeface="Quattrocento Sans"/>
                <a:sym typeface="Quattrocento Sans"/>
              </a:rPr>
              <a:t>Source: </a:t>
            </a:r>
            <a:r>
              <a:rPr lang="en-US" i="1" u="sng">
                <a:solidFill>
                  <a:schemeClr val="hlink"/>
                </a:solidFill>
                <a:latin typeface="Quattrocento Sans"/>
                <a:ea typeface="Quattrocento Sans"/>
                <a:cs typeface="Quattrocento Sans"/>
                <a:sym typeface="Quattrocento Sans"/>
                <a:hlinkClick r:id="rId3"/>
              </a:rPr>
              <a:t>John Spencer</a:t>
            </a:r>
            <a:r>
              <a:rPr lang="en-US" i="1">
                <a:latin typeface="Quattrocento Sans"/>
                <a:ea typeface="Quattrocento Sans"/>
                <a:cs typeface="Quattrocento Sans"/>
                <a:sym typeface="Quattrocento Sans"/>
              </a:rPr>
              <a:t>, author of </a:t>
            </a:r>
            <a:r>
              <a:rPr lang="en-US">
                <a:solidFill>
                  <a:schemeClr val="dk1"/>
                </a:solidFill>
                <a:latin typeface="Quattrocento Sans"/>
                <a:ea typeface="Quattrocento Sans"/>
                <a:cs typeface="Quattrocento Sans"/>
                <a:sym typeface="Quattrocento Sans"/>
              </a:rPr>
              <a:t>LAUNCH</a:t>
            </a:r>
          </a:p>
        </p:txBody>
      </p:sp>
      <p:sp>
        <p:nvSpPr>
          <p:cNvPr id="1570" name="Shape 1570"/>
          <p:cNvSpPr txBox="1"/>
          <p:nvPr/>
        </p:nvSpPr>
        <p:spPr>
          <a:xfrm>
            <a:off x="491100" y="513200"/>
            <a:ext cx="8392800" cy="961800"/>
          </a:xfrm>
          <a:prstGeom prst="rect">
            <a:avLst/>
          </a:prstGeom>
          <a:solidFill>
            <a:schemeClr val="accen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Lead educators will employ Action Research with </a:t>
            </a:r>
            <a:r>
              <a:rPr lang="en-US" sz="2400" b="1" u="sng">
                <a:solidFill>
                  <a:srgbClr val="FFFFFF"/>
                </a:solidFill>
                <a:latin typeface="Quattrocento Sans"/>
                <a:ea typeface="Quattrocento Sans"/>
                <a:cs typeface="Quattrocento Sans"/>
                <a:sym typeface="Quattrocento Sans"/>
              </a:rPr>
              <a:t>each other &amp; students</a:t>
            </a:r>
            <a:r>
              <a:rPr lang="en-US" sz="2400" b="1">
                <a:solidFill>
                  <a:srgbClr val="FFFFFF"/>
                </a:solidFill>
                <a:latin typeface="Quattrocento Sans"/>
                <a:ea typeface="Quattrocento Sans"/>
                <a:cs typeface="Quattrocento Sans"/>
                <a:sym typeface="Quattrocento Sans"/>
              </a:rPr>
              <a:t> to create highest quality learning experiences</a:t>
            </a:r>
          </a:p>
        </p:txBody>
      </p:sp>
      <p:pic>
        <p:nvPicPr>
          <p:cNvPr id="1571" name="Shape 1571" descr="action-research diagram.png"/>
          <p:cNvPicPr preferRelativeResize="0"/>
          <p:nvPr/>
        </p:nvPicPr>
        <p:blipFill rotWithShape="1">
          <a:blip r:embed="rId4">
            <a:alphaModFix/>
          </a:blip>
          <a:srcRect l="16237" r="12825"/>
          <a:stretch/>
        </p:blipFill>
        <p:spPr>
          <a:xfrm>
            <a:off x="389350" y="1732100"/>
            <a:ext cx="4169076" cy="4283153"/>
          </a:xfrm>
          <a:prstGeom prst="rect">
            <a:avLst/>
          </a:prstGeom>
          <a:noFill/>
          <a:ln>
            <a:noFill/>
          </a:ln>
        </p:spPr>
      </p:pic>
      <p:sp>
        <p:nvSpPr>
          <p:cNvPr id="1572" name="Shape 1572" descr="Here's a short description of action research.  TRANSCRIPT:  Teaching is a craft. It’s both an art and a science, which is why great teachers always experiment and make tons of mistakes.   But how do you know what’s actually working?  One option is action research.   Here you can identify a question or problem, test out a strategy, gather data, and determine if it works.   The end result is something dynamic, innovative, and tied directly to your classroom.   Action research dissolves the barrier between participants and researchers. In other words, the teacher actively participates in the situation while conducting the research.   There are many action research frameworks, but they generally follow a similar process:  You start out in phase one, planning for research.  Phase One: Planning for Research It starts with an inquiry process, where you define a specific research question. It needs to be something you can actually test. Next, you conduct a literature review to gain a deeper understanding of the related research.   Finally, you move into the design process, where you determine your data methods, consider ethical issues, get required permissions, create deadlines and set up systems.   This is where you engage in multiple cycles of experimentation and data collection. Your data collection might include qualitative data, like observations, artifacts, and interviews or quantitative data like rubric scores, surveys, or achievement data.  Phase Three: Analysis You will often start by organizing data with charts or graphs and looking for trends. You might also discuss it with peers, free write in a journal, or create a cluster map before eventually writing out your results.   Phase Four: Conclusion This is often where you share your research with the world and reflect on your own practice. This will ultimately lead to new questions . . . and the cycle will continue again as you refine your craft as a better, more creative teacher." title="What is action research?">
            <a:hlinkClick r:id="rId5"/>
          </p:cNvPr>
          <p:cNvSpPr/>
          <p:nvPr/>
        </p:nvSpPr>
        <p:spPr>
          <a:xfrm>
            <a:off x="4558425" y="1981711"/>
            <a:ext cx="4169074" cy="3126799"/>
          </a:xfrm>
          <a:prstGeom prst="rect">
            <a:avLst/>
          </a:prstGeom>
          <a:blipFill>
            <a:blip r:embed="rId6">
              <a:alphaModFix/>
            </a:blip>
            <a:stretch>
              <a:fillRect/>
            </a:stretch>
          </a:blipFill>
          <a:ln>
            <a:noFill/>
          </a:ln>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Shape 1577"/>
          <p:cNvSpPr txBox="1"/>
          <p:nvPr/>
        </p:nvSpPr>
        <p:spPr>
          <a:xfrm>
            <a:off x="1861500" y="5686575"/>
            <a:ext cx="5421000" cy="798300"/>
          </a:xfrm>
          <a:prstGeom prst="rect">
            <a:avLst/>
          </a:prstGeom>
          <a:noFill/>
          <a:ln>
            <a:noFill/>
          </a:ln>
        </p:spPr>
        <p:txBody>
          <a:bodyPr wrap="square" lIns="91425" tIns="91425" rIns="91425" bIns="91425" anchor="t" anchorCtr="0">
            <a:noAutofit/>
          </a:bodyPr>
          <a:lstStyle/>
          <a:p>
            <a:pPr lvl="0">
              <a:spcBef>
                <a:spcPts val="0"/>
              </a:spcBef>
              <a:buNone/>
            </a:pPr>
            <a:r>
              <a:rPr lang="en-US" i="1">
                <a:latin typeface="Quattrocento Sans"/>
                <a:ea typeface="Quattrocento Sans"/>
                <a:cs typeface="Quattrocento Sans"/>
                <a:sym typeface="Quattrocento Sans"/>
              </a:rPr>
              <a:t>Video by </a:t>
            </a:r>
            <a:r>
              <a:rPr lang="en-US" i="1" u="sng">
                <a:solidFill>
                  <a:schemeClr val="hlink"/>
                </a:solidFill>
                <a:latin typeface="Quattrocento Sans"/>
                <a:ea typeface="Quattrocento Sans"/>
                <a:cs typeface="Quattrocento Sans"/>
                <a:sym typeface="Quattrocento Sans"/>
                <a:hlinkClick r:id="rId3"/>
              </a:rPr>
              <a:t>John Spencer</a:t>
            </a:r>
            <a:r>
              <a:rPr lang="en-US" i="1">
                <a:latin typeface="Quattrocento Sans"/>
                <a:ea typeface="Quattrocento Sans"/>
                <a:cs typeface="Quattrocento Sans"/>
                <a:sym typeface="Quattrocento Sans"/>
              </a:rPr>
              <a:t>, author of </a:t>
            </a:r>
            <a:r>
              <a:rPr lang="en-US" b="1">
                <a:solidFill>
                  <a:schemeClr val="dk1"/>
                </a:solidFill>
                <a:latin typeface="Quattrocento Sans"/>
                <a:ea typeface="Quattrocento Sans"/>
                <a:cs typeface="Quattrocento Sans"/>
                <a:sym typeface="Quattrocento Sans"/>
              </a:rPr>
              <a:t>LAUNCH: Using Design Thinking to Boost Creativity and Bring Out the Maker in Every Student</a:t>
            </a:r>
          </a:p>
        </p:txBody>
      </p:sp>
      <p:sp>
        <p:nvSpPr>
          <p:cNvPr id="1578" name="Shape 1578"/>
          <p:cNvSpPr txBox="1"/>
          <p:nvPr/>
        </p:nvSpPr>
        <p:spPr>
          <a:xfrm>
            <a:off x="503475" y="373125"/>
            <a:ext cx="7919100" cy="1177500"/>
          </a:xfrm>
          <a:prstGeom prst="rect">
            <a:avLst/>
          </a:prstGeom>
          <a:solidFill>
            <a:schemeClr val="accen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DPL Pilots will explore the ultimate GOAL of education: to unleash the full potential of every student &amp; teacher to be </a:t>
            </a:r>
            <a:r>
              <a:rPr lang="en-US" sz="2400" b="1">
                <a:solidFill>
                  <a:schemeClr val="lt1"/>
                </a:solidFill>
                <a:latin typeface="Quattrocento Sans"/>
                <a:ea typeface="Quattrocento Sans"/>
                <a:cs typeface="Quattrocento Sans"/>
                <a:sym typeface="Quattrocento Sans"/>
              </a:rPr>
              <a:t>curious, self-driven,</a:t>
            </a:r>
            <a:r>
              <a:rPr lang="en-US" sz="2400" b="1">
                <a:solidFill>
                  <a:srgbClr val="FFFFFF"/>
                </a:solidFill>
                <a:latin typeface="Quattrocento Sans"/>
                <a:ea typeface="Quattrocento Sans"/>
                <a:cs typeface="Quattrocento Sans"/>
                <a:sym typeface="Quattrocento Sans"/>
              </a:rPr>
              <a:t> </a:t>
            </a:r>
            <a:r>
              <a:rPr lang="en-US" sz="2400" b="1" u="sng">
                <a:solidFill>
                  <a:srgbClr val="FFFFFF"/>
                </a:solidFill>
                <a:latin typeface="Quattrocento Sans"/>
                <a:ea typeface="Quattrocento Sans"/>
                <a:cs typeface="Quattrocento Sans"/>
                <a:sym typeface="Quattrocento Sans"/>
              </a:rPr>
              <a:t>continuously creative </a:t>
            </a:r>
            <a:r>
              <a:rPr lang="en-US" sz="2400" b="1">
                <a:solidFill>
                  <a:srgbClr val="FFFFFF"/>
                </a:solidFill>
                <a:latin typeface="Quattrocento Sans"/>
                <a:ea typeface="Quattrocento Sans"/>
                <a:cs typeface="Quattrocento Sans"/>
                <a:sym typeface="Quattrocento Sans"/>
              </a:rPr>
              <a:t>CREATORS  </a:t>
            </a:r>
          </a:p>
        </p:txBody>
      </p:sp>
      <p:sp>
        <p:nvSpPr>
          <p:cNvPr id="1579" name="Shape 1579" descr="Our definition of creativity is too small. In this illustrated video, I share some thoughts on bigger definition of creativity. Enjoy this video? Please subscribe to the channel: http://bit.ly/spencervideos  Here's the transcript:  When you the word “creative,” you might think of a painter  or a playwright or an author or a photographer or a filmmaker or a chef. In other words, you might think of people who make things.    I think it’s what we mean when we use a label like “creative type.” But there is no such thing as a creative type. We are all creative. Every one of us. We just need a bigger definition of creativity.    Yes, creativity involves making things. But it can also mean mashing up ideas in innovative ways. It can mean geeking out on data and finding unique solutions to practical problems. It can mean hacking systems and tweaking things in unusual ways. It can mean exploring ideas and navigating information until you become an expert curator.   It can mean designing systems that empower the creative work of others. It can mean creating change in the world by speaking truth and leading movements and interacting with people.   See, each of these creative approaches shape our world in profound ways.   And the more we see the creativity all around us, the more we are able to appreciate the creativity inside of ourselves." title="We Need a Bigger Definition of Creativity">
            <a:hlinkClick r:id="rId4"/>
          </p:cNvPr>
          <p:cNvSpPr/>
          <p:nvPr/>
        </p:nvSpPr>
        <p:spPr>
          <a:xfrm>
            <a:off x="2286000" y="1943100"/>
            <a:ext cx="4572000" cy="3429000"/>
          </a:xfrm>
          <a:prstGeom prst="rect">
            <a:avLst/>
          </a:prstGeom>
          <a:blipFill>
            <a:blip r:embed="rId5">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sldNum" idx="12"/>
          </p:nvPr>
        </p:nvSpPr>
        <p:spPr>
          <a:xfrm>
            <a:off x="8546125" y="6397625"/>
            <a:ext cx="448200" cy="2877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
        <p:nvSpPr>
          <p:cNvPr id="975" name="Shape 975"/>
          <p:cNvSpPr txBox="1"/>
          <p:nvPr/>
        </p:nvSpPr>
        <p:spPr>
          <a:xfrm>
            <a:off x="611100" y="321475"/>
            <a:ext cx="7759200" cy="6588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600" b="1">
                <a:solidFill>
                  <a:srgbClr val="FFFFFF"/>
                </a:solidFill>
                <a:latin typeface="Quattrocento Sans"/>
                <a:ea typeface="Quattrocento Sans"/>
                <a:cs typeface="Quattrocento Sans"/>
                <a:sym typeface="Quattrocento Sans"/>
              </a:rPr>
              <a:t>For this, we need a </a:t>
            </a:r>
            <a:r>
              <a:rPr lang="en-US" sz="2600" b="1" i="1">
                <a:solidFill>
                  <a:srgbClr val="FFFFFF"/>
                </a:solidFill>
                <a:latin typeface="Quattrocento Sans"/>
                <a:ea typeface="Quattrocento Sans"/>
                <a:cs typeface="Quattrocento Sans"/>
                <a:sym typeface="Quattrocento Sans"/>
              </a:rPr>
              <a:t>learner-centered paradigm shift </a:t>
            </a:r>
          </a:p>
        </p:txBody>
      </p:sp>
      <p:sp>
        <p:nvSpPr>
          <p:cNvPr id="976" name="Shape 976"/>
          <p:cNvSpPr txBox="1"/>
          <p:nvPr/>
        </p:nvSpPr>
        <p:spPr>
          <a:xfrm>
            <a:off x="928500" y="928075"/>
            <a:ext cx="7531800" cy="8817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1000"/>
              </a:spcBef>
              <a:spcAft>
                <a:spcPts val="0"/>
              </a:spcAft>
              <a:buClr>
                <a:schemeClr val="hlink"/>
              </a:buClr>
              <a:buSzPct val="25000"/>
              <a:buFont typeface="Quattrocento Sans"/>
              <a:buNone/>
            </a:pPr>
            <a:r>
              <a:rPr lang="en-US" sz="2200" b="1" i="0" u="sng" strike="noStrike" cap="none">
                <a:solidFill>
                  <a:schemeClr val="hlink"/>
                </a:solidFill>
                <a:latin typeface="Quattrocento Sans"/>
                <a:ea typeface="Quattrocento Sans"/>
                <a:cs typeface="Quattrocento Sans"/>
                <a:sym typeface="Quattrocento Sans"/>
                <a:hlinkClick r:id="rId3"/>
              </a:rPr>
              <a:t>A Transformational Vision for Education in the US</a:t>
            </a:r>
            <a:r>
              <a:rPr lang="en-US" sz="2000" b="0" i="0" u="none" strike="noStrike" cap="none">
                <a:solidFill>
                  <a:srgbClr val="000000"/>
                </a:solidFill>
                <a:latin typeface="Arial"/>
                <a:ea typeface="Arial"/>
                <a:cs typeface="Arial"/>
                <a:sym typeface="Arial"/>
              </a:rPr>
              <a:t> </a:t>
            </a:r>
            <a:r>
              <a:rPr lang="en-US" sz="1050" b="0" i="0" u="none" strike="noStrike" cap="none">
                <a:solidFill>
                  <a:srgbClr val="666666"/>
                </a:solidFill>
                <a:latin typeface="Arial"/>
                <a:ea typeface="Arial"/>
                <a:cs typeface="Arial"/>
                <a:sym typeface="Arial"/>
              </a:rPr>
              <a:t>(</a:t>
            </a:r>
            <a:r>
              <a:rPr lang="en-US" sz="1050" b="0" i="1" u="none" strike="noStrike" cap="none">
                <a:solidFill>
                  <a:srgbClr val="666666"/>
                </a:solidFill>
                <a:latin typeface="Arial"/>
                <a:ea typeface="Arial"/>
                <a:cs typeface="Arial"/>
                <a:sym typeface="Arial"/>
              </a:rPr>
              <a:t>click links</a:t>
            </a:r>
            <a:r>
              <a:rPr lang="en-US" sz="1050" b="0" i="0" u="none" strike="noStrike" cap="none">
                <a:solidFill>
                  <a:srgbClr val="666666"/>
                </a:solidFill>
                <a:latin typeface="Arial"/>
                <a:ea typeface="Arial"/>
                <a:cs typeface="Arial"/>
                <a:sym typeface="Arial"/>
              </a:rPr>
              <a:t>)</a:t>
            </a:r>
          </a:p>
          <a:p>
            <a:pPr marL="0" marR="0" lvl="0" indent="0" algn="l" rtl="0">
              <a:lnSpc>
                <a:spcPct val="100000"/>
              </a:lnSpc>
              <a:spcBef>
                <a:spcPts val="1000"/>
              </a:spcBef>
              <a:spcAft>
                <a:spcPts val="0"/>
              </a:spcAft>
              <a:buClr>
                <a:schemeClr val="hlink"/>
              </a:buClr>
              <a:buSzPct val="25000"/>
              <a:buFont typeface="Quattrocento Sans"/>
              <a:buNone/>
            </a:pPr>
            <a:r>
              <a:rPr lang="en-US" sz="1050" b="0" i="0" u="none" strike="noStrike" cap="none">
                <a:solidFill>
                  <a:srgbClr val="666666"/>
                </a:solidFill>
                <a:latin typeface="Arial"/>
                <a:ea typeface="Arial"/>
                <a:cs typeface="Arial"/>
                <a:sym typeface="Arial"/>
              </a:rPr>
              <a:t>            </a:t>
            </a:r>
            <a:r>
              <a:rPr lang="en-US" sz="1400" b="0" i="0" u="sng" strike="noStrike" cap="none">
                <a:solidFill>
                  <a:schemeClr val="hlink"/>
                </a:solidFill>
                <a:latin typeface="Quattrocento Sans"/>
                <a:ea typeface="Quattrocento Sans"/>
                <a:cs typeface="Quattrocento Sans"/>
                <a:sym typeface="Quattrocento Sans"/>
                <a:hlinkClick r:id="rId4"/>
              </a:rPr>
              <a:t>by Education Reimagined,</a:t>
            </a:r>
            <a:r>
              <a:rPr lang="en-US" sz="1400" b="0" i="0" u="none" strike="noStrike" cap="none">
                <a:solidFill>
                  <a:schemeClr val="accent5"/>
                </a:solidFill>
                <a:latin typeface="Quattrocento Sans"/>
                <a:ea typeface="Quattrocento Sans"/>
                <a:cs typeface="Quattrocento Sans"/>
                <a:sym typeface="Quattrocento Sans"/>
              </a:rPr>
              <a:t> an initiative of </a:t>
            </a:r>
            <a:r>
              <a:rPr lang="en-US" sz="1400" b="0" i="0" u="sng" strike="noStrike" cap="none">
                <a:solidFill>
                  <a:schemeClr val="hlink"/>
                </a:solidFill>
                <a:latin typeface="Quattrocento Sans"/>
                <a:ea typeface="Quattrocento Sans"/>
                <a:cs typeface="Quattrocento Sans"/>
                <a:sym typeface="Quattrocento Sans"/>
                <a:hlinkClick r:id="rId5"/>
              </a:rPr>
              <a:t>Convergence Center for Policy Resolution</a:t>
            </a:r>
            <a:r>
              <a:rPr lang="en-US" sz="1400" b="0" i="0" u="none" strike="noStrike" cap="none">
                <a:solidFill>
                  <a:schemeClr val="accent5"/>
                </a:solidFill>
                <a:latin typeface="Quattrocento Sans"/>
                <a:ea typeface="Quattrocento Sans"/>
                <a:cs typeface="Quattrocento Sans"/>
                <a:sym typeface="Quattrocento Sans"/>
              </a:rPr>
              <a:t> </a:t>
            </a:r>
          </a:p>
        </p:txBody>
      </p:sp>
      <p:pic>
        <p:nvPicPr>
          <p:cNvPr id="977" name="Shape 977"/>
          <p:cNvPicPr preferRelativeResize="0"/>
          <p:nvPr/>
        </p:nvPicPr>
        <p:blipFill rotWithShape="1">
          <a:blip r:embed="rId6">
            <a:alphaModFix/>
          </a:blip>
          <a:srcRect/>
          <a:stretch/>
        </p:blipFill>
        <p:spPr>
          <a:xfrm>
            <a:off x="534900" y="1809925"/>
            <a:ext cx="8252400" cy="4587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Shape 1585"/>
          <p:cNvSpPr txBox="1">
            <a:spLocks noGrp="1"/>
          </p:cNvSpPr>
          <p:nvPr>
            <p:ph type="sldNum" idx="12"/>
          </p:nvPr>
        </p:nvSpPr>
        <p:spPr>
          <a:xfrm>
            <a:off x="8634449" y="6439267"/>
            <a:ext cx="285000" cy="242400"/>
          </a:xfrm>
          <a:prstGeom prst="rect">
            <a:avLst/>
          </a:prstGeom>
          <a:noFill/>
          <a:ln>
            <a:noFill/>
          </a:ln>
        </p:spPr>
        <p:txBody>
          <a:bodyPr wrap="square" lIns="68550" tIns="34275" rIns="68550" bIns="34275"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825" b="0" i="0" u="none" strike="noStrike" cap="none">
                <a:solidFill>
                  <a:srgbClr val="000000"/>
                </a:solidFill>
                <a:latin typeface="Arial"/>
                <a:ea typeface="Arial"/>
                <a:cs typeface="Arial"/>
                <a:sym typeface="Arial"/>
              </a:rPr>
              <a:t>60</a:t>
            </a:fld>
            <a:endParaRPr lang="en-US" sz="825" b="0" i="0" u="none" strike="noStrike" cap="none">
              <a:solidFill>
                <a:srgbClr val="000000"/>
              </a:solidFill>
              <a:latin typeface="Arial"/>
              <a:ea typeface="Arial"/>
              <a:cs typeface="Arial"/>
              <a:sym typeface="Arial"/>
            </a:endParaRPr>
          </a:p>
        </p:txBody>
      </p:sp>
      <p:pic>
        <p:nvPicPr>
          <p:cNvPr id="1586" name="Shape 1586" descr="Best Practice diagram.jpg"/>
          <p:cNvPicPr preferRelativeResize="0"/>
          <p:nvPr/>
        </p:nvPicPr>
        <p:blipFill rotWithShape="1">
          <a:blip r:embed="rId3">
            <a:alphaModFix/>
          </a:blip>
          <a:srcRect/>
          <a:stretch/>
        </p:blipFill>
        <p:spPr>
          <a:xfrm>
            <a:off x="3140910" y="2294846"/>
            <a:ext cx="2781600" cy="2899500"/>
          </a:xfrm>
          <a:prstGeom prst="rect">
            <a:avLst/>
          </a:prstGeom>
          <a:noFill/>
          <a:ln>
            <a:noFill/>
          </a:ln>
        </p:spPr>
      </p:pic>
      <p:sp>
        <p:nvSpPr>
          <p:cNvPr id="1587" name="Shape 1587"/>
          <p:cNvSpPr txBox="1"/>
          <p:nvPr/>
        </p:nvSpPr>
        <p:spPr>
          <a:xfrm>
            <a:off x="5540900" y="1829650"/>
            <a:ext cx="3447600" cy="15837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51C75"/>
              </a:buClr>
              <a:buSzPct val="25000"/>
              <a:buFont typeface="Calibri"/>
              <a:buNone/>
            </a:pPr>
            <a:r>
              <a:rPr lang="en-US" sz="2000" b="1" i="0" u="none" strike="noStrike" cap="none">
                <a:solidFill>
                  <a:srgbClr val="351C75"/>
                </a:solidFill>
                <a:latin typeface="Calibri"/>
                <a:ea typeface="Calibri"/>
                <a:cs typeface="Calibri"/>
                <a:sym typeface="Calibri"/>
              </a:rPr>
              <a:t>COMPETENCY-based  </a:t>
            </a:r>
          </a:p>
          <a:p>
            <a:pPr marL="0" marR="0" lvl="0" indent="0" algn="l" rtl="0">
              <a:lnSpc>
                <a:spcPct val="100000"/>
              </a:lnSpc>
              <a:spcBef>
                <a:spcPts val="0"/>
              </a:spcBef>
              <a:spcAft>
                <a:spcPts val="0"/>
              </a:spcAft>
              <a:buClr>
                <a:srgbClr val="351C75"/>
              </a:buClr>
              <a:buSzPct val="25000"/>
              <a:buFont typeface="Calibri"/>
              <a:buNone/>
            </a:pPr>
            <a:r>
              <a:rPr lang="en-US" sz="2000" b="1" i="0" u="none" strike="noStrike" cap="none">
                <a:solidFill>
                  <a:srgbClr val="351C75"/>
                </a:solidFill>
                <a:latin typeface="Calibri"/>
                <a:ea typeface="Calibri"/>
                <a:cs typeface="Calibri"/>
                <a:sym typeface="Calibri"/>
              </a:rPr>
              <a:t>        progression</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students advance how and when they demonstrate mastery of 21C knowledge &amp; skills to realize goals</a:t>
            </a:r>
          </a:p>
        </p:txBody>
      </p:sp>
      <p:sp>
        <p:nvSpPr>
          <p:cNvPr id="1588" name="Shape 1588"/>
          <p:cNvSpPr txBox="1"/>
          <p:nvPr/>
        </p:nvSpPr>
        <p:spPr>
          <a:xfrm>
            <a:off x="953462" y="1748383"/>
            <a:ext cx="3358800" cy="16866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C00000"/>
              </a:buClr>
              <a:buSzPct val="25000"/>
              <a:buFont typeface="Calibri"/>
              <a:buNone/>
            </a:pPr>
            <a:r>
              <a:rPr lang="en-US" sz="2000" b="1" i="0" u="none" strike="noStrike" cap="none">
                <a:solidFill>
                  <a:srgbClr val="C00000"/>
                </a:solidFill>
                <a:latin typeface="Calibri"/>
                <a:ea typeface="Calibri"/>
                <a:cs typeface="Calibri"/>
                <a:sym typeface="Calibri"/>
              </a:rPr>
              <a:t>PERSONALIZED </a:t>
            </a:r>
          </a:p>
          <a:p>
            <a:pPr marL="457200" marR="0" lvl="1" indent="0" algn="l" rtl="0">
              <a:lnSpc>
                <a:spcPct val="100000"/>
              </a:lnSpc>
              <a:spcBef>
                <a:spcPts val="0"/>
              </a:spcBef>
              <a:spcAft>
                <a:spcPts val="0"/>
              </a:spcAft>
              <a:buClr>
                <a:schemeClr val="dk1"/>
              </a:buClr>
              <a:buSzPct val="25000"/>
              <a:buFont typeface="Calibri"/>
              <a:buNone/>
            </a:pPr>
            <a:r>
              <a:rPr lang="en-US" sz="1400" b="1" i="0" u="none" strike="noStrike" cap="none">
                <a:solidFill>
                  <a:schemeClr val="dk1"/>
                </a:solidFill>
                <a:latin typeface="Calibri"/>
                <a:ea typeface="Calibri"/>
                <a:cs typeface="Calibri"/>
                <a:sym typeface="Calibri"/>
              </a:rPr>
              <a:t>differentiated instruction &amp; pathways </a:t>
            </a:r>
            <a:r>
              <a:rPr lang="en-US" sz="1400" b="0" i="0" u="none" strike="noStrike" cap="none">
                <a:solidFill>
                  <a:schemeClr val="dk1"/>
                </a:solidFill>
                <a:latin typeface="Calibri"/>
                <a:ea typeface="Calibri"/>
                <a:cs typeface="Calibri"/>
                <a:sym typeface="Calibri"/>
              </a:rPr>
              <a:t>through content </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driven by each student's </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capacity, needs, </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interests, talents, </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passion, &amp; mission</a:t>
            </a:r>
          </a:p>
        </p:txBody>
      </p:sp>
      <p:sp>
        <p:nvSpPr>
          <p:cNvPr id="1589" name="Shape 1589"/>
          <p:cNvSpPr txBox="1"/>
          <p:nvPr/>
        </p:nvSpPr>
        <p:spPr>
          <a:xfrm>
            <a:off x="815725" y="3624650"/>
            <a:ext cx="2882400" cy="18825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8761D"/>
              </a:buClr>
              <a:buSzPct val="25000"/>
              <a:buFont typeface="Calibri"/>
              <a:buNone/>
            </a:pPr>
            <a:r>
              <a:rPr lang="en-US" sz="2000" b="1" i="0" u="none" strike="noStrike" cap="none">
                <a:solidFill>
                  <a:srgbClr val="38761D"/>
                </a:solidFill>
                <a:latin typeface="Calibri"/>
                <a:ea typeface="Calibri"/>
                <a:cs typeface="Calibri"/>
                <a:sym typeface="Calibri"/>
              </a:rPr>
              <a:t>EXPERIENTIAL inquiry</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authentic, collaborative, investigation projects (PBL) into real-world phenomenon w/ peers, experts, &amp; professionals</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near &amp; far </a:t>
            </a:r>
          </a:p>
        </p:txBody>
      </p:sp>
      <p:sp>
        <p:nvSpPr>
          <p:cNvPr id="1590" name="Shape 1590"/>
          <p:cNvSpPr txBox="1"/>
          <p:nvPr/>
        </p:nvSpPr>
        <p:spPr>
          <a:xfrm>
            <a:off x="2663974" y="5303175"/>
            <a:ext cx="5216400" cy="11361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980000"/>
              </a:buClr>
              <a:buSzPct val="25000"/>
              <a:buFont typeface="Calibri"/>
              <a:buNone/>
            </a:pPr>
            <a:r>
              <a:rPr lang="en-US" sz="2000" b="1" i="0" u="none" strike="noStrike" cap="none">
                <a:solidFill>
                  <a:srgbClr val="980000"/>
                </a:solidFill>
                <a:latin typeface="Calibri"/>
                <a:ea typeface="Calibri"/>
                <a:cs typeface="Calibri"/>
                <a:sym typeface="Calibri"/>
              </a:rPr>
              <a:t>TECHNOLOGY-enabled learning</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state-of-art tools for communicating, learning, creating, assessing, coaching, doing projects, &amp; developing 21</a:t>
            </a:r>
            <a:r>
              <a:rPr lang="en-US" sz="1400" b="0" i="0" u="none" strike="noStrike" cap="none" baseline="30000">
                <a:solidFill>
                  <a:schemeClr val="dk1"/>
                </a:solidFill>
                <a:latin typeface="Calibri"/>
                <a:ea typeface="Calibri"/>
                <a:cs typeface="Calibri"/>
                <a:sym typeface="Calibri"/>
              </a:rPr>
              <a:t>st</a:t>
            </a:r>
            <a:r>
              <a:rPr lang="en-US" sz="1400" b="0" i="0" u="none" strike="noStrike" cap="none">
                <a:solidFill>
                  <a:schemeClr val="dk1"/>
                </a:solidFill>
                <a:latin typeface="Calibri"/>
                <a:ea typeface="Calibri"/>
                <a:cs typeface="Calibri"/>
                <a:sym typeface="Calibri"/>
              </a:rPr>
              <a:t> century professional skills for high quality college, career, &amp; citizenship </a:t>
            </a:r>
          </a:p>
        </p:txBody>
      </p:sp>
      <p:pic>
        <p:nvPicPr>
          <p:cNvPr id="1591" name="Shape 1591" descr="Spiral around eIc to rt.jpg"/>
          <p:cNvPicPr preferRelativeResize="0"/>
          <p:nvPr/>
        </p:nvPicPr>
        <p:blipFill rotWithShape="1">
          <a:blip r:embed="rId4">
            <a:alphaModFix/>
          </a:blip>
          <a:srcRect/>
          <a:stretch/>
        </p:blipFill>
        <p:spPr>
          <a:xfrm>
            <a:off x="8158978" y="186131"/>
            <a:ext cx="829500" cy="732900"/>
          </a:xfrm>
          <a:prstGeom prst="rect">
            <a:avLst/>
          </a:prstGeom>
          <a:noFill/>
          <a:ln>
            <a:noFill/>
          </a:ln>
        </p:spPr>
      </p:pic>
      <p:sp>
        <p:nvSpPr>
          <p:cNvPr id="1592" name="Shape 1592"/>
          <p:cNvSpPr txBox="1"/>
          <p:nvPr/>
        </p:nvSpPr>
        <p:spPr>
          <a:xfrm>
            <a:off x="576875" y="384800"/>
            <a:ext cx="5717400" cy="564300"/>
          </a:xfrm>
          <a:prstGeom prst="rect">
            <a:avLst/>
          </a:prstGeom>
          <a:solidFill>
            <a:srgbClr val="4472C4"/>
          </a:solidFill>
          <a:ln>
            <a:noFill/>
          </a:ln>
        </p:spPr>
        <p:txBody>
          <a:bodyPr wrap="square" lIns="68550" tIns="34275" rIns="68550" bIns="34275" anchor="t" anchorCtr="0">
            <a:noAutofit/>
          </a:bodyPr>
          <a:lstStyle/>
          <a:p>
            <a:pPr lvl="0" rtl="0">
              <a:spcBef>
                <a:spcPts val="0"/>
              </a:spcBef>
              <a:spcAft>
                <a:spcPts val="0"/>
              </a:spcAft>
              <a:buClr>
                <a:schemeClr val="dk1"/>
              </a:buClr>
              <a:buSzPct val="45833"/>
              <a:buFont typeface="Arial"/>
              <a:buNone/>
            </a:pPr>
            <a:r>
              <a:rPr lang="en-US" sz="2400" b="1">
                <a:solidFill>
                  <a:srgbClr val="FFFFFF"/>
                </a:solidFill>
              </a:rPr>
              <a:t>What is DEEP Personalized Learning?</a:t>
            </a:r>
          </a:p>
        </p:txBody>
      </p:sp>
      <p:sp>
        <p:nvSpPr>
          <p:cNvPr id="1593" name="Shape 1593"/>
          <p:cNvSpPr txBox="1"/>
          <p:nvPr/>
        </p:nvSpPr>
        <p:spPr>
          <a:xfrm>
            <a:off x="875800" y="1104575"/>
            <a:ext cx="7584600" cy="415200"/>
          </a:xfrm>
          <a:prstGeom prst="rect">
            <a:avLst/>
          </a:prstGeom>
          <a:noFill/>
          <a:ln>
            <a:noFill/>
          </a:ln>
        </p:spPr>
        <p:txBody>
          <a:bodyPr wrap="square" lIns="91425" tIns="91425" rIns="91425" bIns="91425" anchor="ctr" anchorCtr="0">
            <a:noAutofit/>
          </a:bodyPr>
          <a:lstStyle/>
          <a:p>
            <a:pPr lvl="0" rtl="0">
              <a:spcBef>
                <a:spcPts val="0"/>
              </a:spcBef>
              <a:buClr>
                <a:schemeClr val="lt1"/>
              </a:buClr>
              <a:buSzPct val="25000"/>
              <a:buFont typeface="Quattrocento Sans"/>
              <a:buNone/>
            </a:pPr>
            <a:r>
              <a:rPr lang="en-US" sz="2400" b="1" i="1">
                <a:solidFill>
                  <a:srgbClr val="0070C0"/>
                </a:solidFill>
                <a:latin typeface="Quattrocento Sans"/>
                <a:ea typeface="Quattrocento Sans"/>
                <a:cs typeface="Quattrocento Sans"/>
                <a:sym typeface="Quattrocento Sans"/>
              </a:rPr>
              <a:t>Combining ALL strategies for highest learning quality </a:t>
            </a:r>
          </a:p>
        </p:txBody>
      </p:sp>
      <p:sp>
        <p:nvSpPr>
          <p:cNvPr id="1594" name="Shape 1594"/>
          <p:cNvSpPr txBox="1"/>
          <p:nvPr/>
        </p:nvSpPr>
        <p:spPr>
          <a:xfrm>
            <a:off x="5643932" y="3624642"/>
            <a:ext cx="3096600" cy="1527600"/>
          </a:xfrm>
          <a:prstGeom prst="rect">
            <a:avLst/>
          </a:prstGeom>
          <a:noFill/>
          <a:ln>
            <a:noFill/>
          </a:ln>
        </p:spPr>
        <p:txBody>
          <a:bodyPr wrap="square" lIns="68550" tIns="68550" rIns="68550" bIns="68550" anchor="t" anchorCtr="0">
            <a:noAutofit/>
          </a:bodyPr>
          <a:lstStyle/>
          <a:p>
            <a:pPr marL="0" marR="0" lvl="0" indent="0" algn="l" rtl="0">
              <a:lnSpc>
                <a:spcPct val="100000"/>
              </a:lnSpc>
              <a:spcBef>
                <a:spcPts val="0"/>
              </a:spcBef>
              <a:spcAft>
                <a:spcPts val="0"/>
              </a:spcAft>
              <a:buClr>
                <a:srgbClr val="38761D"/>
              </a:buClr>
              <a:buSzPct val="25000"/>
              <a:buFont typeface="Calibri"/>
              <a:buNone/>
            </a:pPr>
            <a:r>
              <a:rPr lang="en-US" sz="2000" b="1" i="0" u="none" strike="noStrike" cap="none">
                <a:solidFill>
                  <a:srgbClr val="38761D"/>
                </a:solidFill>
                <a:latin typeface="Calibri"/>
                <a:ea typeface="Calibri"/>
                <a:cs typeface="Calibri"/>
                <a:sym typeface="Calibri"/>
              </a:rPr>
              <a:t>COMMUNITY engagement </a:t>
            </a:r>
          </a:p>
          <a:p>
            <a:pPr marL="457200" marR="0" lvl="1" indent="0" algn="l" rtl="0">
              <a:lnSpc>
                <a:spcPct val="100000"/>
              </a:lnSpc>
              <a:spcBef>
                <a:spcPts val="0"/>
              </a:spcBef>
              <a:spcAft>
                <a:spcPts val="0"/>
              </a:spcAft>
              <a:buClr>
                <a:schemeClr val="dk1"/>
              </a:buClr>
              <a:buFont typeface="Calibri"/>
              <a:buNone/>
            </a:pPr>
            <a:r>
              <a:rPr lang="en-US">
                <a:solidFill>
                  <a:schemeClr val="dk1"/>
                </a:solidFill>
                <a:latin typeface="Calibri"/>
                <a:ea typeface="Calibri"/>
                <a:cs typeface="Calibri"/>
                <a:sym typeface="Calibri"/>
              </a:rPr>
              <a:t>Student Advocate Networks of </a:t>
            </a:r>
            <a:r>
              <a:rPr lang="en-US" sz="1400" b="0" i="0" u="none" strike="noStrike" cap="none">
                <a:solidFill>
                  <a:schemeClr val="dk1"/>
                </a:solidFill>
                <a:latin typeface="Calibri"/>
                <a:ea typeface="Calibri"/>
                <a:cs typeface="Calibri"/>
                <a:sym typeface="Calibri"/>
              </a:rPr>
              <a:t>parents, professionals, higher-ed</a:t>
            </a:r>
          </a:p>
          <a:p>
            <a:pPr marL="457200" marR="0" lvl="1"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&amp; community programs support &amp; mentor expansive student </a:t>
            </a:r>
            <a:r>
              <a:rPr lang="en-US">
                <a:solidFill>
                  <a:schemeClr val="dk1"/>
                </a:solidFill>
                <a:latin typeface="Calibri"/>
                <a:ea typeface="Calibri"/>
                <a:cs typeface="Calibri"/>
                <a:sym typeface="Calibri"/>
              </a:rPr>
              <a:t>learning opportunities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90"/>
                                        </p:tgtEl>
                                        <p:attrNameLst>
                                          <p:attrName>style.visibility</p:attrName>
                                        </p:attrNameLst>
                                      </p:cBhvr>
                                      <p:to>
                                        <p:strVal val="visible"/>
                                      </p:to>
                                    </p:set>
                                    <p:anim calcmode="lin" valueType="num">
                                      <p:cBhvr additive="base">
                                        <p:cTn id="11" dur="500"/>
                                        <p:tgtEl>
                                          <p:spTgt spid="159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594"/>
                                        </p:tgtEl>
                                        <p:attrNameLst>
                                          <p:attrName>style.visibility</p:attrName>
                                        </p:attrNameLst>
                                      </p:cBhvr>
                                      <p:to>
                                        <p:strVal val="visible"/>
                                      </p:to>
                                    </p:set>
                                    <p:anim calcmode="lin" valueType="num">
                                      <p:cBhvr additive="base">
                                        <p:cTn id="16" dur="500"/>
                                        <p:tgtEl>
                                          <p:spTgt spid="1594"/>
                                        </p:tgtEl>
                                        <p:attrNameLst>
                                          <p:attrName>ppt_w</p:attrName>
                                        </p:attrNameLst>
                                      </p:cBhvr>
                                      <p:tavLst>
                                        <p:tav tm="0">
                                          <p:val>
                                            <p:strVal val="0"/>
                                          </p:val>
                                        </p:tav>
                                        <p:tav tm="100000">
                                          <p:val>
                                            <p:strVal val="#ppt_w"/>
                                          </p:val>
                                        </p:tav>
                                      </p:tavLst>
                                    </p:anim>
                                    <p:anim calcmode="lin" valueType="num">
                                      <p:cBhvr additive="base">
                                        <p:cTn id="17" dur="500"/>
                                        <p:tgtEl>
                                          <p:spTgt spid="1594"/>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7"/>
                                        </p:tgtEl>
                                        <p:attrNameLst>
                                          <p:attrName>style.visibility</p:attrName>
                                        </p:attrNameLst>
                                      </p:cBhvr>
                                      <p:to>
                                        <p:strVal val="visible"/>
                                      </p:to>
                                    </p:set>
                                    <p:animEffect transition="in" filter="fade">
                                      <p:cBhvr>
                                        <p:cTn id="22" dur="500"/>
                                        <p:tgtEl>
                                          <p:spTgt spid="15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8"/>
                                        </p:tgtEl>
                                        <p:attrNameLst>
                                          <p:attrName>style.visibility</p:attrName>
                                        </p:attrNameLst>
                                      </p:cBhvr>
                                      <p:to>
                                        <p:strVal val="visible"/>
                                      </p:to>
                                    </p:set>
                                    <p:animEffect transition="in" filter="fade">
                                      <p:cBhvr>
                                        <p:cTn id="27" dur="5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Shape 1599"/>
          <p:cNvSpPr txBox="1"/>
          <p:nvPr/>
        </p:nvSpPr>
        <p:spPr>
          <a:xfrm>
            <a:off x="241150" y="2775000"/>
            <a:ext cx="1084800" cy="1499700"/>
          </a:xfrm>
          <a:prstGeom prst="rect">
            <a:avLst/>
          </a:prstGeom>
          <a:noFill/>
          <a:ln>
            <a:noFill/>
          </a:ln>
        </p:spPr>
        <p:txBody>
          <a:bodyPr wrap="square" lIns="91425" tIns="91425" rIns="91425" bIns="91425" anchor="t" anchorCtr="0">
            <a:noAutofit/>
          </a:bodyPr>
          <a:lstStyle/>
          <a:p>
            <a:pPr lvl="0" algn="r" rtl="0">
              <a:spcBef>
                <a:spcPts val="0"/>
              </a:spcBef>
              <a:buNone/>
            </a:pPr>
            <a:r>
              <a:rPr lang="en-US" i="1">
                <a:solidFill>
                  <a:schemeClr val="dk1"/>
                </a:solidFill>
              </a:rPr>
              <a:t>Extent of </a:t>
            </a:r>
            <a:r>
              <a:rPr lang="en-US" b="1" i="1">
                <a:solidFill>
                  <a:schemeClr val="dk1"/>
                </a:solidFill>
              </a:rPr>
              <a:t>SKILL</a:t>
            </a:r>
            <a:r>
              <a:rPr lang="en-US" i="1">
                <a:solidFill>
                  <a:schemeClr val="dk1"/>
                </a:solidFill>
              </a:rPr>
              <a:t> </a:t>
            </a:r>
          </a:p>
          <a:p>
            <a:pPr lvl="0" algn="r" rtl="0">
              <a:spcBef>
                <a:spcPts val="0"/>
              </a:spcBef>
              <a:buNone/>
            </a:pPr>
            <a:r>
              <a:rPr lang="en-US" i="1">
                <a:solidFill>
                  <a:schemeClr val="dk1"/>
                </a:solidFill>
              </a:rPr>
              <a:t>vs. </a:t>
            </a:r>
            <a:r>
              <a:rPr lang="en-US" b="1" i="1">
                <a:solidFill>
                  <a:schemeClr val="dk1"/>
                </a:solidFill>
              </a:rPr>
              <a:t>CONTENT</a:t>
            </a:r>
            <a:r>
              <a:rPr lang="en-US" i="1">
                <a:solidFill>
                  <a:schemeClr val="dk1"/>
                </a:solidFill>
              </a:rPr>
              <a:t> focused learning</a:t>
            </a:r>
          </a:p>
          <a:p>
            <a:pPr lvl="0" algn="r">
              <a:spcBef>
                <a:spcPts val="0"/>
              </a:spcBef>
              <a:buNone/>
            </a:pPr>
            <a:endParaRPr i="1"/>
          </a:p>
          <a:p>
            <a:pPr lvl="0" algn="r" rtl="0">
              <a:spcBef>
                <a:spcPts val="0"/>
              </a:spcBef>
              <a:buNone/>
            </a:pPr>
            <a:endParaRPr i="1"/>
          </a:p>
        </p:txBody>
      </p:sp>
      <p:sp>
        <p:nvSpPr>
          <p:cNvPr id="1600" name="Shape 1600"/>
          <p:cNvSpPr txBox="1"/>
          <p:nvPr/>
        </p:nvSpPr>
        <p:spPr>
          <a:xfrm>
            <a:off x="473350" y="1174825"/>
            <a:ext cx="1084800" cy="958800"/>
          </a:xfrm>
          <a:prstGeom prst="rect">
            <a:avLst/>
          </a:prstGeom>
          <a:noFill/>
          <a:ln>
            <a:noFill/>
          </a:ln>
        </p:spPr>
        <p:txBody>
          <a:bodyPr wrap="square" lIns="91425" tIns="91425" rIns="91425" bIns="91425" anchor="t" anchorCtr="0">
            <a:noAutofit/>
          </a:bodyPr>
          <a:lstStyle/>
          <a:p>
            <a:pPr lvl="0" algn="r" rtl="0">
              <a:spcBef>
                <a:spcPts val="0"/>
              </a:spcBef>
              <a:buNone/>
            </a:pPr>
            <a:r>
              <a:rPr lang="en-US" sz="1200" b="1">
                <a:solidFill>
                  <a:srgbClr val="980000"/>
                </a:solidFill>
              </a:rPr>
              <a:t>100% Skill </a:t>
            </a:r>
          </a:p>
          <a:p>
            <a:pPr lvl="0" algn="r" rtl="0">
              <a:spcBef>
                <a:spcPts val="0"/>
              </a:spcBef>
              <a:buNone/>
            </a:pPr>
            <a:r>
              <a:rPr lang="en-US" sz="1000" b="1">
                <a:solidFill>
                  <a:srgbClr val="980000"/>
                </a:solidFill>
              </a:rPr>
              <a:t>Active </a:t>
            </a:r>
          </a:p>
          <a:p>
            <a:pPr lvl="0" algn="r" rtl="0">
              <a:spcBef>
                <a:spcPts val="0"/>
              </a:spcBef>
              <a:buNone/>
            </a:pPr>
            <a:r>
              <a:rPr lang="en-US" sz="1000" b="1">
                <a:solidFill>
                  <a:srgbClr val="980000"/>
                </a:solidFill>
              </a:rPr>
              <a:t>experiences </a:t>
            </a:r>
          </a:p>
          <a:p>
            <a:pPr lvl="0" algn="r" rtl="0">
              <a:spcBef>
                <a:spcPts val="0"/>
              </a:spcBef>
              <a:buNone/>
            </a:pPr>
            <a:r>
              <a:rPr lang="en-US" sz="1000">
                <a:solidFill>
                  <a:srgbClr val="980000"/>
                </a:solidFill>
              </a:rPr>
              <a:t>real, applied, demonstrations</a:t>
            </a:r>
          </a:p>
        </p:txBody>
      </p:sp>
      <p:sp>
        <p:nvSpPr>
          <p:cNvPr id="1601" name="Shape 1601"/>
          <p:cNvSpPr txBox="1"/>
          <p:nvPr/>
        </p:nvSpPr>
        <p:spPr>
          <a:xfrm>
            <a:off x="739000" y="278988"/>
            <a:ext cx="7844100" cy="83850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70C0"/>
              </a:buClr>
              <a:buSzPct val="25000"/>
              <a:buFont typeface="Quattrocento Sans"/>
              <a:buNone/>
            </a:pPr>
            <a:r>
              <a:rPr lang="en-US" sz="2000" b="1">
                <a:solidFill>
                  <a:srgbClr val="0563C1"/>
                </a:solidFill>
                <a:latin typeface="Quattrocento Sans"/>
                <a:ea typeface="Quattrocento Sans"/>
                <a:cs typeface="Quattrocento Sans"/>
                <a:sym typeface="Quattrocento Sans"/>
              </a:rPr>
              <a:t>We’ll study programs that optimize student engagement &amp; outcomes by offering both robust </a:t>
            </a:r>
            <a:r>
              <a:rPr lang="en-US" sz="2000" b="1" u="sng">
                <a:solidFill>
                  <a:srgbClr val="0563C1"/>
                </a:solidFill>
                <a:latin typeface="Quattrocento Sans"/>
                <a:ea typeface="Quattrocento Sans"/>
                <a:cs typeface="Quattrocento Sans"/>
                <a:sym typeface="Quattrocento Sans"/>
              </a:rPr>
              <a:t>experiential inquiry</a:t>
            </a:r>
            <a:r>
              <a:rPr lang="en-US" sz="2000" b="1">
                <a:solidFill>
                  <a:srgbClr val="0563C1"/>
                </a:solidFill>
                <a:latin typeface="Quattrocento Sans"/>
                <a:ea typeface="Quattrocento Sans"/>
                <a:cs typeface="Quattrocento Sans"/>
                <a:sym typeface="Quattrocento Sans"/>
              </a:rPr>
              <a:t> AND </a:t>
            </a:r>
            <a:r>
              <a:rPr lang="en-US" sz="2000" b="1" u="sng">
                <a:solidFill>
                  <a:srgbClr val="0563C1"/>
                </a:solidFill>
                <a:latin typeface="Quattrocento Sans"/>
                <a:ea typeface="Quattrocento Sans"/>
                <a:cs typeface="Quattrocento Sans"/>
                <a:sym typeface="Quattrocento Sans"/>
              </a:rPr>
              <a:t>student autonomy</a:t>
            </a:r>
            <a:r>
              <a:rPr lang="en-US" sz="2000" b="1">
                <a:solidFill>
                  <a:srgbClr val="0563C1"/>
                </a:solidFill>
                <a:latin typeface="Quattrocento Sans"/>
                <a:ea typeface="Quattrocento Sans"/>
                <a:cs typeface="Quattrocento Sans"/>
                <a:sym typeface="Quattrocento Sans"/>
              </a:rPr>
              <a:t>.</a:t>
            </a:r>
          </a:p>
        </p:txBody>
      </p:sp>
      <p:sp>
        <p:nvSpPr>
          <p:cNvPr id="1602" name="Shape 1602"/>
          <p:cNvSpPr txBox="1">
            <a:spLocks noGrp="1"/>
          </p:cNvSpPr>
          <p:nvPr>
            <p:ph type="sldNum" idx="12"/>
          </p:nvPr>
        </p:nvSpPr>
        <p:spPr>
          <a:xfrm>
            <a:off x="8065350" y="6450500"/>
            <a:ext cx="943800" cy="231600"/>
          </a:xfrm>
          <a:prstGeom prst="rect">
            <a:avLst/>
          </a:prstGeom>
          <a:noFill/>
          <a:ln>
            <a:noFill/>
          </a:ln>
        </p:spPr>
        <p:txBody>
          <a:bodyPr wrap="square" lIns="91425" tIns="45700" rIns="91425" bIns="45700" anchor="t" anchorCtr="0">
            <a:noAutofit/>
          </a:bodyPr>
          <a:lstStyle/>
          <a:p>
            <a:pPr marL="426750" marR="0" lvl="0" indent="0" algn="l" rtl="0">
              <a:lnSpc>
                <a:spcPct val="100000"/>
              </a:lnSpc>
              <a:spcBef>
                <a:spcPts val="0"/>
              </a:spcBef>
              <a:spcAft>
                <a:spcPts val="0"/>
              </a:spcAft>
              <a:buClr>
                <a:srgbClr val="000000"/>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61</a:t>
            </a:fld>
            <a:endParaRPr lang="en-US" sz="1100" b="0" i="0" u="none" strike="noStrike" cap="none">
              <a:solidFill>
                <a:srgbClr val="000000"/>
              </a:solidFill>
              <a:latin typeface="Arial"/>
              <a:ea typeface="Arial"/>
              <a:cs typeface="Arial"/>
              <a:sym typeface="Arial"/>
            </a:endParaRPr>
          </a:p>
        </p:txBody>
      </p:sp>
      <p:sp>
        <p:nvSpPr>
          <p:cNvPr id="1603" name="Shape 1603"/>
          <p:cNvSpPr/>
          <p:nvPr/>
        </p:nvSpPr>
        <p:spPr>
          <a:xfrm>
            <a:off x="1561900" y="1251025"/>
            <a:ext cx="6382500" cy="4446900"/>
          </a:xfrm>
          <a:prstGeom prst="rect">
            <a:avLst/>
          </a:prstGeom>
          <a:solidFill>
            <a:srgbClr val="EFEFEF"/>
          </a:solidFill>
          <a:ln w="9525" cap="flat" cmpd="sng">
            <a:solidFill>
              <a:srgbClr val="1155CC"/>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endParaRPr/>
          </a:p>
        </p:txBody>
      </p:sp>
      <p:cxnSp>
        <p:nvCxnSpPr>
          <p:cNvPr id="1604" name="Shape 1604"/>
          <p:cNvCxnSpPr>
            <a:stCxn id="1603" idx="0"/>
            <a:endCxn id="1603" idx="2"/>
          </p:cNvCxnSpPr>
          <p:nvPr/>
        </p:nvCxnSpPr>
        <p:spPr>
          <a:xfrm>
            <a:off x="4753150" y="1251025"/>
            <a:ext cx="0" cy="4446900"/>
          </a:xfrm>
          <a:prstGeom prst="straightConnector1">
            <a:avLst/>
          </a:prstGeom>
          <a:noFill/>
          <a:ln w="9525" cap="flat" cmpd="sng">
            <a:solidFill>
              <a:srgbClr val="1155CC"/>
            </a:solidFill>
            <a:prstDash val="solid"/>
            <a:round/>
            <a:headEnd type="none" w="lg" len="lg"/>
            <a:tailEnd type="none" w="lg" len="lg"/>
          </a:ln>
        </p:spPr>
      </p:cxnSp>
      <p:cxnSp>
        <p:nvCxnSpPr>
          <p:cNvPr id="1605" name="Shape 1605"/>
          <p:cNvCxnSpPr>
            <a:stCxn id="1603" idx="1"/>
          </p:cNvCxnSpPr>
          <p:nvPr/>
        </p:nvCxnSpPr>
        <p:spPr>
          <a:xfrm>
            <a:off x="1561900" y="3474475"/>
            <a:ext cx="6382500" cy="0"/>
          </a:xfrm>
          <a:prstGeom prst="straightConnector1">
            <a:avLst/>
          </a:prstGeom>
          <a:noFill/>
          <a:ln w="9525" cap="flat" cmpd="sng">
            <a:solidFill>
              <a:srgbClr val="1155CC"/>
            </a:solidFill>
            <a:prstDash val="solid"/>
            <a:round/>
            <a:headEnd type="none" w="lg" len="lg"/>
            <a:tailEnd type="none" w="lg" len="lg"/>
          </a:ln>
        </p:spPr>
      </p:cxnSp>
      <p:sp>
        <p:nvSpPr>
          <p:cNvPr id="1606" name="Shape 1606"/>
          <p:cNvSpPr txBox="1"/>
          <p:nvPr/>
        </p:nvSpPr>
        <p:spPr>
          <a:xfrm>
            <a:off x="3194050" y="5856875"/>
            <a:ext cx="3041700" cy="636300"/>
          </a:xfrm>
          <a:prstGeom prst="rect">
            <a:avLst/>
          </a:prstGeom>
          <a:noFill/>
          <a:ln>
            <a:noFill/>
          </a:ln>
        </p:spPr>
        <p:txBody>
          <a:bodyPr wrap="square" lIns="91425" tIns="91425" rIns="91425" bIns="91425" anchor="t" anchorCtr="0">
            <a:noAutofit/>
          </a:bodyPr>
          <a:lstStyle/>
          <a:p>
            <a:pPr lvl="0" algn="ctr" rtl="0">
              <a:spcBef>
                <a:spcPts val="0"/>
              </a:spcBef>
              <a:buNone/>
            </a:pPr>
            <a:r>
              <a:rPr lang="en-US" i="1"/>
              <a:t>Extent of </a:t>
            </a:r>
            <a:r>
              <a:rPr lang="en-US" b="1" i="1"/>
              <a:t>TEACHER </a:t>
            </a:r>
          </a:p>
          <a:p>
            <a:pPr lvl="0" algn="ctr">
              <a:spcBef>
                <a:spcPts val="0"/>
              </a:spcBef>
              <a:buNone/>
            </a:pPr>
            <a:r>
              <a:rPr lang="en-US" i="1"/>
              <a:t>vs. </a:t>
            </a:r>
            <a:r>
              <a:rPr lang="en-US" b="1" i="1">
                <a:solidFill>
                  <a:schemeClr val="dk1"/>
                </a:solidFill>
              </a:rPr>
              <a:t>STUDENT</a:t>
            </a:r>
            <a:r>
              <a:rPr lang="en-US" i="1">
                <a:solidFill>
                  <a:schemeClr val="dk1"/>
                </a:solidFill>
              </a:rPr>
              <a:t> direction</a:t>
            </a:r>
          </a:p>
        </p:txBody>
      </p:sp>
      <p:sp>
        <p:nvSpPr>
          <p:cNvPr id="1607" name="Shape 1607"/>
          <p:cNvSpPr txBox="1"/>
          <p:nvPr/>
        </p:nvSpPr>
        <p:spPr>
          <a:xfrm>
            <a:off x="241150" y="5075600"/>
            <a:ext cx="1280700" cy="746400"/>
          </a:xfrm>
          <a:prstGeom prst="rect">
            <a:avLst/>
          </a:prstGeom>
          <a:noFill/>
          <a:ln>
            <a:noFill/>
          </a:ln>
        </p:spPr>
        <p:txBody>
          <a:bodyPr wrap="square" lIns="91425" tIns="91425" rIns="91425" bIns="91425" anchor="t" anchorCtr="0">
            <a:noAutofit/>
          </a:bodyPr>
          <a:lstStyle/>
          <a:p>
            <a:pPr lvl="0" algn="ctr" rtl="0">
              <a:spcBef>
                <a:spcPts val="0"/>
              </a:spcBef>
              <a:buNone/>
            </a:pPr>
            <a:r>
              <a:rPr lang="en-US" sz="1200" b="1"/>
              <a:t>100% Content</a:t>
            </a:r>
          </a:p>
          <a:p>
            <a:pPr lvl="0" algn="r" rtl="0">
              <a:spcBef>
                <a:spcPts val="0"/>
              </a:spcBef>
              <a:buNone/>
            </a:pPr>
            <a:r>
              <a:rPr lang="en-US" sz="1000" b="1"/>
              <a:t>Passive</a:t>
            </a:r>
            <a:r>
              <a:rPr lang="en-US" sz="1000"/>
              <a:t> instruct, </a:t>
            </a:r>
          </a:p>
          <a:p>
            <a:pPr lvl="0" algn="r" rtl="0">
              <a:spcBef>
                <a:spcPts val="0"/>
              </a:spcBef>
              <a:buNone/>
            </a:pPr>
            <a:r>
              <a:rPr lang="en-US" sz="1000"/>
              <a:t>test writing</a:t>
            </a:r>
          </a:p>
        </p:txBody>
      </p:sp>
      <p:sp>
        <p:nvSpPr>
          <p:cNvPr id="1608" name="Shape 1608"/>
          <p:cNvSpPr txBox="1"/>
          <p:nvPr/>
        </p:nvSpPr>
        <p:spPr>
          <a:xfrm>
            <a:off x="1561900" y="5680150"/>
            <a:ext cx="1454700" cy="746400"/>
          </a:xfrm>
          <a:prstGeom prst="rect">
            <a:avLst/>
          </a:prstGeom>
          <a:noFill/>
          <a:ln>
            <a:noFill/>
          </a:ln>
        </p:spPr>
        <p:txBody>
          <a:bodyPr wrap="square" lIns="91425" tIns="91425" rIns="91425" bIns="91425" anchor="t" anchorCtr="0">
            <a:noAutofit/>
          </a:bodyPr>
          <a:lstStyle/>
          <a:p>
            <a:pPr lvl="0" rtl="0">
              <a:spcBef>
                <a:spcPts val="0"/>
              </a:spcBef>
              <a:buNone/>
            </a:pPr>
            <a:r>
              <a:rPr lang="en-US" sz="1200" b="1"/>
              <a:t>100% Teacher/ Course plan </a:t>
            </a:r>
          </a:p>
          <a:p>
            <a:pPr lvl="0" rtl="0">
              <a:spcBef>
                <a:spcPts val="0"/>
              </a:spcBef>
              <a:buNone/>
            </a:pPr>
            <a:r>
              <a:rPr lang="en-US" sz="1000"/>
              <a:t>fixed progress</a:t>
            </a:r>
          </a:p>
        </p:txBody>
      </p:sp>
      <p:sp>
        <p:nvSpPr>
          <p:cNvPr id="1609" name="Shape 1609"/>
          <p:cNvSpPr txBox="1"/>
          <p:nvPr/>
        </p:nvSpPr>
        <p:spPr>
          <a:xfrm>
            <a:off x="6433450" y="5710300"/>
            <a:ext cx="1566900" cy="838500"/>
          </a:xfrm>
          <a:prstGeom prst="rect">
            <a:avLst/>
          </a:prstGeom>
          <a:noFill/>
          <a:ln>
            <a:noFill/>
          </a:ln>
        </p:spPr>
        <p:txBody>
          <a:bodyPr wrap="square" lIns="91425" tIns="91425" rIns="91425" bIns="91425" anchor="t" anchorCtr="0">
            <a:noAutofit/>
          </a:bodyPr>
          <a:lstStyle/>
          <a:p>
            <a:pPr lvl="0" algn="r" rtl="0">
              <a:spcBef>
                <a:spcPts val="0"/>
              </a:spcBef>
              <a:buNone/>
            </a:pPr>
            <a:r>
              <a:rPr lang="en-US" sz="1200" b="1">
                <a:solidFill>
                  <a:srgbClr val="980000"/>
                </a:solidFill>
              </a:rPr>
              <a:t>100% Student/ Group plan </a:t>
            </a:r>
          </a:p>
          <a:p>
            <a:pPr lvl="0" algn="r" rtl="0">
              <a:spcBef>
                <a:spcPts val="0"/>
              </a:spcBef>
              <a:buNone/>
            </a:pPr>
            <a:r>
              <a:rPr lang="en-US" sz="1000">
                <a:solidFill>
                  <a:srgbClr val="980000"/>
                </a:solidFill>
              </a:rPr>
              <a:t>flex progress</a:t>
            </a:r>
            <a:r>
              <a:rPr lang="en-US" sz="1000" b="1">
                <a:solidFill>
                  <a:srgbClr val="980000"/>
                </a:solidFill>
              </a:rPr>
              <a:t> </a:t>
            </a:r>
          </a:p>
        </p:txBody>
      </p:sp>
      <p:sp>
        <p:nvSpPr>
          <p:cNvPr id="1610" name="Shape 1610"/>
          <p:cNvSpPr txBox="1"/>
          <p:nvPr/>
        </p:nvSpPr>
        <p:spPr>
          <a:xfrm>
            <a:off x="5423600" y="4320000"/>
            <a:ext cx="1193400" cy="7464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434343"/>
                </a:solidFill>
              </a:rPr>
              <a:t>Northstar </a:t>
            </a:r>
          </a:p>
          <a:p>
            <a:pPr marL="0" marR="0" lvl="0" indent="0" algn="ctr" rtl="0">
              <a:lnSpc>
                <a:spcPct val="100000"/>
              </a:lnSpc>
              <a:spcBef>
                <a:spcPts val="0"/>
              </a:spcBef>
              <a:spcAft>
                <a:spcPts val="0"/>
              </a:spcAft>
              <a:buNone/>
            </a:pPr>
            <a:r>
              <a:rPr lang="en-US" sz="1000" i="1">
                <a:solidFill>
                  <a:srgbClr val="434343"/>
                </a:solidFill>
              </a:rPr>
              <a:t>WCSD Blended</a:t>
            </a:r>
          </a:p>
        </p:txBody>
      </p:sp>
      <p:sp>
        <p:nvSpPr>
          <p:cNvPr id="1611" name="Shape 1611"/>
          <p:cNvSpPr txBox="1"/>
          <p:nvPr/>
        </p:nvSpPr>
        <p:spPr>
          <a:xfrm>
            <a:off x="4260650" y="4939287"/>
            <a:ext cx="1193400" cy="746400"/>
          </a:xfrm>
          <a:prstGeom prst="rect">
            <a:avLst/>
          </a:prstGeom>
          <a:solidFill>
            <a:srgbClr val="E6B8AF"/>
          </a:solidFill>
          <a:ln w="9525" cap="flat" cmpd="sng">
            <a:solidFill>
              <a:srgbClr val="1155CC"/>
            </a:solidFill>
            <a:prstDash val="dash"/>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1155CC"/>
                </a:solidFill>
              </a:rPr>
              <a:t>K12 &amp;</a:t>
            </a:r>
          </a:p>
          <a:p>
            <a:pPr marL="0" marR="0" lvl="0" indent="0" algn="ctr" rtl="0">
              <a:lnSpc>
                <a:spcPct val="100000"/>
              </a:lnSpc>
              <a:spcBef>
                <a:spcPts val="0"/>
              </a:spcBef>
              <a:spcAft>
                <a:spcPts val="0"/>
              </a:spcAft>
              <a:buNone/>
            </a:pPr>
            <a:r>
              <a:rPr lang="en-US" sz="1200" b="1" i="1">
                <a:solidFill>
                  <a:srgbClr val="1155CC"/>
                </a:solidFill>
              </a:rPr>
              <a:t>Connections</a:t>
            </a:r>
          </a:p>
          <a:p>
            <a:pPr marL="0" marR="0" lvl="0" indent="0" algn="ctr" rtl="0">
              <a:lnSpc>
                <a:spcPct val="100000"/>
              </a:lnSpc>
              <a:spcBef>
                <a:spcPts val="0"/>
              </a:spcBef>
              <a:spcAft>
                <a:spcPts val="0"/>
              </a:spcAft>
              <a:buNone/>
            </a:pPr>
            <a:r>
              <a:rPr lang="en-US" sz="1200" b="1" i="1">
                <a:solidFill>
                  <a:srgbClr val="1155CC"/>
                </a:solidFill>
              </a:rPr>
              <a:t>Academy</a:t>
            </a:r>
          </a:p>
        </p:txBody>
      </p:sp>
      <p:sp>
        <p:nvSpPr>
          <p:cNvPr id="1612" name="Shape 1612"/>
          <p:cNvSpPr txBox="1"/>
          <p:nvPr/>
        </p:nvSpPr>
        <p:spPr>
          <a:xfrm>
            <a:off x="8079250" y="2998400"/>
            <a:ext cx="861600" cy="4761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434343"/>
                </a:solidFill>
              </a:rPr>
              <a:t>Charter w/ building</a:t>
            </a:r>
          </a:p>
        </p:txBody>
      </p:sp>
      <p:sp>
        <p:nvSpPr>
          <p:cNvPr id="1613" name="Shape 1613"/>
          <p:cNvSpPr txBox="1"/>
          <p:nvPr/>
        </p:nvSpPr>
        <p:spPr>
          <a:xfrm>
            <a:off x="8112700" y="1162300"/>
            <a:ext cx="861600" cy="4761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434343"/>
                </a:solidFill>
              </a:rPr>
              <a:t>NV District School </a:t>
            </a:r>
          </a:p>
        </p:txBody>
      </p:sp>
      <p:sp>
        <p:nvSpPr>
          <p:cNvPr id="1614" name="Shape 1614"/>
          <p:cNvSpPr txBox="1"/>
          <p:nvPr/>
        </p:nvSpPr>
        <p:spPr>
          <a:xfrm>
            <a:off x="8209725" y="1757725"/>
            <a:ext cx="608100" cy="476100"/>
          </a:xfrm>
          <a:prstGeom prst="rect">
            <a:avLst/>
          </a:prstGeom>
          <a:solidFill>
            <a:srgbClr val="D5A6BD"/>
          </a:solidFill>
          <a:ln w="19050" cap="flat" cmpd="sng">
            <a:solidFill>
              <a:srgbClr val="434343"/>
            </a:solidFill>
            <a:prstDash val="dash"/>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F3F3F3"/>
                </a:solidFill>
              </a:rPr>
              <a:t>NR21 pilot</a:t>
            </a:r>
          </a:p>
        </p:txBody>
      </p:sp>
      <p:sp>
        <p:nvSpPr>
          <p:cNvPr id="1615" name="Shape 1615"/>
          <p:cNvSpPr txBox="1"/>
          <p:nvPr/>
        </p:nvSpPr>
        <p:spPr>
          <a:xfrm>
            <a:off x="8162100" y="2349700"/>
            <a:ext cx="806100" cy="476100"/>
          </a:xfrm>
          <a:prstGeom prst="rect">
            <a:avLst/>
          </a:prstGeom>
          <a:solidFill>
            <a:srgbClr val="D5A6BD"/>
          </a:solidFill>
          <a:ln w="9525" cap="flat" cmpd="sng">
            <a:solidFill>
              <a:srgbClr val="434343"/>
            </a:solidFill>
            <a:prstDash val="dashDot"/>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100" i="1">
                <a:solidFill>
                  <a:srgbClr val="F3F3F3"/>
                </a:solidFill>
              </a:rPr>
              <a:t>Personal CBE pilot</a:t>
            </a:r>
          </a:p>
        </p:txBody>
      </p:sp>
      <p:sp>
        <p:nvSpPr>
          <p:cNvPr id="1616" name="Shape 1616"/>
          <p:cNvSpPr txBox="1"/>
          <p:nvPr/>
        </p:nvSpPr>
        <p:spPr>
          <a:xfrm>
            <a:off x="8106450" y="3697300"/>
            <a:ext cx="861600" cy="476100"/>
          </a:xfrm>
          <a:prstGeom prst="rect">
            <a:avLst/>
          </a:prstGeom>
          <a:solidFill>
            <a:srgbClr val="E6B8AF"/>
          </a:solidFill>
          <a:ln w="9525" cap="flat" cmpd="sng">
            <a:solidFill>
              <a:srgbClr val="1155CC"/>
            </a:solidFill>
            <a:prstDash val="dash"/>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434343"/>
                </a:solidFill>
              </a:rPr>
              <a:t>Charter virtual</a:t>
            </a:r>
          </a:p>
        </p:txBody>
      </p:sp>
      <p:sp>
        <p:nvSpPr>
          <p:cNvPr id="1617" name="Shape 1617"/>
          <p:cNvSpPr txBox="1"/>
          <p:nvPr/>
        </p:nvSpPr>
        <p:spPr>
          <a:xfrm>
            <a:off x="8079250" y="4320000"/>
            <a:ext cx="993300" cy="636300"/>
          </a:xfrm>
          <a:prstGeom prst="rect">
            <a:avLst/>
          </a:prstGeom>
          <a:solidFill>
            <a:srgbClr val="FCE5CD"/>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434343"/>
                </a:solidFill>
              </a:rPr>
              <a:t>Private w/ Personal Expeditionary</a:t>
            </a:r>
          </a:p>
        </p:txBody>
      </p:sp>
      <p:sp>
        <p:nvSpPr>
          <p:cNvPr id="1618" name="Shape 1618"/>
          <p:cNvSpPr txBox="1"/>
          <p:nvPr/>
        </p:nvSpPr>
        <p:spPr>
          <a:xfrm>
            <a:off x="8112700" y="5192000"/>
            <a:ext cx="806100" cy="361200"/>
          </a:xfrm>
          <a:prstGeom prst="rect">
            <a:avLst/>
          </a:prstGeom>
          <a:solidFill>
            <a:srgbClr val="CFE2F3"/>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000" i="1">
                <a:solidFill>
                  <a:srgbClr val="1155CC"/>
                </a:solidFill>
              </a:rPr>
              <a:t>Higher Ed</a:t>
            </a:r>
          </a:p>
        </p:txBody>
      </p:sp>
      <p:sp>
        <p:nvSpPr>
          <p:cNvPr id="1619" name="Shape 1619"/>
          <p:cNvSpPr txBox="1"/>
          <p:nvPr/>
        </p:nvSpPr>
        <p:spPr>
          <a:xfrm>
            <a:off x="4864587" y="2858800"/>
            <a:ext cx="1136700" cy="838500"/>
          </a:xfrm>
          <a:prstGeom prst="rect">
            <a:avLst/>
          </a:prstGeom>
          <a:solidFill>
            <a:srgbClr val="CFE2F3"/>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b="1" i="1">
                <a:solidFill>
                  <a:srgbClr val="1155CC"/>
                </a:solidFill>
              </a:rPr>
              <a:t>TMCC</a:t>
            </a:r>
          </a:p>
          <a:p>
            <a:pPr marL="0" marR="0" lvl="0" indent="0" algn="ctr" rtl="0">
              <a:lnSpc>
                <a:spcPct val="100000"/>
              </a:lnSpc>
              <a:spcBef>
                <a:spcPts val="0"/>
              </a:spcBef>
              <a:spcAft>
                <a:spcPts val="0"/>
              </a:spcAft>
              <a:buNone/>
            </a:pPr>
            <a:r>
              <a:rPr lang="en-US" sz="1000" i="1">
                <a:solidFill>
                  <a:srgbClr val="1155CC"/>
                </a:solidFill>
              </a:rPr>
              <a:t>LEAP program</a:t>
            </a:r>
          </a:p>
        </p:txBody>
      </p:sp>
      <p:sp>
        <p:nvSpPr>
          <p:cNvPr id="1620" name="Shape 1620"/>
          <p:cNvSpPr txBox="1"/>
          <p:nvPr/>
        </p:nvSpPr>
        <p:spPr>
          <a:xfrm>
            <a:off x="4473750" y="1758250"/>
            <a:ext cx="1761900" cy="958800"/>
          </a:xfrm>
          <a:prstGeom prst="rect">
            <a:avLst/>
          </a:prstGeom>
          <a:solidFill>
            <a:srgbClr val="FCE5CD"/>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1155CC"/>
                </a:solidFill>
              </a:rPr>
              <a:t>+IMPACT</a:t>
            </a:r>
          </a:p>
          <a:p>
            <a:pPr marL="0" marR="0" lvl="0" indent="0" algn="ctr" rtl="0">
              <a:lnSpc>
                <a:spcPct val="100000"/>
              </a:lnSpc>
              <a:spcBef>
                <a:spcPts val="0"/>
              </a:spcBef>
              <a:spcAft>
                <a:spcPts val="0"/>
              </a:spcAft>
              <a:buNone/>
            </a:pPr>
            <a:r>
              <a:rPr lang="en-US" sz="1000" i="1">
                <a:solidFill>
                  <a:srgbClr val="1155CC"/>
                </a:solidFill>
              </a:rPr>
              <a:t>schools</a:t>
            </a:r>
          </a:p>
          <a:p>
            <a:pPr marL="0" marR="0" lvl="0" indent="0" algn="ctr" rtl="0">
              <a:lnSpc>
                <a:spcPct val="100000"/>
              </a:lnSpc>
              <a:spcBef>
                <a:spcPts val="0"/>
              </a:spcBef>
              <a:spcAft>
                <a:spcPts val="0"/>
              </a:spcAft>
              <a:buNone/>
            </a:pPr>
            <a:r>
              <a:rPr lang="en-US" sz="1000" i="1">
                <a:solidFill>
                  <a:srgbClr val="1155CC"/>
                </a:solidFill>
              </a:rPr>
              <a:t>P-12 (CA)</a:t>
            </a:r>
          </a:p>
        </p:txBody>
      </p:sp>
      <p:sp>
        <p:nvSpPr>
          <p:cNvPr id="1621" name="Shape 1621"/>
          <p:cNvSpPr txBox="1"/>
          <p:nvPr/>
        </p:nvSpPr>
        <p:spPr>
          <a:xfrm>
            <a:off x="1555775" y="2113600"/>
            <a:ext cx="2019300" cy="35667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rtl="0">
              <a:lnSpc>
                <a:spcPct val="100000"/>
              </a:lnSpc>
              <a:spcBef>
                <a:spcPts val="0"/>
              </a:spcBef>
              <a:spcAft>
                <a:spcPts val="0"/>
              </a:spcAft>
              <a:buNone/>
            </a:pPr>
            <a:r>
              <a:rPr lang="en-US" b="1" i="1">
                <a:solidFill>
                  <a:srgbClr val="434343"/>
                </a:solidFill>
              </a:rPr>
              <a:t>A-TECH</a:t>
            </a:r>
          </a:p>
          <a:p>
            <a:pPr marL="0" marR="0" lvl="0" indent="0" rtl="0">
              <a:lnSpc>
                <a:spcPct val="100000"/>
              </a:lnSpc>
              <a:spcBef>
                <a:spcPts val="0"/>
              </a:spcBef>
              <a:spcAft>
                <a:spcPts val="0"/>
              </a:spcAft>
              <a:buNone/>
            </a:pPr>
            <a:r>
              <a:rPr lang="en-US" sz="1000" i="1">
                <a:solidFill>
                  <a:srgbClr val="434343"/>
                </a:solidFill>
              </a:rPr>
              <a:t>Magnet CCSD</a:t>
            </a:r>
          </a:p>
        </p:txBody>
      </p:sp>
      <p:sp>
        <p:nvSpPr>
          <p:cNvPr id="1622" name="Shape 1622"/>
          <p:cNvSpPr txBox="1"/>
          <p:nvPr/>
        </p:nvSpPr>
        <p:spPr>
          <a:xfrm>
            <a:off x="1644275" y="2705100"/>
            <a:ext cx="993300" cy="13482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b="1" i="1">
                <a:solidFill>
                  <a:srgbClr val="434343"/>
                </a:solidFill>
              </a:rPr>
              <a:t>AACT</a:t>
            </a:r>
          </a:p>
          <a:p>
            <a:pPr marL="0" marR="0" lvl="0" indent="0" algn="ctr" rtl="0">
              <a:lnSpc>
                <a:spcPct val="100000"/>
              </a:lnSpc>
              <a:spcBef>
                <a:spcPts val="0"/>
              </a:spcBef>
              <a:spcAft>
                <a:spcPts val="0"/>
              </a:spcAft>
              <a:buNone/>
            </a:pPr>
            <a:r>
              <a:rPr lang="en-US" sz="1000" i="1">
                <a:solidFill>
                  <a:srgbClr val="434343"/>
                </a:solidFill>
              </a:rPr>
              <a:t>Magnet WCSD</a:t>
            </a:r>
          </a:p>
        </p:txBody>
      </p:sp>
      <p:sp>
        <p:nvSpPr>
          <p:cNvPr id="1623" name="Shape 1623"/>
          <p:cNvSpPr txBox="1"/>
          <p:nvPr/>
        </p:nvSpPr>
        <p:spPr>
          <a:xfrm>
            <a:off x="1555775" y="3801925"/>
            <a:ext cx="1638300" cy="10455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rtl="0">
              <a:lnSpc>
                <a:spcPct val="100000"/>
              </a:lnSpc>
              <a:spcBef>
                <a:spcPts val="0"/>
              </a:spcBef>
              <a:spcAft>
                <a:spcPts val="0"/>
              </a:spcAft>
              <a:buNone/>
            </a:pPr>
            <a:r>
              <a:rPr lang="en-US" b="1" i="1">
                <a:solidFill>
                  <a:srgbClr val="434343"/>
                </a:solidFill>
              </a:rPr>
              <a:t>Incline HS AP </a:t>
            </a:r>
            <a:r>
              <a:rPr lang="en-US" sz="1200" b="1" i="1">
                <a:solidFill>
                  <a:srgbClr val="434343"/>
                </a:solidFill>
              </a:rPr>
              <a:t>w/ </a:t>
            </a:r>
          </a:p>
          <a:p>
            <a:pPr marL="0" marR="0" lvl="0" indent="0" rtl="0">
              <a:lnSpc>
                <a:spcPct val="100000"/>
              </a:lnSpc>
              <a:spcBef>
                <a:spcPts val="0"/>
              </a:spcBef>
              <a:spcAft>
                <a:spcPts val="0"/>
              </a:spcAft>
              <a:buNone/>
            </a:pPr>
            <a:r>
              <a:rPr lang="en-US" sz="1200" b="1" i="1">
                <a:solidFill>
                  <a:srgbClr val="434343"/>
                </a:solidFill>
              </a:rPr>
              <a:t>                     1:1</a:t>
            </a:r>
            <a:r>
              <a:rPr lang="en-US" sz="1000" i="1">
                <a:solidFill>
                  <a:srgbClr val="434343"/>
                </a:solidFill>
              </a:rPr>
              <a:t> </a:t>
            </a:r>
          </a:p>
        </p:txBody>
      </p:sp>
      <p:sp>
        <p:nvSpPr>
          <p:cNvPr id="1624" name="Shape 1624"/>
          <p:cNvSpPr txBox="1"/>
          <p:nvPr/>
        </p:nvSpPr>
        <p:spPr>
          <a:xfrm>
            <a:off x="2704200" y="4949650"/>
            <a:ext cx="1454700" cy="746400"/>
          </a:xfrm>
          <a:prstGeom prst="rect">
            <a:avLst/>
          </a:prstGeom>
          <a:solidFill>
            <a:srgbClr val="CFE2F3"/>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b="1" i="1">
                <a:solidFill>
                  <a:srgbClr val="1155CC"/>
                </a:solidFill>
              </a:rPr>
              <a:t>BYU</a:t>
            </a:r>
            <a:r>
              <a:rPr lang="en-US" sz="1000" i="1">
                <a:solidFill>
                  <a:srgbClr val="1155CC"/>
                </a:solidFill>
              </a:rPr>
              <a:t> </a:t>
            </a:r>
          </a:p>
          <a:p>
            <a:pPr marL="0" marR="0" lvl="0" indent="0" algn="ctr" rtl="0">
              <a:lnSpc>
                <a:spcPct val="100000"/>
              </a:lnSpc>
              <a:spcBef>
                <a:spcPts val="0"/>
              </a:spcBef>
              <a:spcAft>
                <a:spcPts val="0"/>
              </a:spcAft>
              <a:buNone/>
            </a:pPr>
            <a:r>
              <a:rPr lang="en-US" sz="1000" i="1">
                <a:solidFill>
                  <a:srgbClr val="1155CC"/>
                </a:solidFill>
              </a:rPr>
              <a:t>credit recovery courses </a:t>
            </a:r>
          </a:p>
        </p:txBody>
      </p:sp>
      <p:sp>
        <p:nvSpPr>
          <p:cNvPr id="1625" name="Shape 1625"/>
          <p:cNvSpPr txBox="1"/>
          <p:nvPr/>
        </p:nvSpPr>
        <p:spPr>
          <a:xfrm>
            <a:off x="1555775" y="4413800"/>
            <a:ext cx="861600" cy="12885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434343"/>
                </a:solidFill>
              </a:rPr>
              <a:t>Galena AP Courses </a:t>
            </a:r>
          </a:p>
          <a:p>
            <a:pPr marL="0" marR="0" lvl="0" indent="0" algn="ctr" rtl="0">
              <a:lnSpc>
                <a:spcPct val="100000"/>
              </a:lnSpc>
              <a:spcBef>
                <a:spcPts val="0"/>
              </a:spcBef>
              <a:spcAft>
                <a:spcPts val="0"/>
              </a:spcAft>
              <a:buNone/>
            </a:pPr>
            <a:r>
              <a:rPr lang="en-US" sz="1000" i="1">
                <a:solidFill>
                  <a:srgbClr val="434343"/>
                </a:solidFill>
              </a:rPr>
              <a:t>not 1:1</a:t>
            </a:r>
          </a:p>
        </p:txBody>
      </p:sp>
      <p:sp>
        <p:nvSpPr>
          <p:cNvPr id="1626" name="Shape 1626"/>
          <p:cNvSpPr txBox="1"/>
          <p:nvPr/>
        </p:nvSpPr>
        <p:spPr>
          <a:xfrm>
            <a:off x="3103175" y="4182975"/>
            <a:ext cx="806100" cy="680100"/>
          </a:xfrm>
          <a:prstGeom prst="rect">
            <a:avLst/>
          </a:prstGeom>
          <a:solidFill>
            <a:srgbClr val="CFE2F3"/>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b="1" i="1">
                <a:solidFill>
                  <a:srgbClr val="1155CC"/>
                </a:solidFill>
              </a:rPr>
              <a:t>UNR</a:t>
            </a:r>
          </a:p>
          <a:p>
            <a:pPr marL="0" marR="0" lvl="0" indent="0" algn="ctr" rtl="0">
              <a:lnSpc>
                <a:spcPct val="100000"/>
              </a:lnSpc>
              <a:spcBef>
                <a:spcPts val="0"/>
              </a:spcBef>
              <a:spcAft>
                <a:spcPts val="0"/>
              </a:spcAft>
              <a:buNone/>
            </a:pPr>
            <a:r>
              <a:rPr lang="en-US" sz="1000" i="1">
                <a:solidFill>
                  <a:srgbClr val="1155CC"/>
                </a:solidFill>
              </a:rPr>
              <a:t>Dual Credit</a:t>
            </a:r>
          </a:p>
        </p:txBody>
      </p:sp>
      <p:sp>
        <p:nvSpPr>
          <p:cNvPr id="1627" name="Shape 1627"/>
          <p:cNvSpPr txBox="1"/>
          <p:nvPr/>
        </p:nvSpPr>
        <p:spPr>
          <a:xfrm>
            <a:off x="3026212" y="1752100"/>
            <a:ext cx="1338300" cy="2397900"/>
          </a:xfrm>
          <a:prstGeom prst="rect">
            <a:avLst/>
          </a:prstGeom>
          <a:solidFill>
            <a:srgbClr val="EAD1DC"/>
          </a:solidFill>
          <a:ln w="9525" cap="flat" cmpd="sng">
            <a:solidFill>
              <a:srgbClr val="741B47"/>
            </a:solidFill>
            <a:prstDash val="solid"/>
            <a:round/>
            <a:headEnd type="none" w="med" len="med"/>
            <a:tailEnd type="none" w="med" len="med"/>
          </a:ln>
        </p:spPr>
        <p:txBody>
          <a:bodyPr wrap="square" lIns="91425" tIns="91425" rIns="91425" bIns="91425" anchor="t" anchorCtr="0">
            <a:noAutofit/>
          </a:bodyPr>
          <a:lstStyle/>
          <a:p>
            <a:pPr marL="0" marR="0" lvl="0" indent="0" algn="l" rtl="0">
              <a:lnSpc>
                <a:spcPct val="100000"/>
              </a:lnSpc>
              <a:spcBef>
                <a:spcPts val="0"/>
              </a:spcBef>
              <a:spcAft>
                <a:spcPts val="0"/>
              </a:spcAft>
              <a:buNone/>
            </a:pPr>
            <a:r>
              <a:rPr lang="en-US" sz="1200" b="1" i="1">
                <a:solidFill>
                  <a:srgbClr val="434343"/>
                </a:solidFill>
              </a:rPr>
              <a:t>Innovations HS </a:t>
            </a:r>
          </a:p>
          <a:p>
            <a:pPr marL="0" marR="0" lvl="0" indent="0" algn="ctr" rtl="0">
              <a:lnSpc>
                <a:spcPct val="100000"/>
              </a:lnSpc>
              <a:spcBef>
                <a:spcPts val="0"/>
              </a:spcBef>
              <a:spcAft>
                <a:spcPts val="0"/>
              </a:spcAft>
              <a:buNone/>
            </a:pPr>
            <a:r>
              <a:rPr lang="en-US" sz="1000" i="1">
                <a:solidFill>
                  <a:srgbClr val="434343"/>
                </a:solidFill>
              </a:rPr>
              <a:t>(Big Picture)</a:t>
            </a:r>
          </a:p>
        </p:txBody>
      </p:sp>
      <p:sp>
        <p:nvSpPr>
          <p:cNvPr id="1628" name="Shape 1628"/>
          <p:cNvSpPr txBox="1"/>
          <p:nvPr/>
        </p:nvSpPr>
        <p:spPr>
          <a:xfrm>
            <a:off x="3794450" y="3269700"/>
            <a:ext cx="1136700" cy="838500"/>
          </a:xfrm>
          <a:prstGeom prst="rect">
            <a:avLst/>
          </a:prstGeom>
          <a:solidFill>
            <a:srgbClr val="D5A6BD"/>
          </a:solidFill>
          <a:ln w="19050" cap="flat" cmpd="sng">
            <a:solidFill>
              <a:srgbClr val="434343"/>
            </a:solidFill>
            <a:prstDash val="dash"/>
            <a:round/>
            <a:headEnd type="none" w="med" len="med"/>
            <a:tailEnd type="none" w="med" len="med"/>
          </a:ln>
        </p:spPr>
        <p:txBody>
          <a:bodyPr wrap="square" lIns="91425" tIns="91425" rIns="91425" bIns="91425" anchor="ctr" anchorCtr="0">
            <a:noAutofit/>
          </a:bodyPr>
          <a:lstStyle/>
          <a:p>
            <a:pPr marL="0" marR="0" lvl="0" indent="0" algn="ctr" rtl="0">
              <a:lnSpc>
                <a:spcPct val="100000"/>
              </a:lnSpc>
              <a:spcBef>
                <a:spcPts val="0"/>
              </a:spcBef>
              <a:spcAft>
                <a:spcPts val="0"/>
              </a:spcAft>
              <a:buNone/>
            </a:pPr>
            <a:r>
              <a:rPr lang="en-US" sz="1200" b="1" i="1">
                <a:solidFill>
                  <a:srgbClr val="F3F3F3"/>
                </a:solidFill>
              </a:rPr>
              <a:t>Carson City SD </a:t>
            </a:r>
            <a:r>
              <a:rPr lang="en-US" sz="1000" i="1">
                <a:solidFill>
                  <a:srgbClr val="F3F3F3"/>
                </a:solidFill>
              </a:rPr>
              <a:t>3-12th</a:t>
            </a:r>
          </a:p>
        </p:txBody>
      </p:sp>
      <p:sp>
        <p:nvSpPr>
          <p:cNvPr id="1629" name="Shape 1629"/>
          <p:cNvSpPr txBox="1"/>
          <p:nvPr/>
        </p:nvSpPr>
        <p:spPr>
          <a:xfrm>
            <a:off x="4053800" y="4171450"/>
            <a:ext cx="1454700" cy="746400"/>
          </a:xfrm>
          <a:prstGeom prst="rect">
            <a:avLst/>
          </a:prstGeom>
          <a:solidFill>
            <a:srgbClr val="D5A6BD"/>
          </a:solidFill>
          <a:ln w="9525" cap="flat" cmpd="sng">
            <a:solidFill>
              <a:srgbClr val="434343"/>
            </a:solidFill>
            <a:prstDash val="dot"/>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F3F3F3"/>
                </a:solidFill>
              </a:rPr>
              <a:t>CCSD Summit CBE</a:t>
            </a:r>
            <a:r>
              <a:rPr lang="en-US" sz="1000" i="1">
                <a:solidFill>
                  <a:srgbClr val="F3F3F3"/>
                </a:solidFill>
              </a:rPr>
              <a:t> pilots (4-8)</a:t>
            </a:r>
          </a:p>
        </p:txBody>
      </p:sp>
      <p:sp>
        <p:nvSpPr>
          <p:cNvPr id="1630" name="Shape 1630"/>
          <p:cNvSpPr txBox="1"/>
          <p:nvPr/>
        </p:nvSpPr>
        <p:spPr>
          <a:xfrm>
            <a:off x="2965500" y="2213800"/>
            <a:ext cx="1193400" cy="4761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1155CC"/>
                </a:solidFill>
              </a:rPr>
              <a:t>High Tech High</a:t>
            </a:r>
          </a:p>
        </p:txBody>
      </p:sp>
      <p:sp>
        <p:nvSpPr>
          <p:cNvPr id="1631" name="Shape 1631"/>
          <p:cNvSpPr txBox="1"/>
          <p:nvPr/>
        </p:nvSpPr>
        <p:spPr>
          <a:xfrm>
            <a:off x="2762450" y="2775000"/>
            <a:ext cx="1193400" cy="5481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1155CC"/>
                </a:solidFill>
              </a:rPr>
              <a:t>New Tech Network</a:t>
            </a:r>
          </a:p>
        </p:txBody>
      </p:sp>
      <p:sp>
        <p:nvSpPr>
          <p:cNvPr id="1632" name="Shape 1632"/>
          <p:cNvSpPr txBox="1"/>
          <p:nvPr/>
        </p:nvSpPr>
        <p:spPr>
          <a:xfrm>
            <a:off x="4080725" y="2398937"/>
            <a:ext cx="943800" cy="6363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434343"/>
                </a:solidFill>
              </a:rPr>
              <a:t>SNACS</a:t>
            </a:r>
          </a:p>
          <a:p>
            <a:pPr marL="0" marR="0" lvl="0" indent="0" algn="ctr" rtl="0">
              <a:lnSpc>
                <a:spcPct val="100000"/>
              </a:lnSpc>
              <a:spcBef>
                <a:spcPts val="0"/>
              </a:spcBef>
              <a:spcAft>
                <a:spcPts val="0"/>
              </a:spcAft>
              <a:buNone/>
            </a:pPr>
            <a:r>
              <a:rPr lang="en-US" sz="1000" i="1">
                <a:solidFill>
                  <a:srgbClr val="434343"/>
                </a:solidFill>
              </a:rPr>
              <a:t>Sierra NV Charter P-8</a:t>
            </a:r>
          </a:p>
        </p:txBody>
      </p:sp>
      <p:sp>
        <p:nvSpPr>
          <p:cNvPr id="1633" name="Shape 1633"/>
          <p:cNvSpPr txBox="1"/>
          <p:nvPr/>
        </p:nvSpPr>
        <p:spPr>
          <a:xfrm>
            <a:off x="6001300" y="2515675"/>
            <a:ext cx="1280700" cy="1667400"/>
          </a:xfrm>
          <a:prstGeom prst="rect">
            <a:avLst/>
          </a:prstGeom>
          <a:solidFill>
            <a:srgbClr val="E6B8AF"/>
          </a:solidFill>
          <a:ln w="9525" cap="flat" cmpd="sng">
            <a:solidFill>
              <a:srgbClr val="1155CC"/>
            </a:solidFill>
            <a:prstDash val="solid"/>
            <a:round/>
            <a:headEnd type="none" w="med" len="med"/>
            <a:tailEnd type="none" w="med" len="med"/>
          </a:ln>
        </p:spPr>
        <p:txBody>
          <a:bodyPr wrap="square" lIns="91425" tIns="91425" rIns="91425" bIns="91425" anchor="t" anchorCtr="0">
            <a:noAutofit/>
          </a:bodyPr>
          <a:lstStyle/>
          <a:p>
            <a:pPr marL="0" marR="0" lvl="0" indent="0" algn="ctr" rtl="0">
              <a:lnSpc>
                <a:spcPct val="100000"/>
              </a:lnSpc>
              <a:spcBef>
                <a:spcPts val="0"/>
              </a:spcBef>
              <a:spcAft>
                <a:spcPts val="0"/>
              </a:spcAft>
              <a:buNone/>
            </a:pPr>
            <a:r>
              <a:rPr lang="en-US" sz="1200" b="1" i="1">
                <a:solidFill>
                  <a:srgbClr val="1155CC"/>
                </a:solidFill>
              </a:rPr>
              <a:t>SUMMIT Learning</a:t>
            </a:r>
            <a:r>
              <a:rPr lang="en-US" sz="1000" i="1">
                <a:solidFill>
                  <a:srgbClr val="1155CC"/>
                </a:solidFill>
              </a:rPr>
              <a:t> </a:t>
            </a:r>
          </a:p>
          <a:p>
            <a:pPr marL="0" marR="0" lvl="0" indent="0" algn="ctr" rtl="0">
              <a:lnSpc>
                <a:spcPct val="100000"/>
              </a:lnSpc>
              <a:spcBef>
                <a:spcPts val="0"/>
              </a:spcBef>
              <a:spcAft>
                <a:spcPts val="0"/>
              </a:spcAft>
              <a:buNone/>
            </a:pPr>
            <a:r>
              <a:rPr lang="en-US" sz="1000" i="1">
                <a:solidFill>
                  <a:srgbClr val="1155CC"/>
                </a:solidFill>
              </a:rPr>
              <a:t>w/ Personalized Learning Plans &amp; Projects (4-12)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sldNum" idx="12"/>
          </p:nvPr>
        </p:nvSpPr>
        <p:spPr>
          <a:xfrm>
            <a:off x="6553200" y="6245225"/>
            <a:ext cx="2133600" cy="4761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62</a:t>
            </a:fld>
            <a:endParaRPr lang="en-US"/>
          </a:p>
        </p:txBody>
      </p:sp>
      <p:sp>
        <p:nvSpPr>
          <p:cNvPr id="1640" name="Shape 1640"/>
          <p:cNvSpPr txBox="1">
            <a:spLocks noGrp="1"/>
          </p:cNvSpPr>
          <p:nvPr>
            <p:ph type="title"/>
          </p:nvPr>
        </p:nvSpPr>
        <p:spPr>
          <a:xfrm>
            <a:off x="353775" y="95250"/>
            <a:ext cx="8422800" cy="559800"/>
          </a:xfrm>
          <a:prstGeom prst="rect">
            <a:avLst/>
          </a:prstGeom>
        </p:spPr>
        <p:txBody>
          <a:bodyPr wrap="square" lIns="91425" tIns="91425" rIns="91425" bIns="91425" anchor="ctr" anchorCtr="0">
            <a:noAutofit/>
          </a:bodyPr>
          <a:lstStyle/>
          <a:p>
            <a:pPr lvl="0" rtl="0">
              <a:spcBef>
                <a:spcPts val="0"/>
              </a:spcBef>
              <a:buNone/>
            </a:pPr>
            <a:r>
              <a:rPr lang="en-US" sz="2400" b="1">
                <a:solidFill>
                  <a:srgbClr val="B100B1"/>
                </a:solidFill>
                <a:latin typeface="Quattrocento Sans"/>
                <a:ea typeface="Quattrocento Sans"/>
                <a:cs typeface="Quattrocento Sans"/>
                <a:sym typeface="Quattrocento Sans"/>
              </a:rPr>
              <a:t>Competency-based Education is rapidly spreading in the US</a:t>
            </a:r>
          </a:p>
        </p:txBody>
      </p:sp>
      <p:sp>
        <p:nvSpPr>
          <p:cNvPr id="1641" name="Shape 1641"/>
          <p:cNvSpPr txBox="1">
            <a:spLocks noGrp="1"/>
          </p:cNvSpPr>
          <p:nvPr>
            <p:ph type="body" idx="1"/>
          </p:nvPr>
        </p:nvSpPr>
        <p:spPr>
          <a:xfrm>
            <a:off x="108850" y="1010825"/>
            <a:ext cx="9035100" cy="5115600"/>
          </a:xfrm>
          <a:prstGeom prst="rect">
            <a:avLst/>
          </a:prstGeom>
        </p:spPr>
        <p:txBody>
          <a:bodyPr wrap="square" lIns="91425" tIns="91425" rIns="91425" bIns="91425" anchor="t" anchorCtr="0">
            <a:noAutofit/>
          </a:bodyPr>
          <a:lstStyle/>
          <a:p>
            <a:pPr marL="457200" lvl="0" indent="-228600">
              <a:spcBef>
                <a:spcPts val="0"/>
              </a:spcBef>
            </a:pPr>
            <a:endParaRPr/>
          </a:p>
        </p:txBody>
      </p:sp>
      <p:pic>
        <p:nvPicPr>
          <p:cNvPr id="1642" name="Shape 1642"/>
          <p:cNvPicPr preferRelativeResize="0"/>
          <p:nvPr/>
        </p:nvPicPr>
        <p:blipFill>
          <a:blip r:embed="rId3">
            <a:alphaModFix/>
          </a:blip>
          <a:stretch>
            <a:fillRect/>
          </a:stretch>
        </p:blipFill>
        <p:spPr>
          <a:xfrm>
            <a:off x="0" y="579388"/>
            <a:ext cx="9143999" cy="5978475"/>
          </a:xfrm>
          <a:prstGeom prst="rect">
            <a:avLst/>
          </a:prstGeom>
          <a:noFill/>
          <a:ln>
            <a:noFill/>
          </a:ln>
        </p:spPr>
      </p:pic>
      <p:sp>
        <p:nvSpPr>
          <p:cNvPr id="1643" name="Shape 1643"/>
          <p:cNvSpPr txBox="1"/>
          <p:nvPr/>
        </p:nvSpPr>
        <p:spPr>
          <a:xfrm>
            <a:off x="665025" y="5947675"/>
            <a:ext cx="6688500" cy="367500"/>
          </a:xfrm>
          <a:prstGeom prst="rect">
            <a:avLst/>
          </a:prstGeom>
          <a:noFill/>
          <a:ln>
            <a:noFill/>
          </a:ln>
        </p:spPr>
        <p:txBody>
          <a:bodyPr wrap="square" lIns="91425" tIns="91425" rIns="91425" bIns="91425" anchor="t" anchorCtr="0">
            <a:noAutofit/>
          </a:bodyPr>
          <a:lstStyle/>
          <a:p>
            <a:pPr lvl="0">
              <a:spcBef>
                <a:spcPts val="0"/>
              </a:spcBef>
              <a:buNone/>
            </a:pPr>
            <a:r>
              <a:rPr lang="en-US" sz="1800" b="1" i="1">
                <a:solidFill>
                  <a:srgbClr val="B100B1"/>
                </a:solidFill>
                <a:highlight>
                  <a:srgbClr val="FFD966"/>
                </a:highlight>
              </a:rPr>
              <a:t>NV passed A.B. 110 - to create a CBE Pilot Network</a:t>
            </a:r>
          </a:p>
        </p:txBody>
      </p:sp>
      <p:cxnSp>
        <p:nvCxnSpPr>
          <p:cNvPr id="1644" name="Shape 1644"/>
          <p:cNvCxnSpPr/>
          <p:nvPr/>
        </p:nvCxnSpPr>
        <p:spPr>
          <a:xfrm rot="10800000">
            <a:off x="1360775" y="3824825"/>
            <a:ext cx="884400" cy="2000400"/>
          </a:xfrm>
          <a:prstGeom prst="straightConnector1">
            <a:avLst/>
          </a:prstGeom>
          <a:noFill/>
          <a:ln w="9525" cap="flat" cmpd="sng">
            <a:solidFill>
              <a:schemeClr val="dk2"/>
            </a:solidFill>
            <a:prstDash val="solid"/>
            <a:round/>
            <a:headEnd type="none" w="lg" len="lg"/>
            <a:tailEnd type="stealth" w="lg" len="lg"/>
          </a:ln>
        </p:spPr>
      </p:cxn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Shape 1650"/>
          <p:cNvSpPr txBox="1"/>
          <p:nvPr/>
        </p:nvSpPr>
        <p:spPr>
          <a:xfrm>
            <a:off x="586800" y="1226050"/>
            <a:ext cx="7853100" cy="5175000"/>
          </a:xfrm>
          <a:prstGeom prst="rect">
            <a:avLst/>
          </a:prstGeom>
          <a:noFill/>
          <a:ln>
            <a:noFill/>
          </a:ln>
        </p:spPr>
        <p:txBody>
          <a:bodyPr wrap="square" lIns="91425" tIns="91425" rIns="91425" bIns="91425" anchor="t" anchorCtr="0">
            <a:noAutofit/>
          </a:bodyPr>
          <a:lstStyle/>
          <a:p>
            <a:pPr marL="0" marR="0" lvl="0" indent="0" rtl="0">
              <a:lnSpc>
                <a:spcPct val="100000"/>
              </a:lnSpc>
              <a:spcBef>
                <a:spcPts val="0"/>
              </a:spcBef>
              <a:spcAft>
                <a:spcPts val="0"/>
              </a:spcAft>
              <a:buClr>
                <a:schemeClr val="dk1"/>
              </a:buClr>
              <a:buSzPct val="25000"/>
              <a:buFont typeface="Arial"/>
              <a:buNone/>
            </a:pPr>
            <a:r>
              <a:rPr lang="en-US" sz="2400" b="1">
                <a:latin typeface="Quattrocento Sans"/>
                <a:ea typeface="Quattrocento Sans"/>
                <a:cs typeface="Quattrocento Sans"/>
                <a:sym typeface="Quattrocento Sans"/>
              </a:rPr>
              <a:t>Competency-based education (CBE) </a:t>
            </a:r>
            <a:r>
              <a:rPr lang="en-US" sz="2400" b="1">
                <a:solidFill>
                  <a:schemeClr val="dk1"/>
                </a:solidFill>
                <a:latin typeface="Quattrocento Sans"/>
                <a:ea typeface="Quattrocento Sans"/>
                <a:cs typeface="Quattrocento Sans"/>
                <a:sym typeface="Quattrocento Sans"/>
              </a:rPr>
              <a:t>per </a:t>
            </a:r>
            <a:r>
              <a:rPr lang="en-US" sz="2400" b="1">
                <a:latin typeface="Quattrocento Sans"/>
                <a:ea typeface="Quattrocento Sans"/>
                <a:cs typeface="Quattrocento Sans"/>
                <a:sym typeface="Quattrocento Sans"/>
              </a:rPr>
              <a:t>AB110: </a:t>
            </a:r>
            <a:r>
              <a:rPr lang="en-US" sz="1800" b="1">
                <a:latin typeface="Quattrocento Sans"/>
                <a:ea typeface="Quattrocento Sans"/>
                <a:cs typeface="Quattrocento Sans"/>
                <a:sym typeface="Quattrocento Sans"/>
              </a:rPr>
              <a:t> </a:t>
            </a:r>
          </a:p>
          <a:p>
            <a:pPr marR="0" lvl="0" rtl="0">
              <a:lnSpc>
                <a:spcPct val="100000"/>
              </a:lnSpc>
              <a:spcBef>
                <a:spcPts val="0"/>
              </a:spcBef>
              <a:spcAft>
                <a:spcPts val="0"/>
              </a:spcAft>
              <a:buNone/>
            </a:pPr>
            <a:endParaRPr sz="1200" b="1">
              <a:latin typeface="Quattrocento Sans"/>
              <a:ea typeface="Quattrocento Sans"/>
              <a:cs typeface="Quattrocento Sans"/>
              <a:sym typeface="Quattrocento Sans"/>
            </a:endParaRPr>
          </a:p>
          <a:p>
            <a:pPr marL="457200" marR="0" lvl="0" indent="0" rtl="0">
              <a:lnSpc>
                <a:spcPct val="100000"/>
              </a:lnSpc>
              <a:spcBef>
                <a:spcPts val="0"/>
              </a:spcBef>
              <a:spcAft>
                <a:spcPts val="0"/>
              </a:spcAft>
              <a:buNone/>
            </a:pPr>
            <a:r>
              <a:rPr lang="en-US" sz="1800" b="1">
                <a:solidFill>
                  <a:srgbClr val="434343"/>
                </a:solidFill>
                <a:latin typeface="Quattrocento Sans"/>
                <a:ea typeface="Quattrocento Sans"/>
                <a:cs typeface="Quattrocento Sans"/>
                <a:sym typeface="Quattrocento Sans"/>
              </a:rPr>
              <a:t>“A pupil is granted credit for a course of study when the pupil demonstrates proficiency to meet the objectives of the course or the objectives of a particular area or areas of the course” </a:t>
            </a:r>
          </a:p>
          <a:p>
            <a:pPr marL="457200" marR="0" lvl="0" indent="0" rtl="0">
              <a:lnSpc>
                <a:spcPct val="100000"/>
              </a:lnSpc>
              <a:spcBef>
                <a:spcPts val="0"/>
              </a:spcBef>
              <a:spcAft>
                <a:spcPts val="0"/>
              </a:spcAft>
              <a:buClr>
                <a:schemeClr val="dk1"/>
              </a:buClr>
              <a:buFont typeface="Arial"/>
              <a:buNone/>
            </a:pPr>
            <a:endParaRPr sz="1800" b="1">
              <a:latin typeface="Quattrocento Sans"/>
              <a:ea typeface="Quattrocento Sans"/>
              <a:cs typeface="Quattrocento Sans"/>
              <a:sym typeface="Quattrocento Sans"/>
            </a:endParaRPr>
          </a:p>
          <a:p>
            <a:pPr marL="0" marR="0" lvl="0" indent="0" rtl="0">
              <a:lnSpc>
                <a:spcPct val="100000"/>
              </a:lnSpc>
              <a:spcBef>
                <a:spcPts val="0"/>
              </a:spcBef>
              <a:spcAft>
                <a:spcPts val="0"/>
              </a:spcAft>
              <a:buClr>
                <a:schemeClr val="dk1"/>
              </a:buClr>
              <a:buSzPct val="25000"/>
              <a:buFont typeface="Arial"/>
              <a:buNone/>
            </a:pPr>
            <a:r>
              <a:rPr lang="en-US" sz="1800" b="1">
                <a:solidFill>
                  <a:srgbClr val="1155CC"/>
                </a:solidFill>
                <a:latin typeface="Quattrocento Sans"/>
                <a:ea typeface="Quattrocento Sans"/>
                <a:cs typeface="Quattrocento Sans"/>
                <a:sym typeface="Quattrocento Sans"/>
              </a:rPr>
              <a:t>District and charter schools can apply for grants to participate in Network:  </a:t>
            </a:r>
          </a:p>
          <a:p>
            <a:pPr marL="457200" lvl="0" indent="-342900" rtl="0">
              <a:spcBef>
                <a:spcPts val="400"/>
              </a:spcBef>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Establishing school sites at which CBE can be observed</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Investigating, developing, &amp; implementing CBE pathways for pupils</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Developing performance measures [for] pupils to demonstrate proficiency to meet objectives of a course...and receive credit w/out attending regularly scheduled classes</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Developing/acquiring examinations/assessments to demo proficiency</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Supporting the transition of schools to CBE</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Identifying &amp; purchasing technical assistance &amp; PD materials</a:t>
            </a:r>
          </a:p>
          <a:p>
            <a:pPr marL="457200" marR="0" lvl="0" indent="-342900" rtl="0">
              <a:lnSpc>
                <a:spcPct val="100000"/>
              </a:lnSpc>
              <a:spcBef>
                <a:spcPts val="400"/>
              </a:spcBef>
              <a:spcAft>
                <a:spcPts val="0"/>
              </a:spcAft>
              <a:buClr>
                <a:srgbClr val="1155CC"/>
              </a:buClr>
              <a:buSzPct val="100000"/>
              <a:buFont typeface="Quattrocento Sans"/>
              <a:buChar char="-"/>
            </a:pPr>
            <a:r>
              <a:rPr lang="en-US" sz="1800">
                <a:solidFill>
                  <a:srgbClr val="1155CC"/>
                </a:solidFill>
                <a:latin typeface="Quattrocento Sans"/>
                <a:ea typeface="Quattrocento Sans"/>
                <a:cs typeface="Quattrocento Sans"/>
                <a:sym typeface="Quattrocento Sans"/>
              </a:rPr>
              <a:t>Documenting &amp; sharing results, challenges, lessons learning relating to implementation of programs for CBE</a:t>
            </a:r>
          </a:p>
        </p:txBody>
      </p:sp>
      <p:sp>
        <p:nvSpPr>
          <p:cNvPr id="1651" name="Shape 1651"/>
          <p:cNvSpPr txBox="1">
            <a:spLocks noGrp="1"/>
          </p:cNvSpPr>
          <p:nvPr>
            <p:ph type="sldNum" idx="12"/>
          </p:nvPr>
        </p:nvSpPr>
        <p:spPr>
          <a:xfrm>
            <a:off x="8379350" y="6321425"/>
            <a:ext cx="459900" cy="301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63</a:t>
            </a:fld>
            <a:endParaRPr lang="en-US" sz="1200" b="0" i="0" u="none" strike="noStrike" cap="none">
              <a:solidFill>
                <a:srgbClr val="000000"/>
              </a:solidFill>
              <a:latin typeface="Arial"/>
              <a:ea typeface="Arial"/>
              <a:cs typeface="Arial"/>
              <a:sym typeface="Arial"/>
            </a:endParaRPr>
          </a:p>
        </p:txBody>
      </p:sp>
      <p:pic>
        <p:nvPicPr>
          <p:cNvPr id="1652" name="Shape 1652" descr="Spiral around eIc to rt.jpg"/>
          <p:cNvPicPr preferRelativeResize="0"/>
          <p:nvPr/>
        </p:nvPicPr>
        <p:blipFill rotWithShape="1">
          <a:blip r:embed="rId3">
            <a:alphaModFix/>
          </a:blip>
          <a:srcRect/>
          <a:stretch/>
        </p:blipFill>
        <p:spPr>
          <a:xfrm>
            <a:off x="8295899" y="0"/>
            <a:ext cx="848100" cy="713400"/>
          </a:xfrm>
          <a:prstGeom prst="rect">
            <a:avLst/>
          </a:prstGeom>
          <a:noFill/>
          <a:ln>
            <a:noFill/>
          </a:ln>
        </p:spPr>
      </p:pic>
      <p:sp>
        <p:nvSpPr>
          <p:cNvPr id="1653" name="Shape 1653"/>
          <p:cNvSpPr txBox="1"/>
          <p:nvPr/>
        </p:nvSpPr>
        <p:spPr>
          <a:xfrm>
            <a:off x="6365425" y="6325975"/>
            <a:ext cx="2137800" cy="301200"/>
          </a:xfrm>
          <a:prstGeom prst="rect">
            <a:avLst/>
          </a:prstGeom>
          <a:noFill/>
          <a:ln>
            <a:noFill/>
          </a:ln>
        </p:spPr>
        <p:txBody>
          <a:bodyPr wrap="square" lIns="91425" tIns="91425" rIns="91425" bIns="91425" anchor="t" anchorCtr="0">
            <a:noAutofit/>
          </a:bodyPr>
          <a:lstStyle/>
          <a:p>
            <a:pPr lvl="0">
              <a:spcBef>
                <a:spcPts val="0"/>
              </a:spcBef>
              <a:buNone/>
            </a:pPr>
            <a:r>
              <a:rPr lang="en-US" sz="1100" i="1"/>
              <a:t>Source: AB110 and NDE</a:t>
            </a:r>
          </a:p>
        </p:txBody>
      </p:sp>
      <p:sp>
        <p:nvSpPr>
          <p:cNvPr id="1654" name="Shape 1654"/>
          <p:cNvSpPr txBox="1"/>
          <p:nvPr/>
        </p:nvSpPr>
        <p:spPr>
          <a:xfrm>
            <a:off x="434900" y="559925"/>
            <a:ext cx="7630500" cy="527100"/>
          </a:xfrm>
          <a:prstGeom prst="rect">
            <a:avLst/>
          </a:prstGeom>
          <a:solidFill>
            <a:schemeClr val="accent5"/>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400" b="1">
                <a:solidFill>
                  <a:srgbClr val="FFFFFF"/>
                </a:solidFill>
                <a:latin typeface="Quattrocento Sans"/>
                <a:ea typeface="Quattrocento Sans"/>
                <a:cs typeface="Quattrocento Sans"/>
                <a:sym typeface="Quattrocento Sans"/>
              </a:rPr>
              <a:t>CBE program seeks Pilot Network school - interested?</a:t>
            </a: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Shape 1659"/>
          <p:cNvSpPr txBox="1"/>
          <p:nvPr/>
        </p:nvSpPr>
        <p:spPr>
          <a:xfrm>
            <a:off x="1081275" y="1149300"/>
            <a:ext cx="7422300" cy="5243700"/>
          </a:xfrm>
          <a:prstGeom prst="rect">
            <a:avLst/>
          </a:prstGeom>
          <a:noFill/>
          <a:ln>
            <a:noFill/>
          </a:ln>
        </p:spPr>
        <p:txBody>
          <a:bodyPr wrap="square" lIns="91425" tIns="45700" rIns="91425" bIns="45700" anchor="t" anchorCtr="0">
            <a:noAutofit/>
          </a:bodyPr>
          <a:lstStyle/>
          <a:p>
            <a:pPr marL="342900" marR="0" lvl="0" indent="-317500" algn="l" rtl="0">
              <a:spcBef>
                <a:spcPts val="1200"/>
              </a:spcBef>
              <a:buClr>
                <a:schemeClr val="dk1"/>
              </a:buClr>
              <a:buSzPct val="100000"/>
              <a:buFont typeface="Noto Sans Symbols"/>
              <a:buChar char="➢"/>
            </a:pPr>
            <a:r>
              <a:rPr lang="en-US" sz="2000">
                <a:solidFill>
                  <a:schemeClr val="dk1"/>
                </a:solidFill>
                <a:latin typeface="Calibri"/>
                <a:ea typeface="Calibri"/>
                <a:cs typeface="Calibri"/>
                <a:sym typeface="Calibri"/>
              </a:rPr>
              <a:t>Students’ </a:t>
            </a:r>
            <a:r>
              <a:rPr lang="en-US" sz="2000" b="1">
                <a:solidFill>
                  <a:schemeClr val="dk1"/>
                </a:solidFill>
                <a:latin typeface="Calibri"/>
                <a:ea typeface="Calibri"/>
                <a:cs typeface="Calibri"/>
                <a:sym typeface="Calibri"/>
              </a:rPr>
              <a:t>motivation &amp; achievement</a:t>
            </a:r>
            <a:r>
              <a:rPr lang="en-US" sz="2000">
                <a:solidFill>
                  <a:schemeClr val="dk1"/>
                </a:solidFill>
                <a:latin typeface="Calibri"/>
                <a:ea typeface="Calibri"/>
                <a:cs typeface="Calibri"/>
                <a:sym typeface="Calibri"/>
              </a:rPr>
              <a:t> are higher when they explore their own lives, communities, &amp; personal curiosities.</a:t>
            </a:r>
          </a:p>
          <a:p>
            <a:pPr marL="342900" marR="0" lvl="0" indent="-317500" algn="l" rtl="0">
              <a:spcBef>
                <a:spcPts val="1200"/>
              </a:spcBef>
              <a:buClr>
                <a:schemeClr val="dk1"/>
              </a:buClr>
              <a:buSzPct val="100000"/>
              <a:buFont typeface="Noto Sans Symbols"/>
              <a:buChar char="➢"/>
            </a:pPr>
            <a:r>
              <a:rPr lang="en-US" sz="2000">
                <a:solidFill>
                  <a:schemeClr val="dk1"/>
                </a:solidFill>
                <a:latin typeface="Calibri"/>
                <a:ea typeface="Calibri"/>
                <a:cs typeface="Calibri"/>
                <a:sym typeface="Calibri"/>
              </a:rPr>
              <a:t>Question &amp; project designs </a:t>
            </a:r>
            <a:r>
              <a:rPr lang="en-US" sz="2000" b="1">
                <a:solidFill>
                  <a:schemeClr val="dk1"/>
                </a:solidFill>
                <a:latin typeface="Calibri"/>
                <a:ea typeface="Calibri"/>
                <a:cs typeface="Calibri"/>
                <a:sym typeface="Calibri"/>
              </a:rPr>
              <a:t>integrate academic standards </a:t>
            </a:r>
            <a:r>
              <a:rPr lang="en-US" sz="2000">
                <a:solidFill>
                  <a:schemeClr val="dk1"/>
                </a:solidFill>
                <a:latin typeface="Calibri"/>
                <a:ea typeface="Calibri"/>
                <a:cs typeface="Calibri"/>
                <a:sym typeface="Calibri"/>
              </a:rPr>
              <a:t>to be learned and demonstrated across subjects;  </a:t>
            </a:r>
          </a:p>
          <a:p>
            <a:pPr marL="914400" lvl="1" indent="-355600" rtl="0">
              <a:spcBef>
                <a:spcPts val="1200"/>
              </a:spcBef>
              <a:buSzPct val="100000"/>
            </a:pPr>
            <a:r>
              <a:rPr lang="en-US" sz="2000">
                <a:solidFill>
                  <a:schemeClr val="dk1"/>
                </a:solidFill>
                <a:latin typeface="Calibri"/>
                <a:ea typeface="Calibri"/>
                <a:cs typeface="Calibri"/>
                <a:sym typeface="Calibri"/>
              </a:rPr>
              <a:t>builds </a:t>
            </a:r>
            <a:r>
              <a:rPr lang="en-US" sz="2000" b="1">
                <a:solidFill>
                  <a:schemeClr val="dk1"/>
                </a:solidFill>
                <a:latin typeface="Calibri"/>
                <a:ea typeface="Calibri"/>
                <a:cs typeface="Calibri"/>
                <a:sym typeface="Calibri"/>
              </a:rPr>
              <a:t>competency with cross-disciplinary thinking</a:t>
            </a:r>
          </a:p>
          <a:p>
            <a:pPr marL="914400" lvl="1" indent="-355600" rtl="0">
              <a:spcBef>
                <a:spcPts val="1200"/>
              </a:spcBef>
              <a:buSzPct val="100000"/>
            </a:pPr>
            <a:r>
              <a:rPr lang="en-US" sz="2000">
                <a:solidFill>
                  <a:schemeClr val="dk1"/>
                </a:solidFill>
                <a:latin typeface="Calibri"/>
                <a:ea typeface="Calibri"/>
                <a:cs typeface="Calibri"/>
                <a:sym typeface="Calibri"/>
              </a:rPr>
              <a:t>project “artifacts” presented to an audience for </a:t>
            </a:r>
            <a:r>
              <a:rPr lang="en-US" sz="2000" b="1">
                <a:solidFill>
                  <a:schemeClr val="dk1"/>
                </a:solidFill>
                <a:latin typeface="Calibri"/>
                <a:ea typeface="Calibri"/>
                <a:cs typeface="Calibri"/>
                <a:sym typeface="Calibri"/>
              </a:rPr>
              <a:t>feedback </a:t>
            </a:r>
          </a:p>
          <a:p>
            <a:pPr marL="342900" lvl="0" indent="-317500" rtl="0">
              <a:spcBef>
                <a:spcPts val="1200"/>
              </a:spcBef>
              <a:buClr>
                <a:schemeClr val="dk1"/>
              </a:buClr>
              <a:buSzPct val="100000"/>
              <a:buFont typeface="Noto Sans Symbols"/>
              <a:buChar char="➢"/>
            </a:pPr>
            <a:r>
              <a:rPr lang="en-US" sz="2000">
                <a:solidFill>
                  <a:schemeClr val="dk1"/>
                </a:solidFill>
                <a:latin typeface="Calibri"/>
                <a:ea typeface="Calibri"/>
                <a:cs typeface="Calibri"/>
                <a:sym typeface="Calibri"/>
              </a:rPr>
              <a:t>Teams of students are guided by teachers to develop their skills of </a:t>
            </a:r>
            <a:r>
              <a:rPr lang="en-US" sz="2000" b="1">
                <a:solidFill>
                  <a:schemeClr val="dk1"/>
                </a:solidFill>
                <a:latin typeface="Calibri"/>
                <a:ea typeface="Calibri"/>
                <a:cs typeface="Calibri"/>
                <a:sym typeface="Calibri"/>
              </a:rPr>
              <a:t>collaboration, communication, creative &amp; critical thinking</a:t>
            </a:r>
            <a:r>
              <a:rPr lang="en-US" sz="2000">
                <a:solidFill>
                  <a:schemeClr val="dk1"/>
                </a:solidFill>
                <a:latin typeface="Calibri"/>
                <a:ea typeface="Calibri"/>
                <a:cs typeface="Calibri"/>
                <a:sym typeface="Calibri"/>
              </a:rPr>
              <a:t> </a:t>
            </a:r>
          </a:p>
          <a:p>
            <a:pPr marL="342900" lvl="0" indent="-317500" rtl="0">
              <a:spcBef>
                <a:spcPts val="1200"/>
              </a:spcBef>
              <a:buClr>
                <a:schemeClr val="dk1"/>
              </a:buClr>
              <a:buSzPct val="100000"/>
              <a:buFont typeface="Noto Sans Symbols"/>
              <a:buChar char="➢"/>
            </a:pPr>
            <a:r>
              <a:rPr lang="en-US" sz="2000">
                <a:solidFill>
                  <a:schemeClr val="dk1"/>
                </a:solidFill>
                <a:latin typeface="Calibri"/>
                <a:ea typeface="Calibri"/>
                <a:cs typeface="Calibri"/>
                <a:sym typeface="Calibri"/>
              </a:rPr>
              <a:t>Each student has individual responsibilities and is assessed on </a:t>
            </a:r>
            <a:r>
              <a:rPr lang="en-US" sz="2000" b="1">
                <a:solidFill>
                  <a:schemeClr val="dk1"/>
                </a:solidFill>
                <a:latin typeface="Calibri"/>
                <a:ea typeface="Calibri"/>
                <a:cs typeface="Calibri"/>
                <a:sym typeface="Calibri"/>
              </a:rPr>
              <a:t>both team &amp; individual performance, </a:t>
            </a:r>
            <a:r>
              <a:rPr lang="en-US" sz="2000">
                <a:solidFill>
                  <a:schemeClr val="dk1"/>
                </a:solidFill>
                <a:latin typeface="Calibri"/>
                <a:ea typeface="Calibri"/>
                <a:cs typeface="Calibri"/>
                <a:sym typeface="Calibri"/>
              </a:rPr>
              <a:t>by teachers, students, self</a:t>
            </a:r>
          </a:p>
          <a:p>
            <a:pPr marL="342900" lvl="0" indent="-317500" rtl="0">
              <a:spcBef>
                <a:spcPts val="1200"/>
              </a:spcBef>
              <a:buClr>
                <a:schemeClr val="dk1"/>
              </a:buClr>
              <a:buSzPct val="100000"/>
              <a:buFont typeface="Noto Sans Symbols"/>
              <a:buChar char="➢"/>
            </a:pPr>
            <a:r>
              <a:rPr lang="en-US" sz="2000" b="1">
                <a:solidFill>
                  <a:schemeClr val="dk1"/>
                </a:solidFill>
                <a:latin typeface="Calibri"/>
                <a:ea typeface="Calibri"/>
                <a:cs typeface="Calibri"/>
                <a:sym typeface="Calibri"/>
              </a:rPr>
              <a:t>Reflection time</a:t>
            </a:r>
            <a:r>
              <a:rPr lang="en-US" sz="2000">
                <a:solidFill>
                  <a:schemeClr val="dk1"/>
                </a:solidFill>
                <a:latin typeface="Calibri"/>
                <a:ea typeface="Calibri"/>
                <a:cs typeface="Calibri"/>
                <a:sym typeface="Calibri"/>
              </a:rPr>
              <a:t> is built in to deepen learning: </a:t>
            </a:r>
          </a:p>
          <a:p>
            <a:pPr marL="914400" lvl="1" indent="-355600" rtl="0">
              <a:spcBef>
                <a:spcPts val="1200"/>
              </a:spcBef>
              <a:buClr>
                <a:schemeClr val="dk1"/>
              </a:buClr>
              <a:buSzPct val="100000"/>
            </a:pPr>
            <a:r>
              <a:rPr lang="en-US" sz="2000">
                <a:solidFill>
                  <a:schemeClr val="dk1"/>
                </a:solidFill>
                <a:latin typeface="Calibri"/>
                <a:ea typeface="Calibri"/>
                <a:cs typeface="Calibri"/>
                <a:sym typeface="Calibri"/>
              </a:rPr>
              <a:t>“What are we doing well? What can we do better? 		What do we want to investigate next?”</a:t>
            </a:r>
          </a:p>
        </p:txBody>
      </p:sp>
      <p:sp>
        <p:nvSpPr>
          <p:cNvPr id="1660" name="Shape 1660"/>
          <p:cNvSpPr txBox="1"/>
          <p:nvPr/>
        </p:nvSpPr>
        <p:spPr>
          <a:xfrm>
            <a:off x="460275" y="356975"/>
            <a:ext cx="8043300" cy="649500"/>
          </a:xfrm>
          <a:prstGeom prst="rect">
            <a:avLst/>
          </a:prstGeom>
          <a:solidFill>
            <a:srgbClr val="0563C1"/>
          </a:solidFill>
          <a:ln w="9525" cap="flat" cmpd="sng">
            <a:solidFill>
              <a:srgbClr val="FFFFFF"/>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800" b="1">
                <a:solidFill>
                  <a:srgbClr val="FFFFFF"/>
                </a:solidFill>
                <a:latin typeface="Quattrocento Sans"/>
                <a:ea typeface="Quattrocento Sans"/>
                <a:cs typeface="Quattrocento Sans"/>
                <a:sym typeface="Quattrocento Sans"/>
              </a:rPr>
              <a:t>B</a:t>
            </a:r>
            <a:r>
              <a:rPr lang="en-US" sz="2800" b="1">
                <a:solidFill>
                  <a:schemeClr val="lt1"/>
                </a:solidFill>
                <a:latin typeface="Quattrocento Sans"/>
                <a:ea typeface="Quattrocento Sans"/>
                <a:cs typeface="Quattrocento Sans"/>
                <a:sym typeface="Quattrocento Sans"/>
              </a:rPr>
              <a:t>enefits of student-driven </a:t>
            </a:r>
            <a:r>
              <a:rPr lang="en-US" sz="2800" b="1">
                <a:solidFill>
                  <a:srgbClr val="FFFFFF"/>
                </a:solidFill>
                <a:latin typeface="Quattrocento Sans"/>
                <a:ea typeface="Quattrocento Sans"/>
                <a:cs typeface="Quattrocento Sans"/>
                <a:sym typeface="Quattrocento Sans"/>
              </a:rPr>
              <a:t>project-based learning: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Shape 1666"/>
          <p:cNvSpPr txBox="1">
            <a:spLocks noGrp="1"/>
          </p:cNvSpPr>
          <p:nvPr>
            <p:ph type="body" idx="1"/>
          </p:nvPr>
        </p:nvSpPr>
        <p:spPr>
          <a:xfrm>
            <a:off x="754950" y="1478900"/>
            <a:ext cx="7765500" cy="4965900"/>
          </a:xfrm>
          <a:prstGeom prst="rect">
            <a:avLst/>
          </a:prstGeom>
        </p:spPr>
        <p:txBody>
          <a:bodyPr wrap="square" lIns="91425" tIns="91425" rIns="91425" bIns="91425" anchor="t" anchorCtr="0">
            <a:noAutofit/>
          </a:bodyPr>
          <a:lstStyle/>
          <a:p>
            <a:pPr marL="457200" lvl="0" indent="-368300" rtl="0">
              <a:spcBef>
                <a:spcPts val="1000"/>
              </a:spcBef>
              <a:buSzPct val="100000"/>
              <a:buFont typeface="Quattrocento Sans"/>
            </a:pPr>
            <a:r>
              <a:rPr lang="en-US" sz="2200" b="1">
                <a:latin typeface="Quattrocento Sans"/>
                <a:ea typeface="Quattrocento Sans"/>
                <a:cs typeface="Quattrocento Sans"/>
                <a:sym typeface="Quattrocento Sans"/>
              </a:rPr>
              <a:t>Students use Personalized Learning Platform (PLP) for </a:t>
            </a:r>
          </a:p>
          <a:p>
            <a:pPr marL="914400" lvl="1" indent="-355600" rtl="0">
              <a:spcBef>
                <a:spcPts val="900"/>
              </a:spcBef>
              <a:buSzPct val="100000"/>
              <a:buFont typeface="Quattrocento Sans"/>
            </a:pPr>
            <a:r>
              <a:rPr lang="en-US" sz="2000" b="1">
                <a:latin typeface="Quattrocento Sans"/>
                <a:ea typeface="Quattrocento Sans"/>
                <a:cs typeface="Quattrocento Sans"/>
                <a:sym typeface="Quattrocento Sans"/>
              </a:rPr>
              <a:t>Universal IEPs; </a:t>
            </a:r>
            <a:r>
              <a:rPr lang="en-US" sz="2000">
                <a:latin typeface="Quattrocento Sans"/>
                <a:ea typeface="Quattrocento Sans"/>
                <a:cs typeface="Quattrocento Sans"/>
                <a:sym typeface="Quattrocento Sans"/>
              </a:rPr>
              <a:t>different learning plans meet unique needs and goals </a:t>
            </a:r>
            <a:r>
              <a:rPr lang="en-US" sz="1400">
                <a:latin typeface="Quattrocento Sans"/>
                <a:ea typeface="Quattrocento Sans"/>
                <a:cs typeface="Quattrocento Sans"/>
                <a:sym typeface="Quattrocento Sans"/>
              </a:rPr>
              <a:t>(homeless at-risk youth, special needs, gifted &amp; talented students, career or college bound)</a:t>
            </a:r>
          </a:p>
          <a:p>
            <a:pPr marL="914400" lvl="1" indent="-355600" rtl="0">
              <a:spcBef>
                <a:spcPts val="900"/>
              </a:spcBef>
              <a:buSzPct val="100000"/>
              <a:buFont typeface="Quattrocento Sans"/>
            </a:pPr>
            <a:r>
              <a:rPr lang="en-US" sz="2000" b="1">
                <a:latin typeface="Quattrocento Sans"/>
                <a:ea typeface="Quattrocento Sans"/>
                <a:cs typeface="Quattrocento Sans"/>
                <a:sym typeface="Quattrocento Sans"/>
              </a:rPr>
              <a:t>More comprehensive &amp; deep 21C skills </a:t>
            </a:r>
            <a:r>
              <a:rPr lang="en-US" sz="2000">
                <a:latin typeface="Quattrocento Sans"/>
                <a:ea typeface="Quattrocento Sans"/>
                <a:cs typeface="Quattrocento Sans"/>
                <a:sym typeface="Quattrocento Sans"/>
              </a:rPr>
              <a:t>are expected, developed, &amp; assessed to meet desired career path needs</a:t>
            </a:r>
          </a:p>
          <a:p>
            <a:pPr marL="914400" lvl="1" indent="-355600" rtl="0">
              <a:spcBef>
                <a:spcPts val="900"/>
              </a:spcBef>
              <a:buSzPct val="100000"/>
              <a:buFont typeface="Quattrocento Sans"/>
            </a:pPr>
            <a:r>
              <a:rPr lang="en-US" sz="2000" b="1">
                <a:latin typeface="Quattrocento Sans"/>
                <a:ea typeface="Quattrocento Sans"/>
                <a:cs typeface="Quattrocento Sans"/>
                <a:sym typeface="Quattrocento Sans"/>
              </a:rPr>
              <a:t>Inquiry Projects</a:t>
            </a:r>
            <a:r>
              <a:rPr lang="en-US" sz="2200" b="1">
                <a:latin typeface="Quattrocento Sans"/>
                <a:ea typeface="Quattrocento Sans"/>
                <a:cs typeface="Quattrocento Sans"/>
                <a:sym typeface="Quattrocento Sans"/>
              </a:rPr>
              <a:t> </a:t>
            </a:r>
            <a:r>
              <a:rPr lang="en-US" sz="2000">
                <a:latin typeface="Quattrocento Sans"/>
                <a:ea typeface="Quattrocento Sans"/>
                <a:cs typeface="Quattrocento Sans"/>
                <a:sym typeface="Quattrocento Sans"/>
              </a:rPr>
              <a:t>to build &amp; demonstrate broad, higher order 21C skills &amp; knowledge</a:t>
            </a:r>
            <a:r>
              <a:rPr lang="en-US" sz="1800" b="1">
                <a:latin typeface="Quattrocento Sans"/>
                <a:ea typeface="Quattrocento Sans"/>
                <a:cs typeface="Quattrocento Sans"/>
                <a:sym typeface="Quattrocento Sans"/>
              </a:rPr>
              <a:t> </a:t>
            </a:r>
            <a:r>
              <a:rPr lang="en-US" sz="1800" i="1">
                <a:latin typeface="Quattrocento Sans"/>
                <a:ea typeface="Quattrocento Sans"/>
                <a:cs typeface="Quattrocento Sans"/>
                <a:sym typeface="Quattrocento Sans"/>
              </a:rPr>
              <a:t>(minimal use of online passive courses)</a:t>
            </a:r>
          </a:p>
          <a:p>
            <a:pPr marL="457200" lvl="0" indent="-368300" rtl="0">
              <a:lnSpc>
                <a:spcPct val="100000"/>
              </a:lnSpc>
              <a:spcBef>
                <a:spcPts val="2000"/>
              </a:spcBef>
              <a:buSzPct val="100000"/>
              <a:buFont typeface="Quattrocento Sans"/>
            </a:pPr>
            <a:r>
              <a:rPr lang="en-US" sz="2200" b="1">
                <a:latin typeface="Quattrocento Sans"/>
                <a:ea typeface="Quattrocento Sans"/>
                <a:cs typeface="Quattrocento Sans"/>
                <a:sym typeface="Quattrocento Sans"/>
              </a:rPr>
              <a:t>Teachers spend high quality 1:1 time w/ every student</a:t>
            </a:r>
          </a:p>
          <a:p>
            <a:pPr marL="914400" lvl="1" indent="-355600" rtl="0">
              <a:lnSpc>
                <a:spcPct val="100000"/>
              </a:lnSpc>
              <a:spcBef>
                <a:spcPts val="300"/>
              </a:spcBef>
              <a:buSzPct val="100000"/>
              <a:buFont typeface="Quattrocento Sans"/>
            </a:pPr>
            <a:r>
              <a:rPr lang="en-US" sz="2000">
                <a:latin typeface="Quattrocento Sans"/>
                <a:ea typeface="Quattrocento Sans"/>
                <a:cs typeface="Quattrocento Sans"/>
                <a:sym typeface="Quattrocento Sans"/>
              </a:rPr>
              <a:t>Real-time needs identified &amp; addressed - daily, formative</a:t>
            </a:r>
          </a:p>
          <a:p>
            <a:pPr marL="914400" lvl="1" indent="-355600" rtl="0">
              <a:lnSpc>
                <a:spcPct val="100000"/>
              </a:lnSpc>
              <a:spcBef>
                <a:spcPts val="300"/>
              </a:spcBef>
              <a:buSzPct val="100000"/>
              <a:buFont typeface="Quattrocento Sans"/>
            </a:pPr>
            <a:r>
              <a:rPr lang="en-US" sz="2000">
                <a:latin typeface="Quattrocento Sans"/>
                <a:ea typeface="Quattrocento Sans"/>
                <a:cs typeface="Quattrocento Sans"/>
                <a:sym typeface="Quattrocento Sans"/>
              </a:rPr>
              <a:t>More independent student work; reduces class &amp; group sizes</a:t>
            </a:r>
          </a:p>
          <a:p>
            <a:pPr marL="914400" lvl="1" indent="-355600" rtl="0">
              <a:lnSpc>
                <a:spcPct val="100000"/>
              </a:lnSpc>
              <a:spcBef>
                <a:spcPts val="300"/>
              </a:spcBef>
              <a:buSzPct val="100000"/>
              <a:buFont typeface="Quattrocento Sans"/>
            </a:pPr>
            <a:r>
              <a:rPr lang="en-US" sz="2000">
                <a:latin typeface="Quattrocento Sans"/>
                <a:ea typeface="Quattrocento Sans"/>
                <a:cs typeface="Quattrocento Sans"/>
                <a:sym typeface="Quattrocento Sans"/>
              </a:rPr>
              <a:t>More time to collaborate to develop skills and relationships </a:t>
            </a:r>
          </a:p>
          <a:p>
            <a:pPr marL="914400" lvl="1" indent="-355600" rtl="0">
              <a:spcBef>
                <a:spcPts val="300"/>
              </a:spcBef>
              <a:buSzPct val="100000"/>
              <a:buFont typeface="Quattrocento Sans"/>
            </a:pPr>
            <a:r>
              <a:rPr lang="en-US" sz="2000">
                <a:latin typeface="Quattrocento Sans"/>
                <a:ea typeface="Quattrocento Sans"/>
                <a:cs typeface="Quattrocento Sans"/>
                <a:sym typeface="Quattrocento Sans"/>
              </a:rPr>
              <a:t>Higher job satisfaction  </a:t>
            </a:r>
          </a:p>
        </p:txBody>
      </p:sp>
      <p:sp>
        <p:nvSpPr>
          <p:cNvPr id="1667" name="Shape 1667"/>
          <p:cNvSpPr txBox="1">
            <a:spLocks noGrp="1"/>
          </p:cNvSpPr>
          <p:nvPr>
            <p:ph type="sldNum" idx="12"/>
          </p:nvPr>
        </p:nvSpPr>
        <p:spPr>
          <a:xfrm>
            <a:off x="6553200" y="6245225"/>
            <a:ext cx="2133600" cy="476100"/>
          </a:xfrm>
          <a:prstGeom prst="rect">
            <a:avLst/>
          </a:prstGeom>
        </p:spPr>
        <p:txBody>
          <a:bodyPr wrap="square"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65</a:t>
            </a:fld>
            <a:endParaRPr lang="en-US"/>
          </a:p>
        </p:txBody>
      </p:sp>
      <p:sp>
        <p:nvSpPr>
          <p:cNvPr id="1668" name="Shape 1668"/>
          <p:cNvSpPr txBox="1"/>
          <p:nvPr/>
        </p:nvSpPr>
        <p:spPr>
          <a:xfrm>
            <a:off x="444150" y="413950"/>
            <a:ext cx="8182800" cy="907200"/>
          </a:xfrm>
          <a:prstGeom prst="rect">
            <a:avLst/>
          </a:prstGeom>
          <a:solidFill>
            <a:srgbClr val="0070C0"/>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Quattrocento Sans"/>
              <a:buNone/>
            </a:pPr>
            <a:r>
              <a:rPr lang="en-US" sz="2600" b="1">
                <a:solidFill>
                  <a:srgbClr val="FFFFFF"/>
                </a:solidFill>
                <a:latin typeface="Quattrocento Sans"/>
                <a:ea typeface="Quattrocento Sans"/>
                <a:cs typeface="Quattrocento Sans"/>
                <a:sym typeface="Quattrocento Sans"/>
              </a:rPr>
              <a:t>Competency-based policies CAN empower deep student learning in many ways -</a:t>
            </a:r>
            <a:r>
              <a:rPr lang="en-US" sz="2600" b="1" i="1">
                <a:solidFill>
                  <a:srgbClr val="FFFFFF"/>
                </a:solidFill>
                <a:latin typeface="Quattrocento Sans"/>
                <a:ea typeface="Quattrocento Sans"/>
                <a:cs typeface="Quattrocento Sans"/>
                <a:sym typeface="Quattrocento Sans"/>
              </a:rPr>
              <a:t> if implemented well</a:t>
            </a:r>
            <a:r>
              <a:rPr lang="en-US" sz="2600" b="1">
                <a:solidFill>
                  <a:srgbClr val="FFFFFF"/>
                </a:solidFill>
                <a:latin typeface="Quattrocento Sans"/>
                <a:ea typeface="Quattrocento Sans"/>
                <a:cs typeface="Quattrocento Sans"/>
                <a:sym typeface="Quattrocento Sans"/>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p:nvPr/>
        </p:nvSpPr>
        <p:spPr>
          <a:xfrm>
            <a:off x="144275" y="6453050"/>
            <a:ext cx="8076900" cy="312900"/>
          </a:xfrm>
          <a:prstGeom prst="rect">
            <a:avLst/>
          </a:prstGeom>
          <a:solidFill>
            <a:srgbClr val="FFFFFF"/>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A61C00"/>
              </a:buClr>
              <a:buSzPct val="25000"/>
              <a:buFont typeface="Arial"/>
              <a:buNone/>
            </a:pPr>
            <a:r>
              <a:rPr lang="en-US" sz="1000" i="1">
                <a:solidFill>
                  <a:srgbClr val="666666"/>
                </a:solidFill>
              </a:rPr>
              <a:t>Source: </a:t>
            </a:r>
            <a:r>
              <a:rPr lang="en-US" sz="1000" i="1" u="sng">
                <a:solidFill>
                  <a:schemeClr val="hlink"/>
                </a:solidFill>
                <a:hlinkClick r:id="rId3"/>
              </a:rPr>
              <a:t>XQ SuperSchool Washoe Design Phase application</a:t>
            </a:r>
            <a:r>
              <a:rPr lang="en-US" sz="1000">
                <a:solidFill>
                  <a:schemeClr val="dk1"/>
                </a:solidFill>
              </a:rPr>
              <a:t>     *</a:t>
            </a:r>
            <a:r>
              <a:rPr lang="en-US" sz="1000" i="1">
                <a:solidFill>
                  <a:schemeClr val="dk1"/>
                </a:solidFill>
              </a:rPr>
              <a:t>Daniel Pink, M. Ciksentmihaly, Psychology of Creativity &amp; Flow</a:t>
            </a:r>
          </a:p>
          <a:p>
            <a:pPr marL="0" marR="0" lvl="0" indent="0" algn="l" rtl="0">
              <a:lnSpc>
                <a:spcPct val="100000"/>
              </a:lnSpc>
              <a:spcBef>
                <a:spcPts val="0"/>
              </a:spcBef>
              <a:spcAft>
                <a:spcPts val="0"/>
              </a:spcAft>
              <a:buClr>
                <a:srgbClr val="A61C00"/>
              </a:buClr>
              <a:buFont typeface="Arial"/>
              <a:buNone/>
            </a:pPr>
            <a:endParaRPr sz="1000" i="1">
              <a:solidFill>
                <a:srgbClr val="666666"/>
              </a:solidFill>
            </a:endParaRPr>
          </a:p>
        </p:txBody>
      </p:sp>
      <p:sp>
        <p:nvSpPr>
          <p:cNvPr id="983" name="Shape 983"/>
          <p:cNvSpPr txBox="1"/>
          <p:nvPr/>
        </p:nvSpPr>
        <p:spPr>
          <a:xfrm>
            <a:off x="8124750" y="53675"/>
            <a:ext cx="942900" cy="1091100"/>
          </a:xfrm>
          <a:prstGeom prst="rect">
            <a:avLst/>
          </a:prstGeom>
          <a:solidFill>
            <a:srgbClr val="FFFFFF"/>
          </a:solidFill>
          <a:ln>
            <a:noFill/>
          </a:ln>
        </p:spPr>
        <p:txBody>
          <a:bodyPr wrap="square" lIns="91425" tIns="91425" rIns="91425" bIns="91425" anchor="t" anchorCtr="0">
            <a:noAutofit/>
          </a:bodyPr>
          <a:lstStyle/>
          <a:p>
            <a:pPr lvl="0">
              <a:spcBef>
                <a:spcPts val="0"/>
              </a:spcBef>
              <a:buNone/>
            </a:pPr>
            <a:endParaRPr/>
          </a:p>
        </p:txBody>
      </p:sp>
      <p:sp>
        <p:nvSpPr>
          <p:cNvPr id="984" name="Shape 984"/>
          <p:cNvSpPr txBox="1"/>
          <p:nvPr/>
        </p:nvSpPr>
        <p:spPr>
          <a:xfrm>
            <a:off x="542775" y="325500"/>
            <a:ext cx="8197200" cy="619200"/>
          </a:xfrm>
          <a:prstGeom prst="rect">
            <a:avLst/>
          </a:prstGeom>
          <a:solidFill>
            <a:srgbClr val="4472C4"/>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Quattrocento Sans"/>
              <a:buNone/>
            </a:pPr>
            <a:r>
              <a:rPr lang="en-US" sz="2800" b="1">
                <a:solidFill>
                  <a:srgbClr val="FFFFFF"/>
                </a:solidFill>
                <a:latin typeface="Quattrocento Sans"/>
                <a:ea typeface="Quattrocento Sans"/>
                <a:cs typeface="Quattrocento Sans"/>
                <a:sym typeface="Quattrocento Sans"/>
              </a:rPr>
              <a:t> To THRIVE = UNLEASH curiosity, </a:t>
            </a:r>
            <a:r>
              <a:rPr lang="en-US" sz="2800" b="1">
                <a:solidFill>
                  <a:schemeClr val="lt1"/>
                </a:solidFill>
                <a:latin typeface="Quattrocento Sans"/>
                <a:ea typeface="Quattrocento Sans"/>
                <a:cs typeface="Quattrocento Sans"/>
                <a:sym typeface="Quattrocento Sans"/>
              </a:rPr>
              <a:t>passion, POWER</a:t>
            </a:r>
          </a:p>
        </p:txBody>
      </p:sp>
      <p:sp>
        <p:nvSpPr>
          <p:cNvPr id="985" name="Shape 985"/>
          <p:cNvSpPr/>
          <p:nvPr/>
        </p:nvSpPr>
        <p:spPr>
          <a:xfrm>
            <a:off x="42925" y="4253125"/>
            <a:ext cx="1315500" cy="16827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986" name="Shape 986"/>
          <p:cNvSpPr txBox="1">
            <a:spLocks noGrp="1"/>
          </p:cNvSpPr>
          <p:nvPr>
            <p:ph type="sldNum" idx="12"/>
          </p:nvPr>
        </p:nvSpPr>
        <p:spPr>
          <a:xfrm>
            <a:off x="8579325" y="6217325"/>
            <a:ext cx="379500" cy="312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fld id="{00000000-1234-1234-1234-123412341234}" type="slidenum">
              <a:rPr lang="en-US" sz="1100" b="0" i="0" u="none" strike="noStrike" cap="none">
                <a:solidFill>
                  <a:srgbClr val="000000"/>
                </a:solidFill>
                <a:latin typeface="Arial"/>
                <a:ea typeface="Arial"/>
                <a:cs typeface="Arial"/>
                <a:sym typeface="Arial"/>
              </a:rPr>
              <a:t>7</a:t>
            </a:fld>
            <a:endParaRPr lang="en-US" sz="1100" b="0" i="0" u="none" strike="noStrike" cap="none">
              <a:solidFill>
                <a:srgbClr val="000000"/>
              </a:solidFill>
              <a:latin typeface="Arial"/>
              <a:ea typeface="Arial"/>
              <a:cs typeface="Arial"/>
              <a:sym typeface="Arial"/>
            </a:endParaRPr>
          </a:p>
        </p:txBody>
      </p:sp>
      <p:pic>
        <p:nvPicPr>
          <p:cNvPr id="987" name="Shape 987" descr="Best Practice diagram.jpg"/>
          <p:cNvPicPr preferRelativeResize="0"/>
          <p:nvPr/>
        </p:nvPicPr>
        <p:blipFill rotWithShape="1">
          <a:blip r:embed="rId4">
            <a:alphaModFix/>
          </a:blip>
          <a:srcRect/>
          <a:stretch/>
        </p:blipFill>
        <p:spPr>
          <a:xfrm>
            <a:off x="2426550" y="1186525"/>
            <a:ext cx="4370400" cy="4555800"/>
          </a:xfrm>
          <a:prstGeom prst="rect">
            <a:avLst/>
          </a:prstGeom>
          <a:noFill/>
          <a:ln>
            <a:noFill/>
          </a:ln>
        </p:spPr>
      </p:pic>
      <p:sp>
        <p:nvSpPr>
          <p:cNvPr id="988" name="Shape 988"/>
          <p:cNvSpPr txBox="1"/>
          <p:nvPr/>
        </p:nvSpPr>
        <p:spPr>
          <a:xfrm rot="-620">
            <a:off x="413549" y="5867429"/>
            <a:ext cx="8316900" cy="501600"/>
          </a:xfrm>
          <a:prstGeom prst="rect">
            <a:avLst/>
          </a:prstGeom>
          <a:noFill/>
          <a:ln>
            <a:noFill/>
          </a:ln>
        </p:spPr>
        <p:txBody>
          <a:bodyPr wrap="square" lIns="91425" tIns="91425" rIns="91425" bIns="91425" anchor="t" anchorCtr="0">
            <a:noAutofit/>
          </a:bodyPr>
          <a:lstStyle/>
          <a:p>
            <a:pPr lvl="0">
              <a:spcBef>
                <a:spcPts val="0"/>
              </a:spcBef>
              <a:buNone/>
            </a:pPr>
            <a:r>
              <a:rPr lang="en-US" sz="1800" b="1" i="1">
                <a:solidFill>
                  <a:srgbClr val="434343"/>
                </a:solidFill>
              </a:rPr>
              <a:t>Autonomy + Meaning + Feedback + Play = Creativity, Learning, Growth*</a:t>
            </a:r>
          </a:p>
        </p:txBody>
      </p:sp>
      <p:sp>
        <p:nvSpPr>
          <p:cNvPr id="989" name="Shape 989"/>
          <p:cNvSpPr txBox="1"/>
          <p:nvPr/>
        </p:nvSpPr>
        <p:spPr>
          <a:xfrm rot="448423">
            <a:off x="6025276" y="1187022"/>
            <a:ext cx="2714662" cy="1070230"/>
          </a:xfrm>
          <a:prstGeom prst="rect">
            <a:avLst/>
          </a:prstGeom>
          <a:noFill/>
          <a:ln>
            <a:noFill/>
          </a:ln>
        </p:spPr>
        <p:txBody>
          <a:bodyPr wrap="square" lIns="91425" tIns="91425" rIns="91425" bIns="91425" anchor="t" anchorCtr="0">
            <a:noAutofit/>
          </a:bodyPr>
          <a:lstStyle/>
          <a:p>
            <a:pPr lvl="0" algn="ctr" rtl="0">
              <a:spcBef>
                <a:spcPts val="0"/>
              </a:spcBef>
              <a:buNone/>
            </a:pPr>
            <a:r>
              <a:rPr lang="en-US" sz="1800" i="1">
                <a:solidFill>
                  <a:srgbClr val="674EA7"/>
                </a:solidFill>
              </a:rPr>
              <a:t>“Who am I?</a:t>
            </a:r>
          </a:p>
          <a:p>
            <a:pPr lvl="0" algn="ctr" rtl="0">
              <a:spcBef>
                <a:spcPts val="0"/>
              </a:spcBef>
              <a:buNone/>
            </a:pPr>
            <a:r>
              <a:rPr lang="en-US" sz="1800" i="1">
                <a:solidFill>
                  <a:srgbClr val="674EA7"/>
                </a:solidFill>
              </a:rPr>
              <a:t>What are my gifts?</a:t>
            </a:r>
          </a:p>
          <a:p>
            <a:pPr lvl="0" algn="ctr" rtl="0">
              <a:spcBef>
                <a:spcPts val="0"/>
              </a:spcBef>
              <a:buNone/>
            </a:pPr>
            <a:r>
              <a:rPr lang="en-US" sz="1800" i="1">
                <a:solidFill>
                  <a:srgbClr val="674EA7"/>
                </a:solidFill>
              </a:rPr>
              <a:t>What do I love to do?”</a:t>
            </a:r>
          </a:p>
        </p:txBody>
      </p:sp>
      <p:sp>
        <p:nvSpPr>
          <p:cNvPr id="990" name="Shape 990"/>
          <p:cNvSpPr txBox="1"/>
          <p:nvPr/>
        </p:nvSpPr>
        <p:spPr>
          <a:xfrm rot="270471">
            <a:off x="6759811" y="3017451"/>
            <a:ext cx="1835979" cy="1012971"/>
          </a:xfrm>
          <a:prstGeom prst="rect">
            <a:avLst/>
          </a:prstGeom>
          <a:noFill/>
          <a:ln>
            <a:noFill/>
          </a:ln>
        </p:spPr>
        <p:txBody>
          <a:bodyPr wrap="square" lIns="91425" tIns="91425" rIns="91425" bIns="91425" anchor="t" anchorCtr="0">
            <a:noAutofit/>
          </a:bodyPr>
          <a:lstStyle/>
          <a:p>
            <a:pPr lvl="0" algn="ctr" rtl="0">
              <a:spcBef>
                <a:spcPts val="0"/>
              </a:spcBef>
              <a:buNone/>
            </a:pPr>
            <a:r>
              <a:rPr lang="en-US" sz="1800" i="1">
                <a:solidFill>
                  <a:srgbClr val="38761D"/>
                </a:solidFill>
              </a:rPr>
              <a:t>“How can we work together better?” </a:t>
            </a:r>
          </a:p>
        </p:txBody>
      </p:sp>
      <p:sp>
        <p:nvSpPr>
          <p:cNvPr id="991" name="Shape 991"/>
          <p:cNvSpPr txBox="1"/>
          <p:nvPr/>
        </p:nvSpPr>
        <p:spPr>
          <a:xfrm rot="260389">
            <a:off x="5959160" y="4490860"/>
            <a:ext cx="1835562" cy="985933"/>
          </a:xfrm>
          <a:prstGeom prst="rect">
            <a:avLst/>
          </a:prstGeom>
          <a:noFill/>
          <a:ln>
            <a:noFill/>
          </a:ln>
        </p:spPr>
        <p:txBody>
          <a:bodyPr wrap="square" lIns="91425" tIns="91425" rIns="91425" bIns="91425" anchor="t" anchorCtr="0">
            <a:noAutofit/>
          </a:bodyPr>
          <a:lstStyle/>
          <a:p>
            <a:pPr lvl="0" algn="ctr" rtl="0">
              <a:spcBef>
                <a:spcPts val="0"/>
              </a:spcBef>
              <a:buNone/>
            </a:pPr>
            <a:r>
              <a:rPr lang="en-US" sz="1800" i="1">
                <a:solidFill>
                  <a:srgbClr val="CC0000"/>
                </a:solidFill>
              </a:rPr>
              <a:t>“How do I/we make the world a better place?”</a:t>
            </a:r>
          </a:p>
        </p:txBody>
      </p:sp>
      <p:sp>
        <p:nvSpPr>
          <p:cNvPr id="992" name="Shape 992"/>
          <p:cNvSpPr txBox="1"/>
          <p:nvPr/>
        </p:nvSpPr>
        <p:spPr>
          <a:xfrm rot="-475728">
            <a:off x="1016996" y="3670481"/>
            <a:ext cx="1835547" cy="968049"/>
          </a:xfrm>
          <a:prstGeom prst="rect">
            <a:avLst/>
          </a:prstGeom>
          <a:noFill/>
          <a:ln>
            <a:noFill/>
          </a:ln>
        </p:spPr>
        <p:txBody>
          <a:bodyPr wrap="square" lIns="91425" tIns="91425" rIns="91425" bIns="91425" anchor="t" anchorCtr="0">
            <a:noAutofit/>
          </a:bodyPr>
          <a:lstStyle/>
          <a:p>
            <a:pPr lvl="0" algn="ctr" rtl="0">
              <a:spcBef>
                <a:spcPts val="0"/>
              </a:spcBef>
              <a:buNone/>
            </a:pPr>
            <a:r>
              <a:rPr lang="en-US" sz="1800" i="1">
                <a:solidFill>
                  <a:srgbClr val="1155CC"/>
                </a:solidFill>
              </a:rPr>
              <a:t>“How do I understand the world?”</a:t>
            </a:r>
          </a:p>
        </p:txBody>
      </p:sp>
      <p:sp>
        <p:nvSpPr>
          <p:cNvPr id="993" name="Shape 993"/>
          <p:cNvSpPr txBox="1"/>
          <p:nvPr/>
        </p:nvSpPr>
        <p:spPr>
          <a:xfrm rot="-466593">
            <a:off x="590445" y="1627011"/>
            <a:ext cx="1835783" cy="830216"/>
          </a:xfrm>
          <a:prstGeom prst="rect">
            <a:avLst/>
          </a:prstGeom>
          <a:noFill/>
          <a:ln>
            <a:noFill/>
          </a:ln>
        </p:spPr>
        <p:txBody>
          <a:bodyPr wrap="square" lIns="91425" tIns="91425" rIns="91425" bIns="91425" anchor="t" anchorCtr="0">
            <a:noAutofit/>
          </a:bodyPr>
          <a:lstStyle/>
          <a:p>
            <a:pPr lvl="0" algn="ctr" rtl="0">
              <a:spcBef>
                <a:spcPts val="0"/>
              </a:spcBef>
              <a:buNone/>
            </a:pPr>
            <a:r>
              <a:rPr lang="en-US" sz="1800" i="1">
                <a:solidFill>
                  <a:srgbClr val="1155CC"/>
                </a:solidFill>
              </a:rPr>
              <a:t>“What am I curious about?”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txBox="1"/>
          <p:nvPr/>
        </p:nvSpPr>
        <p:spPr>
          <a:xfrm>
            <a:off x="778700" y="1969300"/>
            <a:ext cx="2634300" cy="11823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C00000"/>
              </a:buClr>
              <a:buSzPct val="25000"/>
              <a:buFont typeface="Calibri"/>
              <a:buNone/>
            </a:pPr>
            <a:r>
              <a:rPr lang="en-US" sz="2400" b="1" i="0" u="none" strike="noStrike" cap="none">
                <a:solidFill>
                  <a:srgbClr val="C00000"/>
                </a:solidFill>
                <a:latin typeface="Calibri"/>
                <a:ea typeface="Calibri"/>
                <a:cs typeface="Calibri"/>
                <a:sym typeface="Calibri"/>
              </a:rPr>
              <a:t>PERSONALIZED </a:t>
            </a:r>
            <a:r>
              <a:rPr lang="en-US" sz="1800" i="0" u="none" strike="noStrike" cap="none">
                <a:solidFill>
                  <a:srgbClr val="C00000"/>
                </a:solidFill>
                <a:latin typeface="Calibri"/>
                <a:ea typeface="Calibri"/>
                <a:cs typeface="Calibri"/>
                <a:sym typeface="Calibri"/>
              </a:rPr>
              <a:t>Learning P</a:t>
            </a:r>
            <a:r>
              <a:rPr lang="en-US" sz="1800">
                <a:solidFill>
                  <a:srgbClr val="C00000"/>
                </a:solidFill>
                <a:latin typeface="Calibri"/>
                <a:ea typeface="Calibri"/>
                <a:cs typeface="Calibri"/>
                <a:sym typeface="Calibri"/>
              </a:rPr>
              <a:t>lans;</a:t>
            </a:r>
          </a:p>
          <a:p>
            <a:pPr marL="0" marR="0" lvl="0" indent="0" algn="l" rtl="0">
              <a:lnSpc>
                <a:spcPct val="100000"/>
              </a:lnSpc>
              <a:spcBef>
                <a:spcPts val="0"/>
              </a:spcBef>
              <a:spcAft>
                <a:spcPts val="0"/>
              </a:spcAft>
              <a:buClr>
                <a:srgbClr val="C00000"/>
              </a:buClr>
              <a:buSzPct val="25000"/>
              <a:buFont typeface="Calibri"/>
              <a:buNone/>
            </a:pPr>
            <a:r>
              <a:rPr lang="en-US" sz="1800">
                <a:solidFill>
                  <a:srgbClr val="C00000"/>
                </a:solidFill>
                <a:latin typeface="Calibri"/>
                <a:ea typeface="Calibri"/>
                <a:cs typeface="Calibri"/>
                <a:sym typeface="Calibri"/>
              </a:rPr>
              <a:t>when, where, what, how</a:t>
            </a:r>
          </a:p>
        </p:txBody>
      </p:sp>
      <p:sp>
        <p:nvSpPr>
          <p:cNvPr id="1000" name="Shape 1000"/>
          <p:cNvSpPr txBox="1">
            <a:spLocks noGrp="1"/>
          </p:cNvSpPr>
          <p:nvPr>
            <p:ph type="sldNum" idx="12"/>
          </p:nvPr>
        </p:nvSpPr>
        <p:spPr>
          <a:xfrm>
            <a:off x="8634449" y="6439267"/>
            <a:ext cx="285000" cy="242400"/>
          </a:xfrm>
          <a:prstGeom prst="rect">
            <a:avLst/>
          </a:prstGeom>
          <a:noFill/>
          <a:ln>
            <a:noFill/>
          </a:ln>
        </p:spPr>
        <p:txBody>
          <a:bodyPr wrap="square" lIns="68550" tIns="34275" rIns="68550" bIns="34275"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825" b="0" i="0" u="none" strike="noStrike" cap="none">
                <a:solidFill>
                  <a:srgbClr val="000000"/>
                </a:solidFill>
                <a:latin typeface="Arial"/>
                <a:ea typeface="Arial"/>
                <a:cs typeface="Arial"/>
                <a:sym typeface="Arial"/>
              </a:rPr>
              <a:t>8</a:t>
            </a:fld>
            <a:endParaRPr lang="en-US" sz="825" b="0" i="0" u="none" strike="noStrike" cap="none">
              <a:solidFill>
                <a:srgbClr val="000000"/>
              </a:solidFill>
              <a:latin typeface="Arial"/>
              <a:ea typeface="Arial"/>
              <a:cs typeface="Arial"/>
              <a:sym typeface="Arial"/>
            </a:endParaRPr>
          </a:p>
        </p:txBody>
      </p:sp>
      <p:pic>
        <p:nvPicPr>
          <p:cNvPr id="1001" name="Shape 1001" descr="Best Practice diagram.jpg"/>
          <p:cNvPicPr preferRelativeResize="0"/>
          <p:nvPr/>
        </p:nvPicPr>
        <p:blipFill rotWithShape="1">
          <a:blip r:embed="rId3">
            <a:alphaModFix/>
          </a:blip>
          <a:srcRect/>
          <a:stretch/>
        </p:blipFill>
        <p:spPr>
          <a:xfrm>
            <a:off x="3140910" y="2294846"/>
            <a:ext cx="2781600" cy="2899500"/>
          </a:xfrm>
          <a:prstGeom prst="rect">
            <a:avLst/>
          </a:prstGeom>
          <a:noFill/>
          <a:ln>
            <a:noFill/>
          </a:ln>
        </p:spPr>
      </p:pic>
      <p:sp>
        <p:nvSpPr>
          <p:cNvPr id="1002" name="Shape 1002"/>
          <p:cNvSpPr txBox="1"/>
          <p:nvPr/>
        </p:nvSpPr>
        <p:spPr>
          <a:xfrm>
            <a:off x="5816200" y="2326525"/>
            <a:ext cx="2800500" cy="11823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351C75"/>
              </a:buClr>
              <a:buSzPct val="25000"/>
              <a:buFont typeface="Calibri"/>
              <a:buNone/>
            </a:pPr>
            <a:r>
              <a:rPr lang="en-US" sz="2400" b="1" i="0" u="none" strike="noStrike" cap="none">
                <a:solidFill>
                  <a:srgbClr val="351C75"/>
                </a:solidFill>
                <a:latin typeface="Calibri"/>
                <a:ea typeface="Calibri"/>
                <a:cs typeface="Calibri"/>
                <a:sym typeface="Calibri"/>
              </a:rPr>
              <a:t>COMPETENCY  </a:t>
            </a:r>
          </a:p>
          <a:p>
            <a:pPr marL="0" marR="0" lvl="0" indent="0" algn="ctr" rtl="0">
              <a:lnSpc>
                <a:spcPct val="100000"/>
              </a:lnSpc>
              <a:spcBef>
                <a:spcPts val="0"/>
              </a:spcBef>
              <a:spcAft>
                <a:spcPts val="0"/>
              </a:spcAft>
              <a:buClr>
                <a:srgbClr val="351C75"/>
              </a:buClr>
              <a:buSzPct val="25000"/>
              <a:buFont typeface="Calibri"/>
              <a:buNone/>
            </a:pPr>
            <a:r>
              <a:rPr lang="en-US" sz="2400" b="1" i="0" u="none" strike="noStrike" cap="none">
                <a:solidFill>
                  <a:srgbClr val="351C75"/>
                </a:solidFill>
                <a:latin typeface="Calibri"/>
                <a:ea typeface="Calibri"/>
                <a:cs typeface="Calibri"/>
                <a:sym typeface="Calibri"/>
              </a:rPr>
              <a:t>progression</a:t>
            </a:r>
          </a:p>
          <a:p>
            <a:pPr marL="0" marR="0" lvl="0" indent="0" algn="ctr" rtl="0">
              <a:lnSpc>
                <a:spcPct val="100000"/>
              </a:lnSpc>
              <a:spcBef>
                <a:spcPts val="0"/>
              </a:spcBef>
              <a:spcAft>
                <a:spcPts val="0"/>
              </a:spcAft>
              <a:buClr>
                <a:srgbClr val="351C75"/>
              </a:buClr>
              <a:buSzPct val="25000"/>
              <a:buFont typeface="Calibri"/>
              <a:buNone/>
            </a:pPr>
            <a:r>
              <a:rPr lang="en-US" sz="1800">
                <a:solidFill>
                  <a:srgbClr val="351C75"/>
                </a:solidFill>
                <a:latin typeface="Calibri"/>
                <a:ea typeface="Calibri"/>
                <a:cs typeface="Calibri"/>
                <a:sym typeface="Calibri"/>
              </a:rPr>
              <a:t>to mastery, to plan</a:t>
            </a:r>
          </a:p>
          <a:p>
            <a:pPr marL="457200" marR="0" lvl="1" indent="0" algn="ctr" rtl="0">
              <a:lnSpc>
                <a:spcPct val="100000"/>
              </a:lnSpc>
              <a:spcBef>
                <a:spcPts val="0"/>
              </a:spcBef>
              <a:spcAft>
                <a:spcPts val="0"/>
              </a:spcAft>
              <a:buClr>
                <a:schemeClr val="dk1"/>
              </a:buClr>
              <a:buFont typeface="Calibri"/>
              <a:buNone/>
            </a:pPr>
            <a:endParaRPr sz="2400"/>
          </a:p>
        </p:txBody>
      </p:sp>
      <p:sp>
        <p:nvSpPr>
          <p:cNvPr id="1003" name="Shape 1003"/>
          <p:cNvSpPr txBox="1"/>
          <p:nvPr/>
        </p:nvSpPr>
        <p:spPr>
          <a:xfrm>
            <a:off x="1024100" y="4009975"/>
            <a:ext cx="2131200" cy="13464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38761D"/>
              </a:buClr>
              <a:buSzPct val="25000"/>
              <a:buFont typeface="Calibri"/>
              <a:buNone/>
            </a:pPr>
            <a:r>
              <a:rPr lang="en-US" sz="2400" b="1" i="0" u="none" strike="noStrike" cap="none">
                <a:solidFill>
                  <a:srgbClr val="38761D"/>
                </a:solidFill>
                <a:latin typeface="Calibri"/>
                <a:ea typeface="Calibri"/>
                <a:cs typeface="Calibri"/>
                <a:sym typeface="Calibri"/>
              </a:rPr>
              <a:t>EXPERIENTIAL </a:t>
            </a:r>
            <a:r>
              <a:rPr lang="en-US" sz="2400" b="1">
                <a:solidFill>
                  <a:srgbClr val="38761D"/>
                </a:solidFill>
                <a:latin typeface="Calibri"/>
                <a:ea typeface="Calibri"/>
                <a:cs typeface="Calibri"/>
                <a:sym typeface="Calibri"/>
              </a:rPr>
              <a:t>I</a:t>
            </a:r>
            <a:r>
              <a:rPr lang="en-US" sz="2400" b="1" i="0" u="none" strike="noStrike" cap="none">
                <a:solidFill>
                  <a:srgbClr val="38761D"/>
                </a:solidFill>
                <a:latin typeface="Calibri"/>
                <a:ea typeface="Calibri"/>
                <a:cs typeface="Calibri"/>
                <a:sym typeface="Calibri"/>
              </a:rPr>
              <a:t>nquir</a:t>
            </a:r>
            <a:r>
              <a:rPr lang="en-US" sz="2400" b="1">
                <a:solidFill>
                  <a:srgbClr val="38761D"/>
                </a:solidFill>
                <a:latin typeface="Calibri"/>
                <a:ea typeface="Calibri"/>
                <a:cs typeface="Calibri"/>
                <a:sym typeface="Calibri"/>
              </a:rPr>
              <a:t>ies</a:t>
            </a:r>
            <a:r>
              <a:rPr lang="en-US" sz="2400" b="1" i="0" u="none" strike="noStrike" cap="none">
                <a:solidFill>
                  <a:srgbClr val="38761D"/>
                </a:solidFill>
                <a:latin typeface="Calibri"/>
                <a:ea typeface="Calibri"/>
                <a:cs typeface="Calibri"/>
                <a:sym typeface="Calibri"/>
              </a:rPr>
              <a:t> </a:t>
            </a:r>
          </a:p>
          <a:p>
            <a:pPr marL="0" marR="0" lvl="0" indent="0" algn="ctr" rtl="0">
              <a:lnSpc>
                <a:spcPct val="100000"/>
              </a:lnSpc>
              <a:spcBef>
                <a:spcPts val="0"/>
              </a:spcBef>
              <a:spcAft>
                <a:spcPts val="0"/>
              </a:spcAft>
              <a:buClr>
                <a:srgbClr val="38761D"/>
              </a:buClr>
              <a:buSzPct val="25000"/>
              <a:buFont typeface="Calibri"/>
              <a:buNone/>
            </a:pPr>
            <a:r>
              <a:rPr lang="en-US" sz="1800">
                <a:solidFill>
                  <a:srgbClr val="38761D"/>
                </a:solidFill>
                <a:latin typeface="Calibri"/>
                <a:ea typeface="Calibri"/>
                <a:cs typeface="Calibri"/>
                <a:sym typeface="Calibri"/>
              </a:rPr>
              <a:t>deep </a:t>
            </a:r>
            <a:r>
              <a:rPr lang="en-US" sz="1800" i="0" u="none" strike="noStrike" cap="none">
                <a:solidFill>
                  <a:srgbClr val="38761D"/>
                </a:solidFill>
                <a:latin typeface="Calibri"/>
                <a:ea typeface="Calibri"/>
                <a:cs typeface="Calibri"/>
                <a:sym typeface="Calibri"/>
              </a:rPr>
              <a:t>PB</a:t>
            </a:r>
            <a:r>
              <a:rPr lang="en-US" sz="1800">
                <a:solidFill>
                  <a:srgbClr val="38761D"/>
                </a:solidFill>
                <a:latin typeface="Calibri"/>
                <a:ea typeface="Calibri"/>
                <a:cs typeface="Calibri"/>
                <a:sym typeface="Calibri"/>
              </a:rPr>
              <a:t>L</a:t>
            </a:r>
          </a:p>
          <a:p>
            <a:pPr marL="457200" marR="0" lvl="1" indent="0" algn="ctr" rtl="0">
              <a:lnSpc>
                <a:spcPct val="100000"/>
              </a:lnSpc>
              <a:spcBef>
                <a:spcPts val="0"/>
              </a:spcBef>
              <a:spcAft>
                <a:spcPts val="0"/>
              </a:spcAft>
              <a:buClr>
                <a:schemeClr val="dk1"/>
              </a:buClr>
              <a:buFont typeface="Calibri"/>
              <a:buNone/>
            </a:pPr>
            <a:endParaRPr sz="2400"/>
          </a:p>
        </p:txBody>
      </p:sp>
      <p:sp>
        <p:nvSpPr>
          <p:cNvPr id="1004" name="Shape 1004"/>
          <p:cNvSpPr txBox="1"/>
          <p:nvPr/>
        </p:nvSpPr>
        <p:spPr>
          <a:xfrm>
            <a:off x="2686625" y="5363550"/>
            <a:ext cx="3659700" cy="7329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980000"/>
              </a:buClr>
              <a:buSzPct val="25000"/>
              <a:buFont typeface="Calibri"/>
              <a:buNone/>
            </a:pPr>
            <a:r>
              <a:rPr lang="en-US" sz="2400" b="1" i="0" u="none" strike="noStrike" cap="none">
                <a:solidFill>
                  <a:srgbClr val="980000"/>
                </a:solidFill>
                <a:latin typeface="Calibri"/>
                <a:ea typeface="Calibri"/>
                <a:cs typeface="Calibri"/>
                <a:sym typeface="Calibri"/>
              </a:rPr>
              <a:t>TECHNOLOGY-e</a:t>
            </a:r>
            <a:r>
              <a:rPr lang="en-US" sz="2400" b="1">
                <a:solidFill>
                  <a:srgbClr val="980000"/>
                </a:solidFill>
                <a:latin typeface="Calibri"/>
                <a:ea typeface="Calibri"/>
                <a:cs typeface="Calibri"/>
                <a:sym typeface="Calibri"/>
              </a:rPr>
              <a:t>nabled</a:t>
            </a:r>
          </a:p>
          <a:p>
            <a:pPr marL="0" marR="0" lvl="0" indent="0" algn="ctr" rtl="0">
              <a:lnSpc>
                <a:spcPct val="100000"/>
              </a:lnSpc>
              <a:spcBef>
                <a:spcPts val="0"/>
              </a:spcBef>
              <a:spcAft>
                <a:spcPts val="0"/>
              </a:spcAft>
              <a:buClr>
                <a:srgbClr val="980000"/>
              </a:buClr>
              <a:buSzPct val="25000"/>
              <a:buFont typeface="Calibri"/>
              <a:buNone/>
            </a:pPr>
            <a:r>
              <a:rPr lang="en-US" sz="1800">
                <a:solidFill>
                  <a:srgbClr val="980000"/>
                </a:solidFill>
                <a:latin typeface="Calibri"/>
                <a:ea typeface="Calibri"/>
                <a:cs typeface="Calibri"/>
                <a:sym typeface="Calibri"/>
              </a:rPr>
              <a:t>fully integrated, robust, universal </a:t>
            </a:r>
          </a:p>
        </p:txBody>
      </p:sp>
      <p:pic>
        <p:nvPicPr>
          <p:cNvPr id="1005" name="Shape 1005" descr="Spiral around eIc to rt.jpg"/>
          <p:cNvPicPr preferRelativeResize="0"/>
          <p:nvPr/>
        </p:nvPicPr>
        <p:blipFill rotWithShape="1">
          <a:blip r:embed="rId4">
            <a:alphaModFix/>
          </a:blip>
          <a:srcRect/>
          <a:stretch/>
        </p:blipFill>
        <p:spPr>
          <a:xfrm>
            <a:off x="8158978" y="186131"/>
            <a:ext cx="829500" cy="732900"/>
          </a:xfrm>
          <a:prstGeom prst="rect">
            <a:avLst/>
          </a:prstGeom>
          <a:noFill/>
          <a:ln>
            <a:noFill/>
          </a:ln>
        </p:spPr>
      </p:pic>
      <p:sp>
        <p:nvSpPr>
          <p:cNvPr id="1006" name="Shape 1006"/>
          <p:cNvSpPr txBox="1"/>
          <p:nvPr/>
        </p:nvSpPr>
        <p:spPr>
          <a:xfrm>
            <a:off x="576875" y="384800"/>
            <a:ext cx="7433700" cy="564300"/>
          </a:xfrm>
          <a:prstGeom prst="rect">
            <a:avLst/>
          </a:prstGeom>
          <a:solidFill>
            <a:srgbClr val="4472C4"/>
          </a:solidFill>
          <a:ln>
            <a:noFill/>
          </a:ln>
        </p:spPr>
        <p:txBody>
          <a:bodyPr wrap="square" lIns="68550" tIns="34275" rIns="68550" bIns="34275" anchor="t" anchorCtr="0">
            <a:noAutofit/>
          </a:bodyPr>
          <a:lstStyle/>
          <a:p>
            <a:pPr lvl="0" rtl="0">
              <a:spcBef>
                <a:spcPts val="0"/>
              </a:spcBef>
              <a:spcAft>
                <a:spcPts val="0"/>
              </a:spcAft>
              <a:buClr>
                <a:schemeClr val="dk1"/>
              </a:buClr>
              <a:buSzPct val="45833"/>
              <a:buFont typeface="Arial"/>
              <a:buNone/>
            </a:pPr>
            <a:r>
              <a:rPr lang="en-US" sz="2400" b="1">
                <a:solidFill>
                  <a:srgbClr val="FFFFFF"/>
                </a:solidFill>
              </a:rPr>
              <a:t>HOW do we shift to </a:t>
            </a:r>
            <a:r>
              <a:rPr lang="en-US" sz="2400" b="1" u="sng">
                <a:solidFill>
                  <a:srgbClr val="FFFFFF"/>
                </a:solidFill>
              </a:rPr>
              <a:t>Student-Powered</a:t>
            </a:r>
            <a:r>
              <a:rPr lang="en-US" sz="2400" b="1">
                <a:solidFill>
                  <a:srgbClr val="FFFFFF"/>
                </a:solidFill>
              </a:rPr>
              <a:t> learning? </a:t>
            </a:r>
          </a:p>
        </p:txBody>
      </p:sp>
      <p:sp>
        <p:nvSpPr>
          <p:cNvPr id="1007" name="Shape 1007"/>
          <p:cNvSpPr txBox="1"/>
          <p:nvPr/>
        </p:nvSpPr>
        <p:spPr>
          <a:xfrm>
            <a:off x="867575" y="1251600"/>
            <a:ext cx="7143000" cy="415200"/>
          </a:xfrm>
          <a:prstGeom prst="rect">
            <a:avLst/>
          </a:prstGeom>
          <a:noFill/>
          <a:ln>
            <a:noFill/>
          </a:ln>
        </p:spPr>
        <p:txBody>
          <a:bodyPr wrap="square" lIns="91425" tIns="91425" rIns="91425" bIns="91425" anchor="ctr" anchorCtr="0">
            <a:noAutofit/>
          </a:bodyPr>
          <a:lstStyle/>
          <a:p>
            <a:pPr lvl="0" rtl="0">
              <a:spcBef>
                <a:spcPts val="0"/>
              </a:spcBef>
              <a:buClr>
                <a:schemeClr val="lt1"/>
              </a:buClr>
              <a:buSzPct val="25000"/>
              <a:buFont typeface="Quattrocento Sans"/>
              <a:buNone/>
            </a:pPr>
            <a:r>
              <a:rPr lang="en-US" sz="2400" b="1" i="1">
                <a:solidFill>
                  <a:srgbClr val="0070C0"/>
                </a:solidFill>
                <a:highlight>
                  <a:srgbClr val="FFF2CC"/>
                </a:highlight>
                <a:latin typeface="Quattrocento Sans"/>
                <a:ea typeface="Quattrocento Sans"/>
                <a:cs typeface="Quattrocento Sans"/>
                <a:sym typeface="Quattrocento Sans"/>
              </a:rPr>
              <a:t>Lead school pilots integrate best practice strategies</a:t>
            </a:r>
          </a:p>
        </p:txBody>
      </p:sp>
      <p:sp>
        <p:nvSpPr>
          <p:cNvPr id="1008" name="Shape 1008"/>
          <p:cNvSpPr txBox="1"/>
          <p:nvPr/>
        </p:nvSpPr>
        <p:spPr>
          <a:xfrm>
            <a:off x="5965375" y="3870650"/>
            <a:ext cx="2209500" cy="1416600"/>
          </a:xfrm>
          <a:prstGeom prst="rect">
            <a:avLst/>
          </a:prstGeom>
          <a:noFill/>
          <a:ln>
            <a:noFill/>
          </a:ln>
        </p:spPr>
        <p:txBody>
          <a:bodyPr wrap="square" lIns="68550" tIns="68550" rIns="68550" bIns="68550" anchor="t" anchorCtr="0">
            <a:noAutofit/>
          </a:bodyPr>
          <a:lstStyle/>
          <a:p>
            <a:pPr marL="0" marR="0" lvl="0" indent="0" algn="ctr" rtl="0">
              <a:lnSpc>
                <a:spcPct val="100000"/>
              </a:lnSpc>
              <a:spcBef>
                <a:spcPts val="0"/>
              </a:spcBef>
              <a:spcAft>
                <a:spcPts val="0"/>
              </a:spcAft>
              <a:buClr>
                <a:srgbClr val="38761D"/>
              </a:buClr>
              <a:buSzPct val="25000"/>
              <a:buFont typeface="Calibri"/>
              <a:buNone/>
            </a:pPr>
            <a:r>
              <a:rPr lang="en-US" sz="2400" b="1" i="0" u="none" strike="noStrike" cap="none">
                <a:solidFill>
                  <a:srgbClr val="38761D"/>
                </a:solidFill>
                <a:latin typeface="Calibri"/>
                <a:ea typeface="Calibri"/>
                <a:cs typeface="Calibri"/>
                <a:sym typeface="Calibri"/>
              </a:rPr>
              <a:t>COMMUNITY engage</a:t>
            </a:r>
            <a:r>
              <a:rPr lang="en-US" sz="2400" b="1">
                <a:solidFill>
                  <a:srgbClr val="38761D"/>
                </a:solidFill>
                <a:latin typeface="Calibri"/>
                <a:ea typeface="Calibri"/>
                <a:cs typeface="Calibri"/>
                <a:sym typeface="Calibri"/>
              </a:rPr>
              <a:t>d</a:t>
            </a:r>
          </a:p>
          <a:p>
            <a:pPr marL="0" marR="0" lvl="0" indent="0" algn="ctr" rtl="0">
              <a:lnSpc>
                <a:spcPct val="100000"/>
              </a:lnSpc>
              <a:spcBef>
                <a:spcPts val="0"/>
              </a:spcBef>
              <a:spcAft>
                <a:spcPts val="0"/>
              </a:spcAft>
              <a:buClr>
                <a:srgbClr val="38761D"/>
              </a:buClr>
              <a:buSzPct val="25000"/>
              <a:buFont typeface="Calibri"/>
              <a:buNone/>
            </a:pPr>
            <a:r>
              <a:rPr lang="en-US" sz="1800">
                <a:solidFill>
                  <a:srgbClr val="38761D"/>
                </a:solidFill>
                <a:latin typeface="Calibri"/>
                <a:ea typeface="Calibri"/>
                <a:cs typeface="Calibri"/>
                <a:sym typeface="Calibri"/>
              </a:rPr>
              <a:t>student advocate teams, networks</a:t>
            </a:r>
          </a:p>
          <a:p>
            <a:pPr marL="0" marR="0" lvl="0" indent="0" algn="ctr" rtl="0">
              <a:lnSpc>
                <a:spcPct val="100000"/>
              </a:lnSpc>
              <a:spcBef>
                <a:spcPts val="0"/>
              </a:spcBef>
              <a:spcAft>
                <a:spcPts val="0"/>
              </a:spcAft>
              <a:buClr>
                <a:srgbClr val="38761D"/>
              </a:buClr>
              <a:buSzPct val="25000"/>
              <a:buFont typeface="Calibri"/>
              <a:buNone/>
            </a:pPr>
            <a:r>
              <a:rPr lang="en-US" sz="2400" b="1" i="0" u="none" strike="noStrike" cap="none">
                <a:solidFill>
                  <a:srgbClr val="38761D"/>
                </a:solidFill>
                <a:latin typeface="Calibri"/>
                <a:ea typeface="Calibri"/>
                <a:cs typeface="Calibri"/>
                <a:sym typeface="Calibri"/>
              </a:rPr>
              <a:t> </a:t>
            </a:r>
          </a:p>
          <a:p>
            <a:pPr marL="457200" marR="0" lvl="1" indent="0" algn="ctr" rtl="0">
              <a:lnSpc>
                <a:spcPct val="100000"/>
              </a:lnSpc>
              <a:spcBef>
                <a:spcPts val="0"/>
              </a:spcBef>
              <a:spcAft>
                <a:spcPts val="0"/>
              </a:spcAft>
              <a:buClr>
                <a:schemeClr val="dk1"/>
              </a:buClr>
              <a:buFont typeface="Calibri"/>
              <a:buNone/>
            </a:pPr>
            <a:endParaRPr sz="2400"/>
          </a:p>
        </p:txBody>
      </p:sp>
      <p:sp>
        <p:nvSpPr>
          <p:cNvPr id="1009" name="Shape 1009"/>
          <p:cNvSpPr txBox="1"/>
          <p:nvPr/>
        </p:nvSpPr>
        <p:spPr>
          <a:xfrm>
            <a:off x="400250" y="6266475"/>
            <a:ext cx="8036700" cy="415200"/>
          </a:xfrm>
          <a:prstGeom prst="rect">
            <a:avLst/>
          </a:prstGeom>
          <a:noFill/>
          <a:ln>
            <a:noFill/>
          </a:ln>
        </p:spPr>
        <p:txBody>
          <a:bodyPr wrap="square" lIns="91425" tIns="91425" rIns="91425" bIns="91425" anchor="t" anchorCtr="0">
            <a:noAutofit/>
          </a:bodyPr>
          <a:lstStyle/>
          <a:p>
            <a:pPr lvl="0">
              <a:spcBef>
                <a:spcPts val="0"/>
              </a:spcBef>
              <a:buNone/>
            </a:pPr>
            <a:r>
              <a:rPr lang="en-US" sz="1200" i="1"/>
              <a:t>Sources: </a:t>
            </a:r>
            <a:r>
              <a:rPr lang="en-US" sz="1200" i="1" u="sng">
                <a:solidFill>
                  <a:schemeClr val="hlink"/>
                </a:solidFill>
                <a:hlinkClick r:id="rId5"/>
              </a:rPr>
              <a:t>EIC team, XQ Super School grant proposal</a:t>
            </a:r>
            <a:r>
              <a:rPr lang="en-US" sz="1200" i="1"/>
              <a:t>, </a:t>
            </a:r>
            <a:r>
              <a:rPr lang="en-US" sz="1200" i="1" u="sng">
                <a:solidFill>
                  <a:schemeClr val="hlink"/>
                </a:solidFill>
                <a:hlinkClick r:id="rId6"/>
              </a:rPr>
              <a:t>XQ Organization</a:t>
            </a:r>
            <a:r>
              <a:rPr lang="en-US" sz="1200" i="1"/>
              <a:t>, </a:t>
            </a:r>
            <a:r>
              <a:rPr lang="en-US" sz="1200" i="1" u="sng">
                <a:solidFill>
                  <a:schemeClr val="hlink"/>
                </a:solidFill>
                <a:hlinkClick r:id="rId7"/>
              </a:rPr>
              <a:t>Deeper Learning Network; Alliance for Excellent Education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04"/>
                                        </p:tgtEl>
                                        <p:attrNameLst>
                                          <p:attrName>style.visibility</p:attrName>
                                        </p:attrNameLst>
                                      </p:cBhvr>
                                      <p:to>
                                        <p:strVal val="visible"/>
                                      </p:to>
                                    </p:set>
                                    <p:anim calcmode="lin" valueType="num">
                                      <p:cBhvr additive="base">
                                        <p:cTn id="11" dur="500"/>
                                        <p:tgtEl>
                                          <p:spTgt spid="100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008"/>
                                        </p:tgtEl>
                                        <p:attrNameLst>
                                          <p:attrName>style.visibility</p:attrName>
                                        </p:attrNameLst>
                                      </p:cBhvr>
                                      <p:to>
                                        <p:strVal val="visible"/>
                                      </p:to>
                                    </p:set>
                                    <p:anim calcmode="lin" valueType="num">
                                      <p:cBhvr additive="base">
                                        <p:cTn id="16" dur="500"/>
                                        <p:tgtEl>
                                          <p:spTgt spid="1008"/>
                                        </p:tgtEl>
                                        <p:attrNameLst>
                                          <p:attrName>ppt_w</p:attrName>
                                        </p:attrNameLst>
                                      </p:cBhvr>
                                      <p:tavLst>
                                        <p:tav tm="0">
                                          <p:val>
                                            <p:strVal val="0"/>
                                          </p:val>
                                        </p:tav>
                                        <p:tav tm="100000">
                                          <p:val>
                                            <p:strVal val="#ppt_w"/>
                                          </p:val>
                                        </p:tav>
                                      </p:tavLst>
                                    </p:anim>
                                    <p:anim calcmode="lin" valueType="num">
                                      <p:cBhvr additive="base">
                                        <p:cTn id="17" dur="500"/>
                                        <p:tgtEl>
                                          <p:spTgt spid="1008"/>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2"/>
                                        </p:tgtEl>
                                        <p:attrNameLst>
                                          <p:attrName>style.visibility</p:attrName>
                                        </p:attrNameLst>
                                      </p:cBhvr>
                                      <p:to>
                                        <p:strVal val="visible"/>
                                      </p:to>
                                    </p:set>
                                    <p:animEffect transition="in" filter="fade">
                                      <p:cBhvr>
                                        <p:cTn id="22" dur="500"/>
                                        <p:tgtEl>
                                          <p:spTgt spid="10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9"/>
                                        </p:tgtEl>
                                        <p:attrNameLst>
                                          <p:attrName>style.visibility</p:attrName>
                                        </p:attrNameLst>
                                      </p:cBhvr>
                                      <p:to>
                                        <p:strVal val="visible"/>
                                      </p:to>
                                    </p:set>
                                    <p:animEffect transition="in" filter="fade">
                                      <p:cBhvr>
                                        <p:cTn id="27" dur="500"/>
                                        <p:tgtEl>
                                          <p:spTgt spid="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609375" y="274625"/>
            <a:ext cx="8049900" cy="616800"/>
          </a:xfrm>
          <a:prstGeom prst="rect">
            <a:avLst/>
          </a:prstGeom>
          <a:solidFill>
            <a:srgbClr val="4472C4"/>
          </a:solidFill>
        </p:spPr>
        <p:txBody>
          <a:bodyPr wrap="square" lIns="91425" tIns="91425" rIns="91425" bIns="91425" anchor="t" anchorCtr="0">
            <a:noAutofit/>
          </a:bodyPr>
          <a:lstStyle/>
          <a:p>
            <a:pPr marL="0" marR="0" lvl="0" indent="-69850" algn="l" rtl="0">
              <a:lnSpc>
                <a:spcPct val="100000"/>
              </a:lnSpc>
              <a:spcBef>
                <a:spcPts val="0"/>
              </a:spcBef>
              <a:spcAft>
                <a:spcPts val="0"/>
              </a:spcAft>
              <a:buClr>
                <a:schemeClr val="dk1"/>
              </a:buClr>
              <a:buSzPct val="42307"/>
              <a:buFont typeface="Arial"/>
              <a:buNone/>
            </a:pPr>
            <a:r>
              <a:rPr lang="en-US" sz="2600" b="1">
                <a:solidFill>
                  <a:srgbClr val="FFFFFF"/>
                </a:solidFill>
                <a:latin typeface="Arial"/>
                <a:ea typeface="Arial"/>
                <a:cs typeface="Arial"/>
                <a:sym typeface="Arial"/>
              </a:rPr>
              <a:t>Pivotal need: Assess ALL 21C skills to ‘succeed’ </a:t>
            </a:r>
          </a:p>
        </p:txBody>
      </p:sp>
      <p:sp>
        <p:nvSpPr>
          <p:cNvPr id="1016" name="Shape 1016"/>
          <p:cNvSpPr txBox="1">
            <a:spLocks noGrp="1"/>
          </p:cNvSpPr>
          <p:nvPr>
            <p:ph type="sldNum" idx="12"/>
          </p:nvPr>
        </p:nvSpPr>
        <p:spPr>
          <a:xfrm>
            <a:off x="8192775" y="6245225"/>
            <a:ext cx="494100" cy="476100"/>
          </a:xfrm>
          <a:prstGeom prst="rect">
            <a:avLst/>
          </a:prstGeom>
        </p:spPr>
        <p:txBody>
          <a:bodyPr wrap="square"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9</a:t>
            </a:fld>
            <a:endParaRPr lang="en-US"/>
          </a:p>
        </p:txBody>
      </p:sp>
      <p:sp>
        <p:nvSpPr>
          <p:cNvPr id="1017" name="Shape 1017"/>
          <p:cNvSpPr txBox="1">
            <a:spLocks noGrp="1"/>
          </p:cNvSpPr>
          <p:nvPr>
            <p:ph type="title"/>
          </p:nvPr>
        </p:nvSpPr>
        <p:spPr>
          <a:xfrm>
            <a:off x="671100" y="895925"/>
            <a:ext cx="7977300" cy="476100"/>
          </a:xfrm>
          <a:prstGeom prst="rect">
            <a:avLst/>
          </a:prstGeom>
          <a:solidFill>
            <a:srgbClr val="FFFFFF"/>
          </a:solidFill>
        </p:spPr>
        <p:txBody>
          <a:bodyPr wrap="square" lIns="91425" tIns="91425" rIns="91425" bIns="91425" anchor="t" anchorCtr="0">
            <a:noAutofit/>
          </a:bodyPr>
          <a:lstStyle/>
          <a:p>
            <a:pPr lvl="0" algn="l" rtl="0">
              <a:spcBef>
                <a:spcPts val="0"/>
              </a:spcBef>
              <a:buClr>
                <a:srgbClr val="0070C0"/>
              </a:buClr>
              <a:buSzPct val="25000"/>
              <a:buFont typeface="Quattrocento Sans"/>
              <a:buNone/>
            </a:pPr>
            <a:r>
              <a:rPr lang="en-US" sz="2200" b="1" i="1">
                <a:solidFill>
                  <a:srgbClr val="0070C0"/>
                </a:solidFill>
                <a:latin typeface="Quattrocento Sans"/>
                <a:ea typeface="Quattrocento Sans"/>
                <a:cs typeface="Quattrocento Sans"/>
                <a:sym typeface="Quattrocento Sans"/>
              </a:rPr>
              <a:t>Competencies well beyond ACT measures -  to “Self-preneur*”</a:t>
            </a:r>
          </a:p>
        </p:txBody>
      </p:sp>
      <p:pic>
        <p:nvPicPr>
          <p:cNvPr id="1018" name="Shape 1018" descr="21st Century Skills WEF.jpg"/>
          <p:cNvPicPr preferRelativeResize="0"/>
          <p:nvPr/>
        </p:nvPicPr>
        <p:blipFill>
          <a:blip r:embed="rId3">
            <a:alphaModFix/>
          </a:blip>
          <a:stretch>
            <a:fillRect/>
          </a:stretch>
        </p:blipFill>
        <p:spPr>
          <a:xfrm>
            <a:off x="1300900" y="1376524"/>
            <a:ext cx="6895600" cy="5154324"/>
          </a:xfrm>
          <a:prstGeom prst="rect">
            <a:avLst/>
          </a:prstGeom>
          <a:noFill/>
          <a:ln>
            <a:noFill/>
          </a:ln>
        </p:spPr>
      </p:pic>
      <p:sp>
        <p:nvSpPr>
          <p:cNvPr id="1019" name="Shape 1019"/>
          <p:cNvSpPr txBox="1">
            <a:spLocks noGrp="1"/>
          </p:cNvSpPr>
          <p:nvPr>
            <p:ph type="title"/>
          </p:nvPr>
        </p:nvSpPr>
        <p:spPr>
          <a:xfrm>
            <a:off x="319975" y="6458600"/>
            <a:ext cx="7872900" cy="330300"/>
          </a:xfrm>
          <a:prstGeom prst="rect">
            <a:avLst/>
          </a:prstGeom>
          <a:solidFill>
            <a:srgbClr val="FFFFFF"/>
          </a:solidFill>
        </p:spPr>
        <p:txBody>
          <a:bodyPr wrap="square" lIns="91425" tIns="91425" rIns="91425" bIns="91425" anchor="t" anchorCtr="0">
            <a:noAutofit/>
          </a:bodyPr>
          <a:lstStyle/>
          <a:p>
            <a:pPr lvl="0" algn="l" rtl="0">
              <a:spcBef>
                <a:spcPts val="0"/>
              </a:spcBef>
              <a:buClr>
                <a:srgbClr val="0070C0"/>
              </a:buClr>
              <a:buSzPct val="25000"/>
              <a:buFont typeface="Quattrocento Sans"/>
              <a:buNone/>
            </a:pPr>
            <a:r>
              <a:rPr lang="en-US" sz="1200" i="1">
                <a:solidFill>
                  <a:srgbClr val="0070C0"/>
                </a:solidFill>
                <a:latin typeface="Quattrocento Sans"/>
                <a:ea typeface="Quattrocento Sans"/>
                <a:cs typeface="Quattrocento Sans"/>
                <a:sym typeface="Quattrocento Sans"/>
              </a:rPr>
              <a:t>World Economic Forum report;  </a:t>
            </a:r>
            <a:r>
              <a:rPr lang="en-US" sz="1200" i="1" u="sng">
                <a:solidFill>
                  <a:schemeClr val="hlink"/>
                </a:solidFill>
                <a:latin typeface="Quattrocento Sans"/>
                <a:ea typeface="Quattrocento Sans"/>
                <a:cs typeface="Quattrocento Sans"/>
                <a:sym typeface="Quattrocento Sans"/>
                <a:hlinkClick r:id="rId4"/>
              </a:rPr>
              <a:t>What are the 21st century skills every student needs?</a:t>
            </a:r>
            <a:r>
              <a:rPr lang="en-US" sz="1200" i="1">
                <a:solidFill>
                  <a:srgbClr val="0070C0"/>
                </a:solidFill>
                <a:latin typeface="Arial"/>
                <a:ea typeface="Arial"/>
                <a:cs typeface="Arial"/>
                <a:sym typeface="Arial"/>
              </a:rPr>
              <a:t> </a:t>
            </a:r>
            <a:r>
              <a:rPr lang="en-US" sz="1200" i="1">
                <a:solidFill>
                  <a:srgbClr val="0070C0"/>
                </a:solidFill>
                <a:latin typeface="Quattrocento Sans"/>
                <a:ea typeface="Quattrocento Sans"/>
                <a:cs typeface="Quattrocento Sans"/>
                <a:sym typeface="Quattrocento Sans"/>
              </a:rPr>
              <a:t>May 2016             * EIC term</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7732</Words>
  <Application>Microsoft Office PowerPoint</Application>
  <PresentationFormat>On-screen Show (4:3)</PresentationFormat>
  <Paragraphs>790</Paragraphs>
  <Slides>65</Slides>
  <Notes>65</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65</vt:i4>
      </vt:variant>
    </vt:vector>
  </HeadingPairs>
  <TitlesOfParts>
    <vt:vector size="90" baseType="lpstr">
      <vt:lpstr>Lato</vt:lpstr>
      <vt:lpstr>Quattrocento</vt:lpstr>
      <vt:lpstr>Syncopate</vt:lpstr>
      <vt:lpstr>Noto Sans Symbols</vt:lpstr>
      <vt:lpstr>Quattrocento Sans</vt:lpstr>
      <vt:lpstr>Questrial</vt:lpstr>
      <vt:lpstr>Arial Black</vt:lpstr>
      <vt:lpstr>Roboto</vt:lpstr>
      <vt:lpstr>Calibri</vt:lpstr>
      <vt:lpstr>Raleway</vt:lpstr>
      <vt:lpstr>Arial</vt:lpstr>
      <vt:lpstr>Verdana</vt:lpstr>
      <vt:lpstr>Courier New</vt:lpstr>
      <vt:lpstr>Default Design</vt:lpstr>
      <vt:lpstr>Default Design</vt:lpstr>
      <vt:lpstr>Office Theme</vt:lpstr>
      <vt:lpstr>Office Theme</vt:lpstr>
      <vt:lpstr>Default Design</vt:lpstr>
      <vt:lpstr>Simple Dark</vt:lpstr>
      <vt:lpstr>Antonio template</vt:lpstr>
      <vt:lpstr>Default Design</vt:lpstr>
      <vt:lpstr>Default Design</vt:lpstr>
      <vt:lpstr>Office Theme</vt:lpstr>
      <vt:lpstr>Default Design</vt:lpstr>
      <vt:lpstr>Default Design</vt:lpstr>
      <vt:lpstr>The Deeper Personalized Learning Transformation:   Building a 21C Learning  Ecosystem in Nevada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Pivotal need: Assess ALL 21C skills to ‘succeed’ </vt:lpstr>
      <vt:lpstr>Need: Community-engaged learning ecosystem</vt:lpstr>
      <vt:lpstr>PowerPoint Presentation</vt:lpstr>
      <vt:lpstr>Pilot leaders &amp; educators engage via PD Portal</vt:lpstr>
      <vt:lpstr>PowerPoint Presentation</vt:lpstr>
      <vt:lpstr> Deeper Learning</vt:lpstr>
      <vt:lpstr>PowerPoint Presentation</vt:lpstr>
      <vt:lpstr>Individualized Instruction </vt:lpstr>
      <vt:lpstr>Why Change?</vt:lpstr>
      <vt:lpstr>From a principal’s publication in 1815: </vt:lpstr>
      <vt:lpstr>From the journal of the National Association of Teachers , 1907:  </vt:lpstr>
      <vt:lpstr>From the science fair judge in Apple Classroom of Tomorrow chronicles, 1988:  </vt:lpstr>
      <vt:lpstr>What is NHD?</vt:lpstr>
      <vt:lpstr>NVs 2017 Senior Division Group Documentary Atari: The Revolution   </vt:lpstr>
      <vt:lpstr>Other Project Based Learning Units I’ve Created </vt:lpstr>
      <vt:lpstr>PowerPoint Presentation</vt:lpstr>
      <vt:lpstr>PowerPoint Presentation</vt:lpstr>
      <vt:lpstr>21st Century Learning for a 21C Economy </vt:lpstr>
      <vt:lpstr>Flipped Classroom </vt:lpstr>
      <vt:lpstr>Benefits of a Flipped Classroom</vt:lpstr>
      <vt:lpstr>SNACS Deeper Personalized Learning </vt:lpstr>
      <vt:lpstr>The SNACS Model</vt:lpstr>
      <vt:lpstr>PowerPoint Presentation</vt:lpstr>
      <vt:lpstr>PowerPoint Presentation</vt:lpstr>
      <vt:lpstr>PowerPoint Presentation</vt:lpstr>
      <vt:lpstr>What 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Christensen Institute -  PL Trends to Watch in 2017* </vt:lpstr>
      <vt:lpstr> </vt:lpstr>
      <vt:lpstr>Need: Define DEPTH of 21C skills to be developed</vt:lpstr>
      <vt:lpstr> </vt:lpstr>
      <vt:lpstr>Source: ExcelinEd Resource Library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Competency-based Education is rapidly spreading in the US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Deeper Personalized Learning Transformation:   Building a 21C Learning  Ecosystem in Nevada</dc:title>
  <cp:lastModifiedBy>Mary Alber</cp:lastModifiedBy>
  <cp:revision>6</cp:revision>
  <dcterms:modified xsi:type="dcterms:W3CDTF">2017-09-22T21:44:00Z</dcterms:modified>
</cp:coreProperties>
</file>